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845" r:id="rId2"/>
    <p:sldMasterId id="2147483857" r:id="rId3"/>
  </p:sldMasterIdLst>
  <p:notesMasterIdLst>
    <p:notesMasterId r:id="rId63"/>
  </p:notesMasterIdLst>
  <p:handoutMasterIdLst>
    <p:handoutMasterId r:id="rId64"/>
  </p:handoutMasterIdLst>
  <p:sldIdLst>
    <p:sldId id="258" r:id="rId4"/>
    <p:sldId id="337" r:id="rId5"/>
    <p:sldId id="317" r:id="rId6"/>
    <p:sldId id="272" r:id="rId7"/>
    <p:sldId id="319" r:id="rId8"/>
    <p:sldId id="320" r:id="rId9"/>
    <p:sldId id="321" r:id="rId10"/>
    <p:sldId id="318" r:id="rId11"/>
    <p:sldId id="273" r:id="rId12"/>
    <p:sldId id="274" r:id="rId13"/>
    <p:sldId id="275" r:id="rId14"/>
    <p:sldId id="276" r:id="rId15"/>
    <p:sldId id="277" r:id="rId16"/>
    <p:sldId id="278" r:id="rId17"/>
    <p:sldId id="338" r:id="rId18"/>
    <p:sldId id="339" r:id="rId19"/>
    <p:sldId id="340" r:id="rId20"/>
    <p:sldId id="341" r:id="rId21"/>
    <p:sldId id="342" r:id="rId22"/>
    <p:sldId id="351" r:id="rId23"/>
    <p:sldId id="352" r:id="rId24"/>
    <p:sldId id="353" r:id="rId25"/>
    <p:sldId id="343" r:id="rId26"/>
    <p:sldId id="344" r:id="rId27"/>
    <p:sldId id="345" r:id="rId28"/>
    <p:sldId id="346" r:id="rId29"/>
    <p:sldId id="347" r:id="rId30"/>
    <p:sldId id="348" r:id="rId31"/>
    <p:sldId id="279" r:id="rId32"/>
    <p:sldId id="283" r:id="rId33"/>
    <p:sldId id="280" r:id="rId34"/>
    <p:sldId id="281" r:id="rId35"/>
    <p:sldId id="282" r:id="rId36"/>
    <p:sldId id="284" r:id="rId37"/>
    <p:sldId id="285" r:id="rId38"/>
    <p:sldId id="286" r:id="rId39"/>
    <p:sldId id="287" r:id="rId40"/>
    <p:sldId id="288" r:id="rId41"/>
    <p:sldId id="289" r:id="rId42"/>
    <p:sldId id="336" r:id="rId43"/>
    <p:sldId id="332" r:id="rId44"/>
    <p:sldId id="333" r:id="rId45"/>
    <p:sldId id="290" r:id="rId46"/>
    <p:sldId id="291" r:id="rId47"/>
    <p:sldId id="292" r:id="rId48"/>
    <p:sldId id="295" r:id="rId49"/>
    <p:sldId id="296" r:id="rId50"/>
    <p:sldId id="305" r:id="rId51"/>
    <p:sldId id="335" r:id="rId52"/>
    <p:sldId id="323" r:id="rId53"/>
    <p:sldId id="313" r:id="rId54"/>
    <p:sldId id="314" r:id="rId55"/>
    <p:sldId id="315" r:id="rId56"/>
    <p:sldId id="326" r:id="rId57"/>
    <p:sldId id="324" r:id="rId58"/>
    <p:sldId id="316" r:id="rId59"/>
    <p:sldId id="325" r:id="rId60"/>
    <p:sldId id="327" r:id="rId61"/>
    <p:sldId id="271" r:id="rId62"/>
  </p:sldIdLst>
  <p:sldSz cx="9144000" cy="6858000" type="screen4x3"/>
  <p:notesSz cx="6950075" cy="9236075"/>
  <p:embeddedFontLst>
    <p:embeddedFont>
      <p:font typeface="ＭＳ Ｐゴシック" charset="-128"/>
      <p:regular r:id="rId65"/>
    </p:embeddedFont>
    <p:embeddedFont>
      <p:font typeface="Calibri" pitchFamily="34" charset="0"/>
      <p:regular r:id="rId66"/>
      <p:bold r:id="rId67"/>
      <p:italic r:id="rId68"/>
      <p:boldItalic r:id="rId69"/>
    </p:embeddedFont>
    <p:embeddedFont>
      <p:font typeface="Verdana" pitchFamily="34" charset="0"/>
      <p:regular r:id="rId70"/>
      <p:bold r:id="rId71"/>
      <p:italic r:id="rId72"/>
      <p:boldItalic r:id="rId73"/>
    </p:embeddedFont>
  </p:embeddedFont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Yuk" initials="SY" lastIdx="6" clrIdx="0"/>
  <p:cmAuthor id="1" name="mccormickc"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0033CC"/>
    <a:srgbClr val="EAEAEA"/>
    <a:srgbClr val="EBD5F7"/>
    <a:srgbClr val="CCCCFF"/>
    <a:srgbClr val="4D4D4D"/>
    <a:srgbClr val="0066FF"/>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5" d="100"/>
          <a:sy n="85" d="100"/>
        </p:scale>
        <p:origin x="-64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18" y="-228"/>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2.fntdata"/><Relationship Id="rId7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0" y="287845"/>
            <a:ext cx="6950075" cy="370386"/>
          </a:xfrm>
          <a:prstGeom prst="rect">
            <a:avLst/>
          </a:prstGeom>
          <a:noFill/>
          <a:ln w="12700">
            <a:noFill/>
            <a:miter lim="800000"/>
            <a:headEnd/>
            <a:tailEnd/>
          </a:ln>
          <a:effectLst/>
        </p:spPr>
        <p:txBody>
          <a:bodyPr lIns="92485" tIns="46242" rIns="92485" bIns="46242">
            <a:spAutoFit/>
          </a:bodyPr>
          <a:lstStyle/>
          <a:p>
            <a:pPr algn="ctr" defTabSz="924199" eaLnBrk="0" hangingPunct="0">
              <a:defRPr/>
            </a:pPr>
            <a:r>
              <a:rPr lang="en-US" dirty="0">
                <a:effectLst>
                  <a:outerShdw blurRad="38100" dist="38100" dir="2700000" algn="tl">
                    <a:srgbClr val="C0C0C0"/>
                  </a:outerShdw>
                </a:effectLst>
              </a:rPr>
              <a:t>What You Need to Know </a:t>
            </a:r>
            <a:r>
              <a:rPr lang="en-US" dirty="0" smtClean="0">
                <a:effectLst>
                  <a:outerShdw blurRad="38100" dist="38100" dir="2700000" algn="tl">
                    <a:srgbClr val="C0C0C0"/>
                  </a:outerShdw>
                </a:effectLst>
              </a:rPr>
              <a:t>about </a:t>
            </a:r>
            <a:r>
              <a:rPr lang="en-US" dirty="0">
                <a:effectLst>
                  <a:outerShdw blurRad="38100" dist="38100" dir="2700000" algn="tl">
                    <a:srgbClr val="C0C0C0"/>
                  </a:outerShdw>
                </a:effectLst>
              </a:rPr>
              <a:t>Financial Aid</a:t>
            </a:r>
          </a:p>
        </p:txBody>
      </p:sp>
      <p:sp>
        <p:nvSpPr>
          <p:cNvPr id="7175" name="Text Box 7"/>
          <p:cNvSpPr txBox="1">
            <a:spLocks noChangeArrowheads="1"/>
          </p:cNvSpPr>
          <p:nvPr/>
        </p:nvSpPr>
        <p:spPr bwMode="auto">
          <a:xfrm>
            <a:off x="3243058" y="8729217"/>
            <a:ext cx="463961" cy="247275"/>
          </a:xfrm>
          <a:prstGeom prst="rect">
            <a:avLst/>
          </a:prstGeom>
          <a:noFill/>
          <a:ln w="12700">
            <a:noFill/>
            <a:miter lim="800000"/>
            <a:headEnd/>
            <a:tailEnd/>
          </a:ln>
          <a:effectLst/>
        </p:spPr>
        <p:txBody>
          <a:bodyPr lIns="92485" tIns="46242" rIns="92485" bIns="46242">
            <a:spAutoFit/>
          </a:bodyPr>
          <a:lstStyle/>
          <a:p>
            <a:pPr algn="ctr" defTabSz="924199" eaLnBrk="0" hangingPunct="0">
              <a:spcBef>
                <a:spcPct val="50000"/>
              </a:spcBef>
              <a:defRPr/>
            </a:pPr>
            <a:fld id="{2143F79F-1473-40AC-893A-D16282756818}" type="slidenum">
              <a:rPr lang="en-US" sz="1000" b="0"/>
              <a:pPr algn="ctr" defTabSz="924199" eaLnBrk="0" hangingPunct="0">
                <a:spcBef>
                  <a:spcPct val="50000"/>
                </a:spcBef>
                <a:defRPr/>
              </a:pPr>
              <a:t>‹#›</a:t>
            </a:fld>
            <a:endParaRPr lang="en-US" sz="1000" b="0" dirty="0"/>
          </a:p>
        </p:txBody>
      </p:sp>
      <p:sp>
        <p:nvSpPr>
          <p:cNvPr id="7176" name="Rectangle 8"/>
          <p:cNvSpPr>
            <a:spLocks noChangeArrowheads="1"/>
          </p:cNvSpPr>
          <p:nvPr/>
        </p:nvSpPr>
        <p:spPr bwMode="auto">
          <a:xfrm>
            <a:off x="784687" y="8727654"/>
            <a:ext cx="1145372" cy="247275"/>
          </a:xfrm>
          <a:prstGeom prst="rect">
            <a:avLst/>
          </a:prstGeom>
          <a:noFill/>
          <a:ln w="12700">
            <a:noFill/>
            <a:miter lim="800000"/>
            <a:headEnd/>
            <a:tailEnd/>
          </a:ln>
          <a:effectLst/>
        </p:spPr>
        <p:txBody>
          <a:bodyPr wrap="none" lIns="92485" tIns="46242" rIns="92485" bIns="46242">
            <a:spAutoFit/>
          </a:bodyPr>
          <a:lstStyle/>
          <a:p>
            <a:pPr defTabSz="924199" eaLnBrk="0" hangingPunct="0">
              <a:spcBef>
                <a:spcPct val="50000"/>
              </a:spcBef>
              <a:defRPr/>
            </a:pPr>
            <a:r>
              <a:rPr lang="en-US" sz="1000" b="0" dirty="0"/>
              <a:t>© NASFAA </a:t>
            </a:r>
            <a:r>
              <a:rPr lang="en-US" sz="1000" b="0" dirty="0" smtClean="0"/>
              <a:t>2011</a:t>
            </a:r>
            <a:endParaRPr lang="en-US" sz="1000" b="0" dirty="0"/>
          </a:p>
        </p:txBody>
      </p:sp>
      <p:pic>
        <p:nvPicPr>
          <p:cNvPr id="93189" name="Picture 4"/>
          <p:cNvPicPr>
            <a:picLocks noChangeAspect="1" noChangeArrowheads="1"/>
          </p:cNvPicPr>
          <p:nvPr/>
        </p:nvPicPr>
        <p:blipFill>
          <a:blip r:embed="rId2" cstate="print"/>
          <a:srcRect l="5487" t="9836" r="84756" b="31148"/>
          <a:stretch>
            <a:fillRect/>
          </a:stretch>
        </p:blipFill>
        <p:spPr bwMode="auto">
          <a:xfrm>
            <a:off x="560491" y="8625969"/>
            <a:ext cx="308269" cy="272201"/>
          </a:xfrm>
          <a:prstGeom prst="rect">
            <a:avLst/>
          </a:prstGeom>
          <a:noFill/>
          <a:ln w="9525">
            <a:noFill/>
            <a:miter lim="800000"/>
            <a:headEnd/>
            <a:tailEnd/>
          </a:ln>
        </p:spPr>
      </p:pic>
    </p:spTree>
    <p:extLst>
      <p:ext uri="{BB962C8B-B14F-4D97-AF65-F5344CB8AC3E}">
        <p14:creationId xmlns:p14="http://schemas.microsoft.com/office/powerpoint/2010/main" xmlns="" val="1575750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11076" cy="461491"/>
          </a:xfrm>
          <a:prstGeom prst="rect">
            <a:avLst/>
          </a:prstGeom>
          <a:noFill/>
          <a:ln w="9525">
            <a:noFill/>
            <a:miter lim="800000"/>
            <a:headEnd/>
            <a:tailEnd/>
          </a:ln>
          <a:effectLst/>
        </p:spPr>
        <p:txBody>
          <a:bodyPr vert="horz" wrap="square" lIns="92485" tIns="46242" rIns="92485" bIns="46242" numCol="1" anchor="t" anchorCtr="0" compatLnSpc="1">
            <a:prstTxWarp prst="textNoShape">
              <a:avLst/>
            </a:prstTxWarp>
          </a:bodyPr>
          <a:lstStyle>
            <a:lvl1pPr defTabSz="924199">
              <a:defRPr sz="1200" b="0">
                <a:latin typeface="Arial" charset="0"/>
              </a:defRPr>
            </a:lvl1pPr>
          </a:lstStyle>
          <a:p>
            <a:pPr>
              <a:defRPr/>
            </a:pPr>
            <a:endParaRPr lang="en-US"/>
          </a:p>
        </p:txBody>
      </p:sp>
      <p:sp>
        <p:nvSpPr>
          <p:cNvPr id="6147" name="Rectangle 3"/>
          <p:cNvSpPr>
            <a:spLocks noGrp="1" noChangeArrowheads="1"/>
          </p:cNvSpPr>
          <p:nvPr>
            <p:ph type="dt" idx="1"/>
          </p:nvPr>
        </p:nvSpPr>
        <p:spPr bwMode="auto">
          <a:xfrm>
            <a:off x="3937443" y="1"/>
            <a:ext cx="3011076" cy="461491"/>
          </a:xfrm>
          <a:prstGeom prst="rect">
            <a:avLst/>
          </a:prstGeom>
          <a:noFill/>
          <a:ln w="9525">
            <a:noFill/>
            <a:miter lim="800000"/>
            <a:headEnd/>
            <a:tailEnd/>
          </a:ln>
          <a:effectLst/>
        </p:spPr>
        <p:txBody>
          <a:bodyPr vert="horz" wrap="square" lIns="92485" tIns="46242" rIns="92485" bIns="46242" numCol="1" anchor="t" anchorCtr="0" compatLnSpc="1">
            <a:prstTxWarp prst="textNoShape">
              <a:avLst/>
            </a:prstTxWarp>
          </a:bodyPr>
          <a:lstStyle>
            <a:lvl1pPr algn="r" defTabSz="924199">
              <a:defRPr sz="1200" b="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94385" y="4386510"/>
            <a:ext cx="5561306" cy="4156547"/>
          </a:xfrm>
          <a:prstGeom prst="rect">
            <a:avLst/>
          </a:prstGeom>
          <a:noFill/>
          <a:ln w="9525">
            <a:noFill/>
            <a:miter lim="800000"/>
            <a:headEnd/>
            <a:tailEnd/>
          </a:ln>
          <a:effectLst/>
        </p:spPr>
        <p:txBody>
          <a:bodyPr vert="horz" wrap="square" lIns="92485" tIns="46242" rIns="92485" bIns="462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773020"/>
            <a:ext cx="3011076" cy="461491"/>
          </a:xfrm>
          <a:prstGeom prst="rect">
            <a:avLst/>
          </a:prstGeom>
          <a:noFill/>
          <a:ln w="9525">
            <a:noFill/>
            <a:miter lim="800000"/>
            <a:headEnd/>
            <a:tailEnd/>
          </a:ln>
          <a:effectLst/>
        </p:spPr>
        <p:txBody>
          <a:bodyPr vert="horz" wrap="square" lIns="92485" tIns="46242" rIns="92485" bIns="46242" numCol="1" anchor="b" anchorCtr="0" compatLnSpc="1">
            <a:prstTxWarp prst="textNoShape">
              <a:avLst/>
            </a:prstTxWarp>
          </a:bodyPr>
          <a:lstStyle>
            <a:lvl1pPr defTabSz="924199">
              <a:defRPr sz="1200" b="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37443" y="8773020"/>
            <a:ext cx="3011076" cy="461491"/>
          </a:xfrm>
          <a:prstGeom prst="rect">
            <a:avLst/>
          </a:prstGeom>
          <a:noFill/>
          <a:ln w="9525">
            <a:noFill/>
            <a:miter lim="800000"/>
            <a:headEnd/>
            <a:tailEnd/>
          </a:ln>
          <a:effectLst/>
        </p:spPr>
        <p:txBody>
          <a:bodyPr vert="horz" wrap="square" lIns="92485" tIns="46242" rIns="92485" bIns="46242" numCol="1" anchor="b" anchorCtr="0" compatLnSpc="1">
            <a:prstTxWarp prst="textNoShape">
              <a:avLst/>
            </a:prstTxWarp>
          </a:bodyPr>
          <a:lstStyle>
            <a:lvl1pPr algn="r" defTabSz="924199">
              <a:defRPr sz="1200" b="0">
                <a:latin typeface="Arial" charset="0"/>
              </a:defRPr>
            </a:lvl1pPr>
          </a:lstStyle>
          <a:p>
            <a:pPr>
              <a:defRPr/>
            </a:pPr>
            <a:fld id="{C934987D-E581-4EE3-B73A-9C255CAE0D74}" type="slidenum">
              <a:rPr lang="en-US"/>
              <a:pPr>
                <a:defRPr/>
              </a:pPr>
              <a:t>‹#›</a:t>
            </a:fld>
            <a:endParaRPr lang="en-US" dirty="0"/>
          </a:p>
        </p:txBody>
      </p:sp>
    </p:spTree>
    <p:extLst>
      <p:ext uri="{BB962C8B-B14F-4D97-AF65-F5344CB8AC3E}">
        <p14:creationId xmlns:p14="http://schemas.microsoft.com/office/powerpoint/2010/main" xmlns="" val="2586060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FE6D830-DEB0-4BC5-978C-2F4979D4770B}"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53123F1-E22D-488E-8B0B-F91CF17CBBE6}" type="slidenum">
              <a:rPr lang="en-US" smtClean="0"/>
              <a:pPr/>
              <a:t>10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B4F6B7A-94BF-4D00-B790-C9E10DFEA986}" type="slidenum">
              <a:rPr lang="en-US" smtClean="0"/>
              <a:pPr/>
              <a:t>11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ACF28CB-91D2-4055-899B-44298B7F6DDD}" type="slidenum">
              <a:rPr lang="en-US" smtClean="0"/>
              <a:pPr/>
              <a:t>12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AD32879-C99E-4157-92E7-9BCCBC409BC3}" type="slidenum">
              <a:rPr lang="en-US" smtClean="0"/>
              <a:pPr/>
              <a:t>13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E75EF3B-FF94-411C-9E01-B26A721321DE}" type="slidenum">
              <a:rPr lang="en-US" smtClean="0"/>
              <a:pPr/>
              <a:t>14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A81062C-8C06-4B46-A600-A45B71517729}" type="slidenum">
              <a:rPr lang="en-US" smtClean="0">
                <a:ea typeface="ＭＳ Ｐゴシック"/>
                <a:cs typeface="ＭＳ Ｐゴシック"/>
              </a:rPr>
              <a:pPr/>
              <a:t>15</a:t>
            </a:fld>
            <a:endParaRPr lang="en-US" smtClean="0">
              <a:ea typeface="ＭＳ Ｐゴシック"/>
              <a:cs typeface="ＭＳ Ｐゴシック"/>
            </a:endParaRPr>
          </a:p>
        </p:txBody>
      </p:sp>
      <p:sp>
        <p:nvSpPr>
          <p:cNvPr id="84995" name="Rectangle 2"/>
          <p:cNvSpPr>
            <a:spLocks noGrp="1" noRot="1" noChangeAspect="1" noChangeArrowheads="1" noTextEdit="1"/>
          </p:cNvSpPr>
          <p:nvPr>
            <p:ph type="sldImg"/>
          </p:nvPr>
        </p:nvSpPr>
        <p:spPr>
          <a:xfrm>
            <a:off x="1736725" y="315913"/>
            <a:ext cx="3479800" cy="2611437"/>
          </a:xfrm>
          <a:ln/>
        </p:spPr>
      </p:sp>
      <p:sp>
        <p:nvSpPr>
          <p:cNvPr id="84996" name="Rectangle 3"/>
          <p:cNvSpPr>
            <a:spLocks noGrp="1" noChangeArrowheads="1"/>
          </p:cNvSpPr>
          <p:nvPr>
            <p:ph type="body" idx="1"/>
          </p:nvPr>
        </p:nvSpPr>
        <p:spPr bwMode="auto">
          <a:xfrm>
            <a:off x="539231" y="3239262"/>
            <a:ext cx="5947296" cy="5301898"/>
          </a:xfrm>
          <a:prstGeom prst="rect">
            <a:avLst/>
          </a:prstGeom>
          <a:solidFill>
            <a:srgbClr val="FFFFFF"/>
          </a:solidFill>
          <a:ln>
            <a:solidFill>
              <a:srgbClr val="000000"/>
            </a:solidFill>
            <a:miter lim="800000"/>
            <a:headEnd/>
            <a:tailEnd/>
          </a:ln>
        </p:spPr>
        <p:txBody>
          <a:bodyPr lIns="87484" tIns="43743" rIns="87484" bIns="43743"/>
          <a:lstStyle/>
          <a:p>
            <a:pPr eaLnBrk="1" hangingPunct="1"/>
            <a:r>
              <a:rPr lang="en-US" sz="1300" dirty="0" smtClean="0">
                <a:latin typeface="Arial" pitchFamily="34" charset="0"/>
                <a:ea typeface="ＭＳ Ｐゴシック"/>
              </a:rPr>
              <a:t> </a:t>
            </a:r>
          </a:p>
        </p:txBody>
      </p:sp>
      <p:sp>
        <p:nvSpPr>
          <p:cNvPr id="84997" name="Rectangle 4"/>
          <p:cNvSpPr>
            <a:spLocks noChangeArrowheads="1"/>
          </p:cNvSpPr>
          <p:nvPr/>
        </p:nvSpPr>
        <p:spPr bwMode="auto">
          <a:xfrm>
            <a:off x="756814" y="3575663"/>
            <a:ext cx="5524742" cy="2893134"/>
          </a:xfrm>
          <a:prstGeom prst="rect">
            <a:avLst/>
          </a:prstGeom>
          <a:noFill/>
          <a:ln w="28575">
            <a:noFill/>
            <a:miter lim="800000"/>
            <a:headEnd/>
            <a:tailEnd/>
          </a:ln>
        </p:spPr>
        <p:txBody>
          <a:bodyPr lIns="91474" tIns="45737" rIns="91474" bIns="45737">
            <a:spAutoFit/>
          </a:bodyPr>
          <a:lstStyle/>
          <a:p>
            <a:pPr defTabSz="913758"/>
            <a:r>
              <a:rPr lang="en-US" sz="1300" dirty="0"/>
              <a:t>Almost all 50 states have some form of special grant or loan aid for their state residents.</a:t>
            </a:r>
          </a:p>
          <a:p>
            <a:pPr defTabSz="913758"/>
            <a:endParaRPr lang="en-US" sz="1300" dirty="0"/>
          </a:p>
          <a:p>
            <a:pPr defTabSz="913758"/>
            <a:r>
              <a:rPr lang="en-US" sz="1300" dirty="0"/>
              <a:t>Some states use the data the student provides on the Free Application for Federal Student Aid (FAFSA) to award their aid.  </a:t>
            </a:r>
          </a:p>
          <a:p>
            <a:pPr defTabSz="913758"/>
            <a:endParaRPr lang="en-US" sz="1300" dirty="0"/>
          </a:p>
          <a:p>
            <a:pPr defTabSz="913758"/>
            <a:r>
              <a:rPr lang="en-US" sz="1300" dirty="0"/>
              <a:t>Others states may require the student to submit supplemental forms that are processed directly by the state’s higher education agency</a:t>
            </a:r>
          </a:p>
          <a:p>
            <a:pPr defTabSz="913758"/>
            <a:endParaRPr lang="en-US" sz="1300" dirty="0"/>
          </a:p>
          <a:p>
            <a:pPr defTabSz="913758"/>
            <a:r>
              <a:rPr lang="en-US" sz="1300" dirty="0"/>
              <a:t>The student’s school counselor should have the correct form(s) for the state’s application.  If the forms are not available at the school, contact the state higher education agency directly, or search for them on-line.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D8051BE-31D0-40DA-B707-E6F1019EF6D4}" type="slidenum">
              <a:rPr lang="en-US" smtClean="0">
                <a:ea typeface="ＭＳ Ｐゴシック"/>
                <a:cs typeface="ＭＳ Ｐゴシック"/>
              </a:rPr>
              <a:pPr/>
              <a:t>16</a:t>
            </a:fld>
            <a:endParaRPr lang="en-US" smtClean="0">
              <a:ea typeface="ＭＳ Ｐゴシック"/>
              <a:cs typeface="ＭＳ Ｐゴシック"/>
            </a:endParaRPr>
          </a:p>
        </p:txBody>
      </p:sp>
      <p:sp>
        <p:nvSpPr>
          <p:cNvPr id="86019" name="Rectangle 2"/>
          <p:cNvSpPr>
            <a:spLocks noGrp="1" noRot="1" noChangeAspect="1" noChangeArrowheads="1" noTextEdit="1"/>
          </p:cNvSpPr>
          <p:nvPr>
            <p:ph type="sldImg"/>
          </p:nvPr>
        </p:nvSpPr>
        <p:spPr>
          <a:xfrm>
            <a:off x="1743747" y="316004"/>
            <a:ext cx="3465696" cy="2610944"/>
          </a:xfrm>
          <a:ln/>
        </p:spPr>
      </p:sp>
      <p:sp>
        <p:nvSpPr>
          <p:cNvPr id="86020" name="Rectangle 3"/>
          <p:cNvSpPr>
            <a:spLocks noGrp="1" noChangeArrowheads="1"/>
          </p:cNvSpPr>
          <p:nvPr>
            <p:ph type="body" idx="1"/>
          </p:nvPr>
        </p:nvSpPr>
        <p:spPr bwMode="auto">
          <a:xfrm>
            <a:off x="539231" y="3239262"/>
            <a:ext cx="5947296" cy="5301898"/>
          </a:xfrm>
          <a:prstGeom prst="rect">
            <a:avLst/>
          </a:prstGeom>
          <a:solidFill>
            <a:srgbClr val="FFFFFF"/>
          </a:solidFill>
          <a:ln>
            <a:solidFill>
              <a:srgbClr val="000000"/>
            </a:solidFill>
            <a:miter lim="800000"/>
            <a:headEnd/>
            <a:tailEnd/>
          </a:ln>
        </p:spPr>
        <p:txBody>
          <a:bodyPr lIns="87484" tIns="43743" rIns="87484" bIns="43743"/>
          <a:lstStyle/>
          <a:p>
            <a:pPr eaLnBrk="1" hangingPunct="1"/>
            <a:r>
              <a:rPr lang="en-US" smtClean="0">
                <a:latin typeface="Arial" pitchFamily="34" charset="0"/>
                <a:ea typeface="ＭＳ Ｐゴシック"/>
              </a:rPr>
              <a:t>Let’s talk about (your state) aid programs.</a:t>
            </a:r>
          </a:p>
          <a:p>
            <a:pPr eaLnBrk="1" hangingPunct="1"/>
            <a:endParaRPr lang="en-US" smtClean="0">
              <a:latin typeface="Arial" pitchFamily="34" charset="0"/>
              <a:ea typeface="ＭＳ Ｐゴシック"/>
            </a:endParaRPr>
          </a:p>
          <a:p>
            <a:pPr eaLnBrk="1" hangingPunct="1"/>
            <a:r>
              <a:rPr lang="en-US" b="1" smtClean="0">
                <a:latin typeface="Arial" pitchFamily="34" charset="0"/>
                <a:ea typeface="ＭＳ Ｐゴシック"/>
              </a:rPr>
              <a:t>Note to presenters</a:t>
            </a:r>
            <a:r>
              <a:rPr lang="en-US" smtClean="0">
                <a:latin typeface="Arial" pitchFamily="34" charset="0"/>
                <a:ea typeface="ＭＳ Ｐゴシック"/>
              </a:rPr>
              <a:t>:  If your state has one or more state aid programs, describe at this point in the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DB491D5-B0CC-4F98-9E3C-36636E16927D}" type="slidenum">
              <a:rPr lang="en-US" smtClean="0">
                <a:ea typeface="ＭＳ Ｐゴシック"/>
                <a:cs typeface="ＭＳ Ｐゴシック"/>
              </a:rPr>
              <a:pPr/>
              <a:t>17</a:t>
            </a:fld>
            <a:endParaRPr lang="en-US" smtClean="0">
              <a:ea typeface="ＭＳ Ｐゴシック"/>
              <a:cs typeface="ＭＳ Ｐゴシック"/>
            </a:endParaRPr>
          </a:p>
        </p:txBody>
      </p:sp>
      <p:sp>
        <p:nvSpPr>
          <p:cNvPr id="87043" name="Rectangle 2"/>
          <p:cNvSpPr>
            <a:spLocks noGrp="1" noRot="1" noChangeAspect="1" noChangeArrowheads="1" noTextEdit="1"/>
          </p:cNvSpPr>
          <p:nvPr>
            <p:ph type="sldImg"/>
          </p:nvPr>
        </p:nvSpPr>
        <p:spPr>
          <a:xfrm>
            <a:off x="1736725" y="315913"/>
            <a:ext cx="3479800" cy="2611437"/>
          </a:xfrm>
          <a:ln/>
        </p:spPr>
      </p:sp>
      <p:sp>
        <p:nvSpPr>
          <p:cNvPr id="87044" name="Rectangle 3"/>
          <p:cNvSpPr>
            <a:spLocks noGrp="1" noChangeArrowheads="1"/>
          </p:cNvSpPr>
          <p:nvPr>
            <p:ph type="body" idx="1"/>
          </p:nvPr>
        </p:nvSpPr>
        <p:spPr bwMode="auto">
          <a:xfrm>
            <a:off x="539231" y="3239262"/>
            <a:ext cx="5947296" cy="5301898"/>
          </a:xfrm>
          <a:prstGeom prst="rect">
            <a:avLst/>
          </a:prstGeom>
          <a:solidFill>
            <a:srgbClr val="FFFFFF"/>
          </a:solidFill>
          <a:ln>
            <a:solidFill>
              <a:srgbClr val="000000"/>
            </a:solidFill>
            <a:miter lim="800000"/>
            <a:headEnd/>
            <a:tailEnd/>
          </a:ln>
        </p:spPr>
        <p:txBody>
          <a:bodyPr lIns="87484" tIns="43743" rIns="87484" bIns="43743"/>
          <a:lstStyle/>
          <a:p>
            <a:pPr eaLnBrk="1" hangingPunct="1"/>
            <a:r>
              <a:rPr lang="en-US" smtClean="0">
                <a:latin typeface="Arial" pitchFamily="34" charset="0"/>
                <a:ea typeface="ＭＳ Ｐゴシック"/>
              </a:rPr>
              <a:t>Let’s talk about (your state) aid programs.</a:t>
            </a:r>
          </a:p>
          <a:p>
            <a:pPr eaLnBrk="1" hangingPunct="1"/>
            <a:endParaRPr lang="en-US" smtClean="0">
              <a:latin typeface="Arial" pitchFamily="34" charset="0"/>
              <a:ea typeface="ＭＳ Ｐゴシック"/>
            </a:endParaRPr>
          </a:p>
          <a:p>
            <a:pPr eaLnBrk="1" hangingPunct="1"/>
            <a:r>
              <a:rPr lang="en-US" b="1" smtClean="0">
                <a:latin typeface="Arial" pitchFamily="34" charset="0"/>
                <a:ea typeface="ＭＳ Ｐゴシック"/>
              </a:rPr>
              <a:t>Note to presenters</a:t>
            </a:r>
            <a:r>
              <a:rPr lang="en-US" smtClean="0">
                <a:latin typeface="Arial" pitchFamily="34" charset="0"/>
                <a:ea typeface="ＭＳ Ｐゴシック"/>
              </a:rPr>
              <a:t>:  If your state has one or more state aid programs, describe at this point in the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661DB2E-74EF-4311-97C3-C0E8CD396073}" type="slidenum">
              <a:rPr lang="en-US" smtClean="0">
                <a:ea typeface="ＭＳ Ｐゴシック"/>
                <a:cs typeface="ＭＳ Ｐゴシック"/>
              </a:rPr>
              <a:pPr/>
              <a:t>18</a:t>
            </a:fld>
            <a:endParaRPr lang="en-US" smtClean="0">
              <a:ea typeface="ＭＳ Ｐゴシック"/>
              <a:cs typeface="ＭＳ Ｐゴシック"/>
            </a:endParaRPr>
          </a:p>
        </p:txBody>
      </p:sp>
      <p:sp>
        <p:nvSpPr>
          <p:cNvPr id="88067" name="Rectangle 2"/>
          <p:cNvSpPr>
            <a:spLocks noGrp="1" noRot="1" noChangeAspect="1" noChangeArrowheads="1" noTextEdit="1"/>
          </p:cNvSpPr>
          <p:nvPr>
            <p:ph type="sldImg"/>
          </p:nvPr>
        </p:nvSpPr>
        <p:spPr>
          <a:xfrm>
            <a:off x="1743747" y="316004"/>
            <a:ext cx="3465696" cy="2610944"/>
          </a:xfrm>
          <a:ln/>
        </p:spPr>
      </p:sp>
      <p:sp>
        <p:nvSpPr>
          <p:cNvPr id="88068" name="Rectangle 3"/>
          <p:cNvSpPr>
            <a:spLocks noGrp="1" noChangeArrowheads="1"/>
          </p:cNvSpPr>
          <p:nvPr>
            <p:ph type="body" idx="1"/>
          </p:nvPr>
        </p:nvSpPr>
        <p:spPr bwMode="auto">
          <a:xfrm>
            <a:off x="539231" y="3239262"/>
            <a:ext cx="5947296" cy="5301898"/>
          </a:xfrm>
          <a:prstGeom prst="rect">
            <a:avLst/>
          </a:prstGeom>
          <a:solidFill>
            <a:srgbClr val="FFFFFF"/>
          </a:solidFill>
          <a:ln>
            <a:solidFill>
              <a:srgbClr val="000000"/>
            </a:solidFill>
            <a:miter lim="800000"/>
            <a:headEnd/>
            <a:tailEnd/>
          </a:ln>
        </p:spPr>
        <p:txBody>
          <a:bodyPr lIns="87484" tIns="43743" rIns="87484" bIns="43743"/>
          <a:lstStyle/>
          <a:p>
            <a:pPr eaLnBrk="1" hangingPunct="1"/>
            <a:r>
              <a:rPr lang="en-US" smtClean="0">
                <a:latin typeface="Arial" pitchFamily="34" charset="0"/>
                <a:ea typeface="ＭＳ Ｐゴシック"/>
              </a:rPr>
              <a:t>Let’s talk about (your state) aid programs.</a:t>
            </a:r>
          </a:p>
          <a:p>
            <a:pPr eaLnBrk="1" hangingPunct="1"/>
            <a:endParaRPr lang="en-US" smtClean="0">
              <a:latin typeface="Arial" pitchFamily="34" charset="0"/>
              <a:ea typeface="ＭＳ Ｐゴシック"/>
            </a:endParaRPr>
          </a:p>
          <a:p>
            <a:pPr eaLnBrk="1" hangingPunct="1"/>
            <a:r>
              <a:rPr lang="en-US" b="1" smtClean="0">
                <a:latin typeface="Arial" pitchFamily="34" charset="0"/>
                <a:ea typeface="ＭＳ Ｐゴシック"/>
              </a:rPr>
              <a:t>Note to presenters</a:t>
            </a:r>
            <a:r>
              <a:rPr lang="en-US" smtClean="0">
                <a:latin typeface="Arial" pitchFamily="34" charset="0"/>
                <a:ea typeface="ＭＳ Ｐゴシック"/>
              </a:rPr>
              <a:t>:  If your state has one or more state aid programs, describe at this point in the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CE07E35-ADDE-4A8C-9F78-2F9A3C651089}" type="slidenum">
              <a:rPr lang="en-US" smtClean="0">
                <a:ea typeface="ＭＳ Ｐゴシック"/>
                <a:cs typeface="ＭＳ Ｐゴシック"/>
              </a:rPr>
              <a:pPr/>
              <a:t>19</a:t>
            </a:fld>
            <a:endParaRPr lang="en-US" smtClean="0">
              <a:ea typeface="ＭＳ Ｐゴシック"/>
              <a:cs typeface="ＭＳ Ｐゴシック"/>
            </a:endParaRPr>
          </a:p>
        </p:txBody>
      </p:sp>
      <p:sp>
        <p:nvSpPr>
          <p:cNvPr id="89091" name="Rectangle 2"/>
          <p:cNvSpPr>
            <a:spLocks noGrp="1" noRot="1" noChangeAspect="1" noChangeArrowheads="1" noTextEdit="1"/>
          </p:cNvSpPr>
          <p:nvPr>
            <p:ph type="sldImg"/>
          </p:nvPr>
        </p:nvSpPr>
        <p:spPr>
          <a:xfrm>
            <a:off x="1743747" y="316004"/>
            <a:ext cx="3465696" cy="2610944"/>
          </a:xfrm>
          <a:ln/>
        </p:spPr>
      </p:sp>
      <p:sp>
        <p:nvSpPr>
          <p:cNvPr id="89092" name="Rectangle 3"/>
          <p:cNvSpPr>
            <a:spLocks noGrp="1" noChangeArrowheads="1"/>
          </p:cNvSpPr>
          <p:nvPr>
            <p:ph type="body" idx="1"/>
          </p:nvPr>
        </p:nvSpPr>
        <p:spPr bwMode="auto">
          <a:xfrm>
            <a:off x="539231" y="3239262"/>
            <a:ext cx="5947296" cy="5301898"/>
          </a:xfrm>
          <a:prstGeom prst="rect">
            <a:avLst/>
          </a:prstGeom>
          <a:solidFill>
            <a:srgbClr val="FFFFFF"/>
          </a:solidFill>
          <a:ln>
            <a:solidFill>
              <a:srgbClr val="000000"/>
            </a:solidFill>
            <a:miter lim="800000"/>
            <a:headEnd/>
            <a:tailEnd/>
          </a:ln>
        </p:spPr>
        <p:txBody>
          <a:bodyPr lIns="87484" tIns="43743" rIns="87484" bIns="43743"/>
          <a:lstStyle/>
          <a:p>
            <a:pPr eaLnBrk="1" hangingPunct="1"/>
            <a:r>
              <a:rPr lang="en-US" smtClean="0">
                <a:latin typeface="Arial" pitchFamily="34" charset="0"/>
                <a:ea typeface="ＭＳ Ｐゴシック"/>
              </a:rPr>
              <a:t>Let’s talk about (your state) aid programs.</a:t>
            </a:r>
          </a:p>
          <a:p>
            <a:pPr eaLnBrk="1" hangingPunct="1"/>
            <a:endParaRPr lang="en-US" smtClean="0">
              <a:latin typeface="Arial" pitchFamily="34" charset="0"/>
              <a:ea typeface="ＭＳ Ｐゴシック"/>
            </a:endParaRPr>
          </a:p>
          <a:p>
            <a:pPr eaLnBrk="1" hangingPunct="1"/>
            <a:r>
              <a:rPr lang="en-US" b="1" smtClean="0">
                <a:latin typeface="Arial" pitchFamily="34" charset="0"/>
                <a:ea typeface="ＭＳ Ｐゴシック"/>
              </a:rPr>
              <a:t>Note to presenters</a:t>
            </a:r>
            <a:r>
              <a:rPr lang="en-US" smtClean="0">
                <a:latin typeface="Arial" pitchFamily="34" charset="0"/>
                <a:ea typeface="ＭＳ Ｐゴシック"/>
              </a:rPr>
              <a:t>:  If your state has one or more state aid programs, describe at this point in the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339C21B-5875-4010-AA1D-EA4F3DB40153}" type="slidenum">
              <a:rPr lang="en-US" smtClean="0">
                <a:ea typeface="ＭＳ Ｐゴシック"/>
                <a:cs typeface="ＭＳ Ｐゴシック"/>
              </a:rPr>
              <a:pPr/>
              <a:t>2</a:t>
            </a:fld>
            <a:endParaRPr lang="en-US" smtClean="0">
              <a:ea typeface="ＭＳ Ｐゴシック"/>
              <a:cs typeface="ＭＳ Ｐゴシック"/>
            </a:endParaRPr>
          </a:p>
        </p:txBody>
      </p:sp>
      <p:sp>
        <p:nvSpPr>
          <p:cNvPr id="80899" name="Rectangle 7"/>
          <p:cNvSpPr txBox="1">
            <a:spLocks noGrp="1" noChangeArrowheads="1"/>
          </p:cNvSpPr>
          <p:nvPr/>
        </p:nvSpPr>
        <p:spPr bwMode="auto">
          <a:xfrm>
            <a:off x="3938587" y="8771745"/>
            <a:ext cx="3011489" cy="464330"/>
          </a:xfrm>
          <a:prstGeom prst="rect">
            <a:avLst/>
          </a:prstGeom>
          <a:noFill/>
          <a:ln w="9525">
            <a:noFill/>
            <a:miter lim="800000"/>
            <a:headEnd/>
            <a:tailEnd/>
          </a:ln>
        </p:spPr>
        <p:txBody>
          <a:bodyPr lIns="18935" tIns="0" rIns="18935" bIns="0" anchor="b"/>
          <a:lstStyle/>
          <a:p>
            <a:pPr algn="r" eaLnBrk="0" hangingPunct="0"/>
            <a:endParaRPr lang="en-US" dirty="0">
              <a:latin typeface="Times New Roman" pitchFamily="18" charset="0"/>
            </a:endParaRPr>
          </a:p>
        </p:txBody>
      </p:sp>
      <p:sp>
        <p:nvSpPr>
          <p:cNvPr id="80900" name="Rectangle 2"/>
          <p:cNvSpPr>
            <a:spLocks noGrp="1" noRot="1" noChangeAspect="1" noChangeArrowheads="1" noTextEdit="1"/>
          </p:cNvSpPr>
          <p:nvPr>
            <p:ph type="sldImg"/>
          </p:nvPr>
        </p:nvSpPr>
        <p:spPr>
          <a:xfrm>
            <a:off x="1185863" y="763588"/>
            <a:ext cx="4572000" cy="3430587"/>
          </a:xfrm>
          <a:ln cap="flat"/>
        </p:spPr>
      </p:sp>
      <p:sp>
        <p:nvSpPr>
          <p:cNvPr id="80901" name="Rectangle 3"/>
          <p:cNvSpPr>
            <a:spLocks noGrp="1" noChangeArrowheads="1"/>
          </p:cNvSpPr>
          <p:nvPr>
            <p:ph type="body" idx="1"/>
          </p:nvPr>
        </p:nvSpPr>
        <p:spPr bwMode="auto">
          <a:xfrm>
            <a:off x="927098" y="4389032"/>
            <a:ext cx="5095881" cy="4131596"/>
          </a:xfrm>
          <a:prstGeom prst="rect">
            <a:avLst/>
          </a:prstGeom>
          <a:noFill/>
          <a:ln>
            <a:solidFill>
              <a:srgbClr val="000000"/>
            </a:solidFill>
            <a:miter lim="800000"/>
            <a:headEnd/>
            <a:tailEnd/>
          </a:ln>
        </p:spPr>
        <p:txBody>
          <a:bodyPr lIns="91510" tIns="45756" rIns="91510" bIns="45756"/>
          <a:lstStyle/>
          <a:p>
            <a:pPr eaLnBrk="1" hangingPunct="1"/>
            <a:r>
              <a:rPr lang="en-US" dirty="0" smtClean="0">
                <a:latin typeface="Arial" pitchFamily="34" charset="0"/>
                <a:ea typeface="ＭＳ Ｐゴシック"/>
              </a:rPr>
              <a:t>This session is sponsored by__________________________________ </a:t>
            </a:r>
          </a:p>
          <a:p>
            <a:pPr eaLnBrk="1" hangingPunct="1"/>
            <a:r>
              <a:rPr lang="en-US" dirty="0" smtClean="0">
                <a:latin typeface="Arial" pitchFamily="34" charset="0"/>
                <a:ea typeface="ＭＳ Ｐゴシック"/>
              </a:rPr>
              <a:t>__________________________________________________________</a:t>
            </a:r>
          </a:p>
          <a:p>
            <a:pPr eaLnBrk="1" hangingPunct="1"/>
            <a:r>
              <a:rPr lang="en-US" dirty="0" smtClean="0">
                <a:latin typeface="Arial" pitchFamily="34" charset="0"/>
                <a:ea typeface="ＭＳ Ｐゴシック"/>
              </a:rPr>
              <a:t>______________. </a:t>
            </a:r>
          </a:p>
          <a:p>
            <a:pPr eaLnBrk="1" hangingPunct="1"/>
            <a:endParaRPr lang="en-US" dirty="0" smtClean="0">
              <a:latin typeface="Arial" pitchFamily="34" charset="0"/>
              <a:ea typeface="ＭＳ Ｐゴシック"/>
            </a:endParaRPr>
          </a:p>
          <a:p>
            <a:pPr eaLnBrk="1" hangingPunct="1"/>
            <a:r>
              <a:rPr lang="en-US" dirty="0" smtClean="0">
                <a:latin typeface="Arial" pitchFamily="34" charset="0"/>
                <a:ea typeface="ＭＳ Ｐゴシック"/>
              </a:rPr>
              <a:t>My name is _______________________________</a:t>
            </a:r>
          </a:p>
          <a:p>
            <a:pPr eaLnBrk="1" hangingPunct="1"/>
            <a:endParaRPr lang="en-US" sz="600" dirty="0" smtClean="0">
              <a:latin typeface="Arial" pitchFamily="34" charset="0"/>
              <a:ea typeface="ＭＳ Ｐゴシック"/>
            </a:endParaRPr>
          </a:p>
          <a:p>
            <a:pPr eaLnBrk="1" hangingPunct="1"/>
            <a:r>
              <a:rPr lang="en-US" dirty="0" smtClean="0">
                <a:latin typeface="Arial" pitchFamily="34" charset="0"/>
                <a:ea typeface="ＭＳ Ｐゴシック"/>
              </a:rPr>
              <a:t>And I am from ___________________________ College/University.  </a:t>
            </a:r>
          </a:p>
          <a:p>
            <a:pPr eaLnBrk="1" hangingPunct="1"/>
            <a:endParaRPr lang="en-US" sz="600" dirty="0" smtClean="0">
              <a:latin typeface="Arial" pitchFamily="34" charset="0"/>
              <a:ea typeface="ＭＳ Ｐゴシック"/>
            </a:endParaRPr>
          </a:p>
          <a:p>
            <a:pPr eaLnBrk="1" hangingPunct="1"/>
            <a:r>
              <a:rPr lang="en-US" dirty="0" smtClean="0">
                <a:latin typeface="Arial" pitchFamily="34" charset="0"/>
                <a:ea typeface="ＭＳ Ｐゴシック"/>
              </a:rPr>
              <a:t>Joining me today are my colleagues _________________________ from </a:t>
            </a:r>
          </a:p>
          <a:p>
            <a:pPr eaLnBrk="1" hangingPunct="1"/>
            <a:endParaRPr lang="en-US" sz="600" dirty="0" smtClean="0">
              <a:latin typeface="Arial" pitchFamily="34" charset="0"/>
              <a:ea typeface="ＭＳ Ｐゴシック"/>
            </a:endParaRPr>
          </a:p>
          <a:p>
            <a:pPr eaLnBrk="1" hangingPunct="1"/>
            <a:r>
              <a:rPr lang="en-US" dirty="0" smtClean="0">
                <a:latin typeface="Arial" pitchFamily="34" charset="0"/>
                <a:ea typeface="ＭＳ Ｐゴシック"/>
              </a:rPr>
              <a:t>____________________________.  (introduce all volunteers). </a:t>
            </a:r>
          </a:p>
          <a:p>
            <a:pPr eaLnBrk="1" hangingPunct="1"/>
            <a:endParaRPr lang="en-US" dirty="0" smtClean="0">
              <a:latin typeface="Arial" pitchFamily="34" charset="0"/>
              <a:ea typeface="ＭＳ Ｐゴシック"/>
            </a:endParaRPr>
          </a:p>
          <a:p>
            <a:pPr eaLnBrk="1" hangingPunct="1"/>
            <a:r>
              <a:rPr lang="en-US" dirty="0" smtClean="0">
                <a:latin typeface="Arial" pitchFamily="34" charset="0"/>
                <a:ea typeface="ＭＳ Ｐゴシック"/>
              </a:rPr>
              <a:t>Today’s event is also made possible through the </a:t>
            </a:r>
          </a:p>
          <a:p>
            <a:pPr eaLnBrk="1" hangingPunct="1"/>
            <a:r>
              <a:rPr lang="en-US" dirty="0" smtClean="0">
                <a:latin typeface="Arial" pitchFamily="34" charset="0"/>
                <a:ea typeface="ＭＳ Ｐゴシック"/>
              </a:rPr>
              <a:t>cooperation of the wonderful staff here at _______________ (location). </a:t>
            </a:r>
          </a:p>
          <a:p>
            <a:pPr eaLnBrk="1" hangingPunct="1"/>
            <a:endParaRPr lang="en-US" dirty="0" smtClean="0">
              <a:latin typeface="Arial" pitchFamily="34" charset="0"/>
              <a:ea typeface="ＭＳ Ｐゴシック"/>
            </a:endParaRPr>
          </a:p>
          <a:p>
            <a:pPr eaLnBrk="1" hangingPunct="1"/>
            <a:endParaRPr lang="en-US" dirty="0" smtClean="0">
              <a:latin typeface="Arial" pitchFamily="34" charset="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73BCF2-B614-4A8D-B114-4639A1DD17D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B1FACCE-1022-4395-909F-F6361895F647}" type="slidenum">
              <a:rPr lang="en-US" smtClean="0"/>
              <a:pPr/>
              <a:t>29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B2D4918-9CAD-4D3F-B291-C2E6B4D3AED5}" type="slidenum">
              <a:rPr lang="en-US" smtClean="0"/>
              <a:pPr/>
              <a:t>30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096455A-8372-4473-BAF9-56B59A3EF77C}" type="slidenum">
              <a:rPr lang="en-US" smtClean="0"/>
              <a:pPr/>
              <a:t>31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F94088D-E6CC-4CD2-A6A4-EEB7A6B5898B}" type="slidenum">
              <a:rPr lang="en-US" smtClean="0"/>
              <a:pPr/>
              <a:t>32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39B89DE-8395-473D-AA75-B88F607B126A}" type="slidenum">
              <a:rPr lang="en-US" smtClean="0"/>
              <a:pPr/>
              <a:t>33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413ACC0-2774-4DB9-B99B-04D928AD4D1B}" type="slidenum">
              <a:rPr lang="en-US" smtClean="0"/>
              <a:pPr/>
              <a:t>34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C3189EF-DF2F-4199-BC22-3B0CAEEABA01}" type="slidenum">
              <a:rPr lang="en-US" smtClean="0"/>
              <a:pPr/>
              <a:t>35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5D5F592-7AB7-4C5F-80F6-A4EF3E923781}" type="slidenum">
              <a:rPr lang="en-US" smtClean="0"/>
              <a:pPr/>
              <a:t>36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FC9F3DD-1CA1-4FA2-85ED-F23917B43D11}" type="slidenum">
              <a:rPr lang="en-US" smtClean="0"/>
              <a:pPr/>
              <a:t>37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0A4088A-545B-48D5-839B-3BEB25347C16}" type="slidenum">
              <a:rPr lang="en-US" smtClean="0"/>
              <a:pPr/>
              <a:t>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C977D36-0B5C-4662-AAB4-B3A0A0B07890}" type="slidenum">
              <a:rPr lang="en-US" smtClean="0"/>
              <a:pPr/>
              <a:t>38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9AE72C6-295F-4915-94F1-C0D2E1241153}" type="slidenum">
              <a:rPr lang="en-US" smtClean="0"/>
              <a:pPr/>
              <a:t>39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34987D-E581-4EE3-B73A-9C255CAE0D74}" type="slidenum">
              <a:rPr lang="en-US" smtClean="0"/>
              <a:pPr>
                <a:defRPr/>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99A94B41-DCDE-4CD2-9A21-15E579B28FC5}" type="slidenum">
              <a:rPr lang="en-US" smtClean="0"/>
              <a:pPr/>
              <a:t>41</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54700612-793C-4062-8F82-4CF5925F9B56}" type="slidenum">
              <a:rPr lang="en-US" smtClean="0"/>
              <a:pPr/>
              <a:t>42</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9A3D405-E5D4-4CE0-9856-6FB048ADB5F5}" type="slidenum">
              <a:rPr lang="en-US" smtClean="0"/>
              <a:pPr/>
              <a:t>43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2AEFAA5-1F5C-435B-8DC7-8E4C9E3D8B16}" type="slidenum">
              <a:rPr lang="en-US" smtClean="0"/>
              <a:pPr/>
              <a:t>44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A6AD3A3-9712-4E33-AB0F-98F0A2F592F1}" type="slidenum">
              <a:rPr lang="en-US" smtClean="0"/>
              <a:pPr/>
              <a:t>45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05643F3-155E-4BC7-9C3C-4F429474C23A}" type="slidenum">
              <a:rPr lang="en-US" smtClean="0"/>
              <a:pPr/>
              <a:t>46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C06A309-88AA-46DC-9907-A0B32701380C}" type="slidenum">
              <a:rPr lang="en-US" smtClean="0"/>
              <a:pPr/>
              <a:t>47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5688EA5-0C90-4001-AD0B-1BD96771391C}"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7DD74AA-F50E-4490-BDD1-C3750CCCFA31}" type="slidenum">
              <a:rPr lang="en-US" smtClean="0"/>
              <a:pPr/>
              <a:t>48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34987D-E581-4EE3-B73A-9C255CAE0D74}" type="slidenum">
              <a:rPr lang="en-US" smtClean="0"/>
              <a:pPr>
                <a:defRPr/>
              </a:pPr>
              <a:t>49</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AFB8684-B10F-4296-B6F5-0E1A3CD9E6C8}" type="slidenum">
              <a:rPr lang="en-US" smtClean="0"/>
              <a:pPr/>
              <a:t>50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1F1684D-77B6-476D-9251-A7B52B43B40D}" type="slidenum">
              <a:rPr lang="en-US" smtClean="0"/>
              <a:pPr/>
              <a:t>51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81E3623-C880-4B7B-8BEC-BF2BE899D05E}" type="slidenum">
              <a:rPr lang="en-US" smtClean="0"/>
              <a:pPr/>
              <a:t>52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53C3B2E-D879-42E5-BB26-0EFB44B10964}" type="slidenum">
              <a:rPr lang="en-US" smtClean="0"/>
              <a:pPr/>
              <a:t>53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CE0BC9B-3D0B-4678-85E7-2F77C65C1A1A}" type="slidenum">
              <a:rPr lang="en-US" smtClean="0"/>
              <a:pPr/>
              <a:t>54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9B486E8-D18C-49C7-A15F-034205FA64B3}" type="slidenum">
              <a:rPr lang="en-US" smtClean="0"/>
              <a:pPr/>
              <a:t>55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D55B195-7304-4BCA-92CB-616B6436B488}" type="slidenum">
              <a:rPr lang="en-US" smtClean="0"/>
              <a:pPr/>
              <a:t>56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166BD80-7173-48C8-8D8F-7B5C2570284B}" type="slidenum">
              <a:rPr lang="en-US" smtClean="0"/>
              <a:pPr/>
              <a:t>57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113C787-FACA-4F2D-A699-CBB76A44423A}" type="slidenum">
              <a:rPr lang="en-US" smtClean="0"/>
              <a:pPr/>
              <a:t>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D50AC95-5DB7-41B3-9DD7-195E6F50FD99}" type="slidenum">
              <a:rPr lang="en-US" smtClean="0"/>
              <a:pPr/>
              <a:t>58</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537BD6D-2ED6-40F8-8D23-3F036C3B78CA}" type="slidenum">
              <a:rPr lang="en-US" smtClean="0"/>
              <a:pPr/>
              <a:t>59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C2A52C-1837-4E9F-A847-679CE84CAC7B}" type="slidenum">
              <a:rPr lang="en-US" smtClean="0"/>
              <a:pPr/>
              <a:t>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D33CB68-691B-4D15-A328-A92EF17211C6}" type="slidenum">
              <a:rPr lang="en-US" smtClean="0"/>
              <a:pPr/>
              <a:t>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964B262-C70B-4E1E-9782-8CF5AF449E17}" type="slidenum">
              <a:rPr lang="en-US" smtClean="0"/>
              <a:pPr/>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FB20237-49B3-44C9-AE38-8BAB65425BF0}" type="slidenum">
              <a:rPr lang="en-US" smtClean="0"/>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8" descr="Background graphic - small top - small file size"/>
          <p:cNvPicPr>
            <a:picLocks noChangeAspect="1" noChangeArrowheads="1"/>
          </p:cNvPicPr>
          <p:nvPr userDrawn="1"/>
        </p:nvPicPr>
        <p:blipFill>
          <a:blip r:embed="rId2" cstate="print"/>
          <a:srcRect/>
          <a:stretch>
            <a:fillRect/>
          </a:stretch>
        </p:blipFill>
        <p:spPr bwMode="auto">
          <a:xfrm>
            <a:off x="0" y="0"/>
            <a:ext cx="9144000" cy="6096000"/>
          </a:xfrm>
          <a:prstGeom prst="rect">
            <a:avLst/>
          </a:prstGeom>
          <a:noFill/>
          <a:ln w="9525">
            <a:noFill/>
            <a:miter lim="800000"/>
            <a:headEnd/>
            <a:tailEnd/>
          </a:ln>
        </p:spPr>
      </p:pic>
      <p:sp>
        <p:nvSpPr>
          <p:cNvPr id="4" name="Text Box 18"/>
          <p:cNvSpPr txBox="1">
            <a:spLocks noChangeArrowheads="1"/>
          </p:cNvSpPr>
          <p:nvPr userDrawn="1"/>
        </p:nvSpPr>
        <p:spPr bwMode="auto">
          <a:xfrm>
            <a:off x="381000" y="76200"/>
            <a:ext cx="8382000" cy="946150"/>
          </a:xfrm>
          <a:prstGeom prst="rect">
            <a:avLst/>
          </a:prstGeom>
          <a:noFill/>
          <a:ln w="9525">
            <a:noFill/>
            <a:miter lim="800000"/>
            <a:headEnd/>
            <a:tailEnd/>
          </a:ln>
          <a:effectLst/>
        </p:spPr>
        <p:txBody>
          <a:bodyPr>
            <a:spAutoFit/>
          </a:bodyPr>
          <a:lstStyle/>
          <a:p>
            <a:pPr algn="ctr">
              <a:spcBef>
                <a:spcPct val="50000"/>
              </a:spcBef>
              <a:defRPr/>
            </a:pPr>
            <a:r>
              <a:rPr lang="en-US" sz="2800" b="0" dirty="0">
                <a:solidFill>
                  <a:srgbClr val="333399"/>
                </a:solidFill>
              </a:rPr>
              <a:t>National Association of Student </a:t>
            </a:r>
            <a:br>
              <a:rPr lang="en-US" sz="2800" b="0" dirty="0">
                <a:solidFill>
                  <a:srgbClr val="333399"/>
                </a:solidFill>
              </a:rPr>
            </a:br>
            <a:r>
              <a:rPr lang="en-US" sz="2800" b="0" dirty="0">
                <a:solidFill>
                  <a:srgbClr val="333399"/>
                </a:solidFill>
              </a:rPr>
              <a:t>Financial Aid Administrators</a:t>
            </a:r>
          </a:p>
        </p:txBody>
      </p:sp>
      <p:sp>
        <p:nvSpPr>
          <p:cNvPr id="5" name="Rectangle 34"/>
          <p:cNvSpPr>
            <a:spLocks noChangeArrowheads="1"/>
          </p:cNvSpPr>
          <p:nvPr userDrawn="1"/>
        </p:nvSpPr>
        <p:spPr bwMode="auto">
          <a:xfrm>
            <a:off x="0" y="5943600"/>
            <a:ext cx="9144000" cy="9144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p>
        </p:txBody>
      </p:sp>
      <p:pic>
        <p:nvPicPr>
          <p:cNvPr id="6" name="Picture 48" descr="nasfaalogo_inv"/>
          <p:cNvPicPr>
            <a:picLocks noChangeAspect="1" noChangeArrowheads="1"/>
          </p:cNvPicPr>
          <p:nvPr userDrawn="1"/>
        </p:nvPicPr>
        <p:blipFill>
          <a:blip r:embed="rId3" cstate="print"/>
          <a:srcRect/>
          <a:stretch>
            <a:fillRect/>
          </a:stretch>
        </p:blipFill>
        <p:spPr bwMode="auto">
          <a:xfrm>
            <a:off x="5715000" y="6172200"/>
            <a:ext cx="3295650" cy="519113"/>
          </a:xfrm>
          <a:prstGeom prst="rect">
            <a:avLst/>
          </a:prstGeom>
          <a:noFill/>
          <a:ln w="9525">
            <a:noFill/>
            <a:miter lim="800000"/>
            <a:headEnd/>
            <a:tailEnd/>
          </a:ln>
        </p:spPr>
      </p:pic>
      <p:sp>
        <p:nvSpPr>
          <p:cNvPr id="7" name="Rectangle 27"/>
          <p:cNvSpPr>
            <a:spLocks noChangeArrowheads="1"/>
          </p:cNvSpPr>
          <p:nvPr userDrawn="1"/>
        </p:nvSpPr>
        <p:spPr bwMode="auto">
          <a:xfrm>
            <a:off x="0" y="5638800"/>
            <a:ext cx="1676400" cy="304800"/>
          </a:xfrm>
          <a:prstGeom prst="rect">
            <a:avLst/>
          </a:prstGeom>
          <a:noFill/>
          <a:ln w="12700">
            <a:noFill/>
            <a:miter lim="800000"/>
            <a:headEnd/>
            <a:tailEnd/>
          </a:ln>
        </p:spPr>
        <p:txBody>
          <a:bodyPr lIns="90488" tIns="44450" rIns="90488" bIns="44450">
            <a:spAutoFit/>
          </a:bodyPr>
          <a:lstStyle/>
          <a:p>
            <a:pPr eaLnBrk="0" hangingPunct="0">
              <a:spcBef>
                <a:spcPct val="50000"/>
              </a:spcBef>
              <a:defRPr/>
            </a:pPr>
            <a:r>
              <a:rPr lang="en-US" sz="1400" b="0" dirty="0"/>
              <a:t>© NASFAA </a:t>
            </a:r>
            <a:r>
              <a:rPr lang="en-US" sz="1400" b="0" dirty="0" smtClean="0"/>
              <a:t>2011</a:t>
            </a:r>
            <a:endParaRPr lang="en-US" sz="1400" b="0" dirty="0"/>
          </a:p>
        </p:txBody>
      </p:sp>
      <p:sp>
        <p:nvSpPr>
          <p:cNvPr id="4098" name="Rectangle 2"/>
          <p:cNvSpPr>
            <a:spLocks noGrp="1" noChangeArrowheads="1"/>
          </p:cNvSpPr>
          <p:nvPr>
            <p:ph type="ctrTitle"/>
          </p:nvPr>
        </p:nvSpPr>
        <p:spPr>
          <a:xfrm>
            <a:off x="762000" y="1676400"/>
            <a:ext cx="7772400" cy="3352800"/>
          </a:xfrm>
        </p:spPr>
        <p:txBody>
          <a:bodyPr/>
          <a:lstStyle>
            <a:lvl1pPr>
              <a:defRPr sz="4000" b="1">
                <a:solidFill>
                  <a:schemeClr val="tx1"/>
                </a:solidFill>
              </a:defRPr>
            </a:lvl1pPr>
          </a:lstStyle>
          <a:p>
            <a:r>
              <a:rPr lang="en-US"/>
              <a:t>Click to edit Master title style</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8458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3657600"/>
            <a:ext cx="8458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447800"/>
            <a:ext cx="4152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152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a:solidFill>
                  <a:srgbClr val="0057A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657600"/>
            <a:ext cx="6400800" cy="914400"/>
          </a:xfrm>
        </p:spPr>
        <p:txBody>
          <a:bodyPr>
            <a:normAutofit/>
          </a:bodyPr>
          <a:lstStyle>
            <a:lvl1pPr marL="0" indent="0" algn="ctr">
              <a:buNone/>
              <a:defRPr sz="2800">
                <a:solidFill>
                  <a:srgbClr val="0057A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r>
              <a:rPr lang="en-US"/>
              <a:t>SLIDE </a:t>
            </a:r>
            <a:fld id="{3679DD05-0F93-48C7-8C27-47BA8386D12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r>
              <a:rPr lang="en-US"/>
              <a:t>SLIDE </a:t>
            </a:r>
            <a:fld id="{3F8B0A5B-D9C2-4443-98F2-4FB0151EFF7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r>
              <a:rPr lang="en-US"/>
              <a:t>SLIDE </a:t>
            </a:r>
            <a:fld id="{D25897EA-2896-44AE-A0FB-421281AEBB6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solidFill>
            <a:srgbClr val="0A7BBF"/>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solidFill>
            <a:srgbClr val="0A7BBF"/>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r>
              <a:rPr lang="en-US"/>
              <a:t>SLIDE </a:t>
            </a:r>
            <a:fld id="{917EBFAD-0F8E-4521-AFCE-A7131478BE1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r>
              <a:rPr lang="en-US"/>
              <a:t>SLIDE </a:t>
            </a:r>
            <a:fld id="{F0847BD6-579B-4CA8-A4D6-C644894BC5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r>
              <a:rPr lang="en-US"/>
              <a:t>SLIDE </a:t>
            </a:r>
            <a:fld id="{269226C3-B0E7-403F-A101-5D5C9CA8AA5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lang="en-US"/>
              <a:t>SLIDE </a:t>
            </a:r>
            <a:fld id="{EA7FE674-24BF-4B68-9333-5B542808CDA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758D2330-1A35-4B35-9A37-6511E11C2414}" type="datetime1">
              <a:rPr lang="en-US" b="0"/>
              <a:pPr>
                <a:defRPr/>
              </a:pPr>
              <a:t>2/7/2012</a:t>
            </a:fld>
            <a:endParaRPr lang="en-US" b="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en-US" b="0"/>
          </a:p>
        </p:txBody>
      </p:sp>
      <p:sp>
        <p:nvSpPr>
          <p:cNvPr id="7" name="Slide Number Placeholder 6"/>
          <p:cNvSpPr>
            <a:spLocks noGrp="1"/>
          </p:cNvSpPr>
          <p:nvPr>
            <p:ph type="sldNum" sz="quarter" idx="12"/>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defRPr/>
            </a:pPr>
            <a:r>
              <a:rPr lang="en-US"/>
              <a:t>SLIDE </a:t>
            </a:r>
            <a:fld id="{6982EF4D-AA91-4155-ABA1-78AB705B56F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95BF263A-C59B-4EFB-81C0-C2447A91585A}" type="datetime1">
              <a:rPr lang="en-US" b="0"/>
              <a:pPr>
                <a:defRPr/>
              </a:pPr>
              <a:t>2/7/2012</a:t>
            </a:fld>
            <a:endParaRPr lang="en-US" b="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en-US" b="0"/>
          </a:p>
        </p:txBody>
      </p:sp>
      <p:sp>
        <p:nvSpPr>
          <p:cNvPr id="6" name="Slide Number Placeholder 5"/>
          <p:cNvSpPr>
            <a:spLocks noGrp="1"/>
          </p:cNvSpPr>
          <p:nvPr>
            <p:ph type="sldNum" sz="quarter" idx="12"/>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defRPr/>
            </a:pPr>
            <a:r>
              <a:rPr lang="en-US"/>
              <a:t>SLIDE </a:t>
            </a:r>
            <a:fld id="{C65C209D-46C9-451D-85F0-EE0CEC61BAA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fld id="{8374E45B-FB9B-470E-813D-A95F6B372EF4}" type="datetime1">
              <a:rPr lang="en-US" b="0"/>
              <a:pPr>
                <a:defRPr/>
              </a:pPr>
              <a:t>2/7/2012</a:t>
            </a:fld>
            <a:endParaRPr lang="en-US" b="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en-US" b="0"/>
          </a:p>
        </p:txBody>
      </p:sp>
      <p:sp>
        <p:nvSpPr>
          <p:cNvPr id="6" name="Slide Number Placeholder 5"/>
          <p:cNvSpPr>
            <a:spLocks noGrp="1"/>
          </p:cNvSpPr>
          <p:nvPr>
            <p:ph type="sldNum" sz="quarter" idx="12"/>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defRPr/>
            </a:pPr>
            <a:r>
              <a:rPr lang="en-US"/>
              <a:t>SLIDE </a:t>
            </a:r>
            <a:fld id="{9D2A7CD0-0F1A-4A76-BE6E-7C3BA970760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2130425"/>
            <a:ext cx="9144000" cy="765175"/>
          </a:xfrm>
        </p:spPr>
        <p:txBody>
          <a:bodyPr/>
          <a:lstStyle>
            <a:lvl1pPr algn="ctr">
              <a:defRPr sz="3200" b="0" baseline="0">
                <a:solidFill>
                  <a:srgbClr val="3E7998"/>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0" y="3276600"/>
            <a:ext cx="9144000" cy="762000"/>
          </a:xfrm>
        </p:spPr>
        <p:txBody>
          <a:bodyPr anchor="ctr"/>
          <a:lstStyle>
            <a:lvl1pPr marL="0" indent="0" algn="ctr">
              <a:buNone/>
              <a:defRPr sz="2000">
                <a:solidFill>
                  <a:srgbClr val="3E7998"/>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96" y="177567"/>
            <a:ext cx="8375904" cy="838200"/>
          </a:xfrm>
        </p:spPr>
        <p:txBody>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3pPr>
              <a:defRPr sz="2000"/>
            </a:lvl3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lgn="ctr" fontAlgn="auto">
              <a:spcBef>
                <a:spcPts val="0"/>
              </a:spcBef>
              <a:spcAft>
                <a:spcPts val="0"/>
              </a:spcAft>
              <a:defRPr sz="800" b="1" dirty="0" smtClean="0">
                <a:solidFill>
                  <a:prstClr val="white"/>
                </a:solidFill>
                <a:latin typeface="Calibri" pitchFamily="34" charset="0"/>
                <a:cs typeface="Calibri" pitchFamily="34" charset="0"/>
              </a:defRPr>
            </a:lvl1pPr>
          </a:lstStyle>
          <a:p>
            <a:pPr>
              <a:defRPr/>
            </a:pPr>
            <a:r>
              <a:rPr lang="en-US"/>
              <a:t> SLIDE </a:t>
            </a:r>
            <a:fld id="{62EB420F-FC39-412B-8835-D65CAE5E9CF1}" type="slidenum">
              <a:rPr lang="en-US"/>
              <a:pPr>
                <a:defRPr/>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5" y="177800"/>
            <a:ext cx="8372475"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5105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3"/>
          </p:nvPr>
        </p:nvSpPr>
        <p:spPr>
          <a:xfrm>
            <a:off x="4879848" y="1219200"/>
            <a:ext cx="3959352" cy="5105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4"/>
          </p:nvPr>
        </p:nvSpPr>
        <p:spPr/>
        <p:txBody>
          <a:bodyPr/>
          <a:lstStyle>
            <a:lvl1pPr algn="ctr" fontAlgn="auto">
              <a:spcBef>
                <a:spcPts val="0"/>
              </a:spcBef>
              <a:spcAft>
                <a:spcPts val="0"/>
              </a:spcAft>
              <a:defRPr sz="800" b="1" dirty="0" smtClean="0">
                <a:solidFill>
                  <a:prstClr val="white"/>
                </a:solidFill>
                <a:latin typeface="Calibri" pitchFamily="34" charset="0"/>
                <a:cs typeface="Calibri" pitchFamily="34" charset="0"/>
              </a:defRPr>
            </a:lvl1pPr>
          </a:lstStyle>
          <a:p>
            <a:pPr>
              <a:defRPr/>
            </a:pPr>
            <a:r>
              <a:rPr lang="en-US"/>
              <a:t> SLIDE </a:t>
            </a:r>
            <a:fld id="{625C447F-5DD7-4214-9DBB-D6429D96358A}" type="slidenum">
              <a:rPr lang="en-US"/>
              <a:pPr>
                <a:defRPr/>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125" y="177800"/>
            <a:ext cx="8372475" cy="889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6000"/>
            <a:ext cx="3959352" cy="639762"/>
          </a:xfrm>
          <a:solidFill>
            <a:srgbClr val="E9A822"/>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5762"/>
            <a:ext cx="3959352" cy="46942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
          <p:cNvSpPr>
            <a:spLocks noGrp="1"/>
          </p:cNvSpPr>
          <p:nvPr>
            <p:ph type="body" idx="13"/>
          </p:nvPr>
        </p:nvSpPr>
        <p:spPr>
          <a:xfrm>
            <a:off x="4879848" y="1219200"/>
            <a:ext cx="3959352" cy="639762"/>
          </a:xfrm>
          <a:solidFill>
            <a:srgbClr val="E9A822"/>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14"/>
          </p:nvPr>
        </p:nvSpPr>
        <p:spPr>
          <a:xfrm>
            <a:off x="4879848" y="1858962"/>
            <a:ext cx="3959352" cy="46942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5"/>
          </p:nvPr>
        </p:nvSpPr>
        <p:spPr/>
        <p:txBody>
          <a:bodyPr/>
          <a:lstStyle>
            <a:lvl1pPr algn="ctr" fontAlgn="auto">
              <a:spcBef>
                <a:spcPts val="0"/>
              </a:spcBef>
              <a:spcAft>
                <a:spcPts val="0"/>
              </a:spcAft>
              <a:defRPr sz="800" b="1" dirty="0" smtClean="0">
                <a:solidFill>
                  <a:prstClr val="white"/>
                </a:solidFill>
                <a:latin typeface="Calibri" pitchFamily="34" charset="0"/>
                <a:cs typeface="Calibri" pitchFamily="34" charset="0"/>
              </a:defRPr>
            </a:lvl1pPr>
          </a:lstStyle>
          <a:p>
            <a:pPr>
              <a:defRPr/>
            </a:pPr>
            <a:r>
              <a:rPr lang="en-US"/>
              <a:t> SLIDE </a:t>
            </a:r>
            <a:fld id="{A81C0F00-23D6-4800-BFA7-43DFCFFD3515}" type="slidenum">
              <a:rPr lang="en-US"/>
              <a:pPr>
                <a:defRPr/>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177800"/>
            <a:ext cx="8372475" cy="889000"/>
          </a:xfrm>
        </p:spPr>
        <p:txBody>
          <a:bodyPr/>
          <a:lstStyle/>
          <a:p>
            <a:r>
              <a:rPr lang="en-US" smtClean="0"/>
              <a:t>Click to edit Master title style</a:t>
            </a:r>
            <a:endParaRPr lang="en-US" dirty="0"/>
          </a:p>
        </p:txBody>
      </p:sp>
      <p:sp>
        <p:nvSpPr>
          <p:cNvPr id="3" name="Slide Number Placeholder 6"/>
          <p:cNvSpPr>
            <a:spLocks noGrp="1"/>
          </p:cNvSpPr>
          <p:nvPr>
            <p:ph type="sldNum" sz="quarter" idx="10"/>
          </p:nvPr>
        </p:nvSpPr>
        <p:spPr/>
        <p:txBody>
          <a:bodyPr/>
          <a:lstStyle>
            <a:lvl1pPr algn="ctr" fontAlgn="auto">
              <a:spcBef>
                <a:spcPts val="0"/>
              </a:spcBef>
              <a:spcAft>
                <a:spcPts val="0"/>
              </a:spcAft>
              <a:defRPr sz="800" b="1" dirty="0" smtClean="0">
                <a:solidFill>
                  <a:prstClr val="white"/>
                </a:solidFill>
                <a:latin typeface="Calibri" pitchFamily="34" charset="0"/>
                <a:cs typeface="Calibri" pitchFamily="34" charset="0"/>
              </a:defRPr>
            </a:lvl1pPr>
          </a:lstStyle>
          <a:p>
            <a:pPr>
              <a:defRPr/>
            </a:pPr>
            <a:r>
              <a:rPr lang="en-US"/>
              <a:t> SLIDE </a:t>
            </a:r>
            <a:fld id="{8106E6D1-99B8-4406-A58F-336109FE0493}"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3" name="Slide Number Placeholder 6"/>
          <p:cNvSpPr>
            <a:spLocks noGrp="1"/>
          </p:cNvSpPr>
          <p:nvPr>
            <p:ph type="sldNum" sz="quarter" idx="10"/>
          </p:nvPr>
        </p:nvSpPr>
        <p:spPr/>
        <p:txBody>
          <a:bodyPr/>
          <a:lstStyle>
            <a:lvl1pPr algn="ctr" fontAlgn="auto">
              <a:spcBef>
                <a:spcPts val="0"/>
              </a:spcBef>
              <a:spcAft>
                <a:spcPts val="0"/>
              </a:spcAft>
              <a:defRPr sz="800" b="1" dirty="0" smtClean="0">
                <a:solidFill>
                  <a:prstClr val="white"/>
                </a:solidFill>
                <a:latin typeface="Calibri" pitchFamily="34" charset="0"/>
                <a:cs typeface="Calibri" pitchFamily="34" charset="0"/>
              </a:defRPr>
            </a:lvl1pPr>
          </a:lstStyle>
          <a:p>
            <a:pPr>
              <a:defRPr/>
            </a:pPr>
            <a:r>
              <a:rPr lang="en-US"/>
              <a:t> SLIDE </a:t>
            </a:r>
            <a:fld id="{CB61DBF9-00A4-4776-B957-2146492CB1D8}" type="slidenum">
              <a:rPr lang="en-US"/>
              <a:pPr>
                <a:defRPr/>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619125" y="177800"/>
            <a:ext cx="8372475" cy="889000"/>
          </a:xfrm>
          <a:prstGeom prst="rect">
            <a:avLst/>
          </a:prstGeom>
          <a:noFill/>
          <a:ln w="9525">
            <a:noFill/>
            <a:miter lim="800000"/>
            <a:headEnd/>
            <a:tailEnd/>
          </a:ln>
        </p:spPr>
        <p:txBody>
          <a:bodyPr anchor="ctr"/>
          <a:lstStyle>
            <a:lvl1pPr algn="l" rtl="0" eaLnBrk="0" fontAlgn="base" hangingPunct="0">
              <a:spcBef>
                <a:spcPct val="0"/>
              </a:spcBef>
              <a:spcAft>
                <a:spcPct val="0"/>
              </a:spcAft>
              <a:defRPr sz="3200" b="0" kern="1200">
                <a:solidFill>
                  <a:schemeClr val="bg1"/>
                </a:solidFill>
                <a:latin typeface="+mj-lt"/>
                <a:ea typeface="+mj-ea"/>
                <a:cs typeface="Arial" pitchFamily="34" charset="0"/>
              </a:defRPr>
            </a:lvl1pPr>
            <a:lvl2pPr algn="l" rtl="0" eaLnBrk="0" fontAlgn="base" hangingPunct="0">
              <a:spcBef>
                <a:spcPct val="0"/>
              </a:spcBef>
              <a:spcAft>
                <a:spcPct val="0"/>
              </a:spcAft>
              <a:defRPr sz="2600" b="1">
                <a:solidFill>
                  <a:schemeClr val="bg1"/>
                </a:solidFill>
                <a:latin typeface="Arial" charset="0"/>
                <a:cs typeface="Arial" charset="0"/>
              </a:defRPr>
            </a:lvl2pPr>
            <a:lvl3pPr algn="l" rtl="0" eaLnBrk="0" fontAlgn="base" hangingPunct="0">
              <a:spcBef>
                <a:spcPct val="0"/>
              </a:spcBef>
              <a:spcAft>
                <a:spcPct val="0"/>
              </a:spcAft>
              <a:defRPr sz="2600" b="1">
                <a:solidFill>
                  <a:schemeClr val="bg1"/>
                </a:solidFill>
                <a:latin typeface="Arial" charset="0"/>
                <a:cs typeface="Arial" charset="0"/>
              </a:defRPr>
            </a:lvl3pPr>
            <a:lvl4pPr algn="l" rtl="0" eaLnBrk="0" fontAlgn="base" hangingPunct="0">
              <a:spcBef>
                <a:spcPct val="0"/>
              </a:spcBef>
              <a:spcAft>
                <a:spcPct val="0"/>
              </a:spcAft>
              <a:defRPr sz="2600" b="1">
                <a:solidFill>
                  <a:schemeClr val="bg1"/>
                </a:solidFill>
                <a:latin typeface="Arial" charset="0"/>
                <a:cs typeface="Arial" charset="0"/>
              </a:defRPr>
            </a:lvl4pPr>
            <a:lvl5pPr algn="l" rtl="0" eaLnBrk="0" fontAlgn="base" hangingPunct="0">
              <a:spcBef>
                <a:spcPct val="0"/>
              </a:spcBef>
              <a:spcAft>
                <a:spcPct val="0"/>
              </a:spcAft>
              <a:defRPr sz="2600" b="1">
                <a:solidFill>
                  <a:schemeClr val="bg1"/>
                </a:solidFill>
                <a:latin typeface="Arial" charset="0"/>
                <a:cs typeface="Arial" charset="0"/>
              </a:defRPr>
            </a:lvl5pPr>
            <a:lvl6pPr marL="457200" algn="r" rtl="0" fontAlgn="base">
              <a:spcBef>
                <a:spcPct val="0"/>
              </a:spcBef>
              <a:spcAft>
                <a:spcPct val="0"/>
              </a:spcAft>
              <a:defRPr sz="3600">
                <a:solidFill>
                  <a:schemeClr val="bg1"/>
                </a:solidFill>
                <a:latin typeface="BellGothic" pitchFamily="34" charset="0"/>
              </a:defRPr>
            </a:lvl6pPr>
            <a:lvl7pPr marL="914400" algn="r" rtl="0" fontAlgn="base">
              <a:spcBef>
                <a:spcPct val="0"/>
              </a:spcBef>
              <a:spcAft>
                <a:spcPct val="0"/>
              </a:spcAft>
              <a:defRPr sz="3600">
                <a:solidFill>
                  <a:schemeClr val="bg1"/>
                </a:solidFill>
                <a:latin typeface="BellGothic" pitchFamily="34" charset="0"/>
              </a:defRPr>
            </a:lvl7pPr>
            <a:lvl8pPr marL="1371600" algn="r" rtl="0" fontAlgn="base">
              <a:spcBef>
                <a:spcPct val="0"/>
              </a:spcBef>
              <a:spcAft>
                <a:spcPct val="0"/>
              </a:spcAft>
              <a:defRPr sz="3600">
                <a:solidFill>
                  <a:schemeClr val="bg1"/>
                </a:solidFill>
                <a:latin typeface="BellGothic" pitchFamily="34" charset="0"/>
              </a:defRPr>
            </a:lvl8pPr>
            <a:lvl9pPr marL="1828800" algn="r" rtl="0" fontAlgn="base">
              <a:spcBef>
                <a:spcPct val="0"/>
              </a:spcBef>
              <a:spcAft>
                <a:spcPct val="0"/>
              </a:spcAft>
              <a:defRPr sz="3600">
                <a:solidFill>
                  <a:schemeClr val="bg1"/>
                </a:solidFill>
                <a:latin typeface="BellGothic" pitchFamily="34" charset="0"/>
              </a:defRPr>
            </a:lvl9pPr>
          </a:lstStyle>
          <a:p>
            <a:pPr>
              <a:defRPr/>
            </a:pPr>
            <a:r>
              <a:rPr lang="en-US" dirty="0" smtClean="0">
                <a:solidFill>
                  <a:prstClr val="white"/>
                </a:solidFill>
              </a:rPr>
              <a:t>Click to edit Master title style</a:t>
            </a:r>
            <a:endParaRPr lang="en-US" dirty="0">
              <a:solidFill>
                <a:prstClr val="white"/>
              </a:solidFill>
            </a:endParaRPr>
          </a:p>
        </p:txBody>
      </p:sp>
      <p:sp>
        <p:nvSpPr>
          <p:cNvPr id="2" name="Title 1"/>
          <p:cNvSpPr>
            <a:spLocks noGrp="1"/>
          </p:cNvSpPr>
          <p:nvPr>
            <p:ph type="title"/>
          </p:nvPr>
        </p:nvSpPr>
        <p:spPr>
          <a:xfrm>
            <a:off x="1828800" y="537525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18742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828800" y="594198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lgn="ctr" fontAlgn="auto">
              <a:spcBef>
                <a:spcPts val="0"/>
              </a:spcBef>
              <a:spcAft>
                <a:spcPts val="0"/>
              </a:spcAft>
              <a:defRPr sz="800" b="1" dirty="0" smtClean="0">
                <a:solidFill>
                  <a:prstClr val="white"/>
                </a:solidFill>
                <a:latin typeface="Calibri" pitchFamily="34" charset="0"/>
                <a:cs typeface="Calibri" pitchFamily="34" charset="0"/>
              </a:defRPr>
            </a:lvl1pPr>
          </a:lstStyle>
          <a:p>
            <a:pPr>
              <a:defRPr/>
            </a:pPr>
            <a:r>
              <a:rPr lang="en-US"/>
              <a:t> SLIDE </a:t>
            </a:r>
            <a:fld id="{C62213AE-B586-4745-9E84-2A7AAC5B1176}" type="slidenum">
              <a:rPr lang="en-US"/>
              <a:pPr>
                <a:defRPr/>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p:cNvSpPr txBox="1">
            <a:spLocks/>
          </p:cNvSpPr>
          <p:nvPr userDrawn="1"/>
        </p:nvSpPr>
        <p:spPr>
          <a:xfrm rot="16200000">
            <a:off x="8720138" y="5730875"/>
            <a:ext cx="654050" cy="165100"/>
          </a:xfrm>
          <a:prstGeom prst="rect">
            <a:avLst/>
          </a:prstGeom>
        </p:spPr>
        <p:txBody>
          <a:bodyPr anchor="ctr"/>
          <a:lstStyle>
            <a:defPPr>
              <a:defRPr lang="en-US"/>
            </a:defPPr>
            <a:lvl1pPr algn="ctr" rtl="0" fontAlgn="base">
              <a:spcBef>
                <a:spcPct val="0"/>
              </a:spcBef>
              <a:spcAft>
                <a:spcPct val="0"/>
              </a:spcAft>
              <a:defRPr sz="800" b="1"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smtClean="0">
                <a:solidFill>
                  <a:prstClr val="white"/>
                </a:solidFill>
              </a:rPr>
              <a:t> SLIDE </a:t>
            </a:r>
            <a:fld id="{85E3F79B-94B5-44CF-A0DD-1B823964CE1B}"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a:xfrm rot="5400000">
            <a:off x="5544819" y="3053082"/>
            <a:ext cx="6080760" cy="889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2"/>
            <a:ext cx="7543800" cy="6080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a:xfrm>
            <a:off x="831850" y="6699250"/>
            <a:ext cx="654050" cy="165100"/>
          </a:xfrm>
        </p:spPr>
        <p:txBody>
          <a:bodyPr/>
          <a:lstStyle>
            <a:lvl1pPr algn="ctr" fontAlgn="auto">
              <a:spcBef>
                <a:spcPts val="0"/>
              </a:spcBef>
              <a:spcAft>
                <a:spcPts val="0"/>
              </a:spcAft>
              <a:defRPr sz="800" b="1" dirty="0" smtClean="0">
                <a:solidFill>
                  <a:prstClr val="white"/>
                </a:solidFill>
                <a:latin typeface="Calibri" pitchFamily="34" charset="0"/>
                <a:cs typeface="Calibri" pitchFamily="34" charset="0"/>
              </a:defRPr>
            </a:lvl1pPr>
          </a:lstStyle>
          <a:p>
            <a:pPr>
              <a:defRPr/>
            </a:pPr>
            <a:r>
              <a:rPr lang="en-US"/>
              <a:t> SLIDE </a:t>
            </a:r>
            <a:fld id="{7A153EAF-CCDD-46BB-94A8-8124561623A4}" type="slidenum">
              <a:rPr lang="en-US"/>
              <a:pPr>
                <a:defRPr/>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609600" y="1757363"/>
            <a:ext cx="3962400" cy="3957637"/>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724400" y="1757363"/>
            <a:ext cx="3962400"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542925" y="177800"/>
            <a:ext cx="8372475" cy="889000"/>
          </a:xfrm>
        </p:spPr>
        <p:txBody>
          <a:bodyPr/>
          <a:lstStyle/>
          <a:p>
            <a:r>
              <a:rPr lang="en-US" smtClean="0"/>
              <a:t>Click to edit Master title style</a:t>
            </a:r>
            <a:endParaRPr lang="en-US" dirty="0"/>
          </a:p>
        </p:txBody>
      </p:sp>
      <p:sp>
        <p:nvSpPr>
          <p:cNvPr id="5" name="Slide Number Placeholder 6"/>
          <p:cNvSpPr>
            <a:spLocks noGrp="1"/>
          </p:cNvSpPr>
          <p:nvPr>
            <p:ph type="sldNum" sz="quarter" idx="10"/>
          </p:nvPr>
        </p:nvSpPr>
        <p:spPr/>
        <p:txBody>
          <a:bodyPr/>
          <a:lstStyle>
            <a:lvl1pPr algn="ctr" fontAlgn="auto">
              <a:spcBef>
                <a:spcPts val="0"/>
              </a:spcBef>
              <a:spcAft>
                <a:spcPts val="0"/>
              </a:spcAft>
              <a:defRPr sz="800" b="1" dirty="0" smtClean="0">
                <a:solidFill>
                  <a:prstClr val="white"/>
                </a:solidFill>
                <a:latin typeface="Calibri" pitchFamily="34" charset="0"/>
                <a:cs typeface="Calibri" pitchFamily="34" charset="0"/>
              </a:defRPr>
            </a:lvl1pPr>
          </a:lstStyle>
          <a:p>
            <a:pPr>
              <a:defRPr/>
            </a:pPr>
            <a:r>
              <a:rPr lang="en-US"/>
              <a:t> SLIDE </a:t>
            </a:r>
            <a:fld id="{B173B574-7295-45BB-8B23-E9DD84C51EC9}"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529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1529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90" descr="Background graphic - small top - small file size"/>
          <p:cNvPicPr>
            <a:picLocks noChangeAspect="1" noChangeArrowheads="1"/>
          </p:cNvPicPr>
          <p:nvPr userDrawn="1"/>
        </p:nvPicPr>
        <p:blipFill>
          <a:blip r:embed="rId15" cstate="print"/>
          <a:srcRect/>
          <a:stretch>
            <a:fillRect/>
          </a:stretch>
        </p:blipFill>
        <p:spPr bwMode="auto">
          <a:xfrm>
            <a:off x="0" y="0"/>
            <a:ext cx="9144000" cy="6096000"/>
          </a:xfrm>
          <a:prstGeom prst="rect">
            <a:avLst/>
          </a:prstGeom>
          <a:noFill/>
          <a:ln w="9525">
            <a:noFill/>
            <a:miter lim="800000"/>
            <a:headEnd/>
            <a:tailEnd/>
          </a:ln>
        </p:spPr>
      </p:pic>
      <p:sp>
        <p:nvSpPr>
          <p:cNvPr id="1100" name="Rectangle 76"/>
          <p:cNvSpPr>
            <a:spLocks noChangeArrowheads="1"/>
          </p:cNvSpPr>
          <p:nvPr userDrawn="1"/>
        </p:nvSpPr>
        <p:spPr bwMode="auto">
          <a:xfrm>
            <a:off x="0" y="6096000"/>
            <a:ext cx="9144000" cy="7620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p>
        </p:txBody>
      </p:sp>
      <p:sp>
        <p:nvSpPr>
          <p:cNvPr id="1028" name="Rectangle 3"/>
          <p:cNvSpPr>
            <a:spLocks noGrp="1" noChangeArrowheads="1"/>
          </p:cNvSpPr>
          <p:nvPr>
            <p:ph type="body" idx="1"/>
          </p:nvPr>
        </p:nvSpPr>
        <p:spPr bwMode="auto">
          <a:xfrm>
            <a:off x="381000" y="1447800"/>
            <a:ext cx="8458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2"/>
          <p:cNvSpPr>
            <a:spLocks noGrp="1" noChangeArrowheads="1"/>
          </p:cNvSpPr>
          <p:nvPr>
            <p:ph type="title"/>
          </p:nvPr>
        </p:nvSpPr>
        <p:spPr bwMode="auto">
          <a:xfrm>
            <a:off x="381000" y="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0" name="Picture 87" descr="nasfaalogo_inv"/>
          <p:cNvPicPr>
            <a:picLocks noChangeAspect="1" noChangeArrowheads="1"/>
          </p:cNvPicPr>
          <p:nvPr userDrawn="1"/>
        </p:nvPicPr>
        <p:blipFill>
          <a:blip r:embed="rId16" cstate="print"/>
          <a:srcRect/>
          <a:stretch>
            <a:fillRect/>
          </a:stretch>
        </p:blipFill>
        <p:spPr bwMode="auto">
          <a:xfrm>
            <a:off x="5715000" y="6249988"/>
            <a:ext cx="3295650" cy="519112"/>
          </a:xfrm>
          <a:prstGeom prst="rect">
            <a:avLst/>
          </a:prstGeom>
          <a:noFill/>
          <a:ln w="9525">
            <a:noFill/>
            <a:miter lim="800000"/>
            <a:headEnd/>
            <a:tailEnd/>
          </a:ln>
        </p:spPr>
      </p:pic>
      <p:sp>
        <p:nvSpPr>
          <p:cNvPr id="8" name="Rectangle 26"/>
          <p:cNvSpPr>
            <a:spLocks noChangeArrowheads="1"/>
          </p:cNvSpPr>
          <p:nvPr userDrawn="1"/>
        </p:nvSpPr>
        <p:spPr bwMode="auto">
          <a:xfrm>
            <a:off x="6400800" y="5791200"/>
            <a:ext cx="2743200" cy="228600"/>
          </a:xfrm>
          <a:prstGeom prst="rect">
            <a:avLst/>
          </a:prstGeom>
          <a:noFill/>
          <a:ln w="9525">
            <a:noFill/>
            <a:miter lim="800000"/>
            <a:headEnd/>
            <a:tailEnd/>
          </a:ln>
        </p:spPr>
        <p:txBody>
          <a:bodyPr/>
          <a:lstStyle/>
          <a:p>
            <a:pPr algn="r">
              <a:defRPr/>
            </a:pPr>
            <a:r>
              <a:rPr lang="en-US" sz="1600" b="0" dirty="0"/>
              <a:t>Slide </a:t>
            </a:r>
            <a:fld id="{036C8EEA-BF9E-4B00-9199-9A2573EA00B2}" type="slidenum">
              <a:rPr lang="en-US" sz="1600" b="0"/>
              <a:pPr algn="r">
                <a:defRPr/>
              </a:pPr>
              <a:t>‹#›</a:t>
            </a:fld>
            <a:r>
              <a:rPr lang="en-US" sz="1200" b="0" dirty="0"/>
              <a:t>  </a:t>
            </a:r>
          </a:p>
          <a:p>
            <a:pPr algn="r">
              <a:defRPr/>
            </a:pPr>
            <a:endParaRPr lang="en-US" sz="1200" b="0" dirty="0"/>
          </a:p>
        </p:txBody>
      </p:sp>
      <p:sp>
        <p:nvSpPr>
          <p:cNvPr id="9" name="Rectangle 27"/>
          <p:cNvSpPr>
            <a:spLocks noChangeArrowheads="1"/>
          </p:cNvSpPr>
          <p:nvPr userDrawn="1"/>
        </p:nvSpPr>
        <p:spPr bwMode="auto">
          <a:xfrm>
            <a:off x="0" y="5791200"/>
            <a:ext cx="1676400" cy="304800"/>
          </a:xfrm>
          <a:prstGeom prst="rect">
            <a:avLst/>
          </a:prstGeom>
          <a:noFill/>
          <a:ln w="12700">
            <a:noFill/>
            <a:miter lim="800000"/>
            <a:headEnd/>
            <a:tailEnd/>
          </a:ln>
        </p:spPr>
        <p:txBody>
          <a:bodyPr lIns="90488" tIns="44450" rIns="90488" bIns="44450">
            <a:spAutoFit/>
          </a:bodyPr>
          <a:lstStyle/>
          <a:p>
            <a:pPr eaLnBrk="0" hangingPunct="0">
              <a:spcBef>
                <a:spcPct val="50000"/>
              </a:spcBef>
              <a:defRPr/>
            </a:pPr>
            <a:r>
              <a:rPr lang="en-US" sz="1400" b="0" dirty="0"/>
              <a:t>© NASFAA </a:t>
            </a:r>
            <a:r>
              <a:rPr lang="en-US" sz="1400" b="0" dirty="0" smtClean="0"/>
              <a:t>2011</a:t>
            </a:r>
            <a:endParaRPr lang="en-US" sz="1400" b="0" dirty="0"/>
          </a:p>
        </p:txBody>
      </p:sp>
    </p:spTree>
  </p:cSld>
  <p:clrMap bg1="lt1" tx1="dk1" bg2="lt2" tx2="dk2" accent1="accent1" accent2="accent2" accent3="accent3" accent4="accent4" accent5="accent5" accent6="accent6" hlink="hlink" folHlink="folHlink"/>
  <p:sldLayoutIdLst>
    <p:sldLayoutId id="2147483844"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ransition spd="med">
    <p:wipe dir="r"/>
  </p:transition>
  <p:txStyles>
    <p:titleStyle>
      <a:lvl1pPr algn="l" rtl="0" eaLnBrk="0" fontAlgn="base" hangingPunct="0">
        <a:spcBef>
          <a:spcPct val="0"/>
        </a:spcBef>
        <a:spcAft>
          <a:spcPct val="0"/>
        </a:spcAft>
        <a:defRPr sz="3600">
          <a:solidFill>
            <a:srgbClr val="333399"/>
          </a:solidFill>
          <a:latin typeface="+mj-lt"/>
          <a:ea typeface="+mj-ea"/>
          <a:cs typeface="+mj-cs"/>
        </a:defRPr>
      </a:lvl1pPr>
      <a:lvl2pPr algn="l" rtl="0" eaLnBrk="0" fontAlgn="base" hangingPunct="0">
        <a:spcBef>
          <a:spcPct val="0"/>
        </a:spcBef>
        <a:spcAft>
          <a:spcPct val="0"/>
        </a:spcAft>
        <a:defRPr sz="3600">
          <a:solidFill>
            <a:srgbClr val="333399"/>
          </a:solidFill>
          <a:latin typeface="Arial" charset="0"/>
        </a:defRPr>
      </a:lvl2pPr>
      <a:lvl3pPr algn="l" rtl="0" eaLnBrk="0" fontAlgn="base" hangingPunct="0">
        <a:spcBef>
          <a:spcPct val="0"/>
        </a:spcBef>
        <a:spcAft>
          <a:spcPct val="0"/>
        </a:spcAft>
        <a:defRPr sz="3600">
          <a:solidFill>
            <a:srgbClr val="333399"/>
          </a:solidFill>
          <a:latin typeface="Arial" charset="0"/>
        </a:defRPr>
      </a:lvl3pPr>
      <a:lvl4pPr algn="l" rtl="0" eaLnBrk="0" fontAlgn="base" hangingPunct="0">
        <a:spcBef>
          <a:spcPct val="0"/>
        </a:spcBef>
        <a:spcAft>
          <a:spcPct val="0"/>
        </a:spcAft>
        <a:defRPr sz="3600">
          <a:solidFill>
            <a:srgbClr val="333399"/>
          </a:solidFill>
          <a:latin typeface="Arial" charset="0"/>
        </a:defRPr>
      </a:lvl4pPr>
      <a:lvl5pPr algn="l" rtl="0" eaLnBrk="0" fontAlgn="base" hangingPunct="0">
        <a:spcBef>
          <a:spcPct val="0"/>
        </a:spcBef>
        <a:spcAft>
          <a:spcPct val="0"/>
        </a:spcAft>
        <a:defRPr sz="3600">
          <a:solidFill>
            <a:srgbClr val="333399"/>
          </a:solidFill>
          <a:latin typeface="Arial" charset="0"/>
        </a:defRPr>
      </a:lvl5pPr>
      <a:lvl6pPr marL="457200" algn="l" rtl="0" fontAlgn="base">
        <a:spcBef>
          <a:spcPct val="0"/>
        </a:spcBef>
        <a:spcAft>
          <a:spcPct val="0"/>
        </a:spcAft>
        <a:defRPr sz="3600">
          <a:solidFill>
            <a:srgbClr val="333399"/>
          </a:solidFill>
          <a:latin typeface="Arial" charset="0"/>
        </a:defRPr>
      </a:lvl6pPr>
      <a:lvl7pPr marL="914400" algn="l" rtl="0" fontAlgn="base">
        <a:spcBef>
          <a:spcPct val="0"/>
        </a:spcBef>
        <a:spcAft>
          <a:spcPct val="0"/>
        </a:spcAft>
        <a:defRPr sz="3600">
          <a:solidFill>
            <a:srgbClr val="333399"/>
          </a:solidFill>
          <a:latin typeface="Arial" charset="0"/>
        </a:defRPr>
      </a:lvl7pPr>
      <a:lvl8pPr marL="1371600" algn="l" rtl="0" fontAlgn="base">
        <a:spcBef>
          <a:spcPct val="0"/>
        </a:spcBef>
        <a:spcAft>
          <a:spcPct val="0"/>
        </a:spcAft>
        <a:defRPr sz="3600">
          <a:solidFill>
            <a:srgbClr val="333399"/>
          </a:solidFill>
          <a:latin typeface="Arial" charset="0"/>
        </a:defRPr>
      </a:lvl8pPr>
      <a:lvl9pPr marL="1828800" algn="l" rtl="0" fontAlgn="base">
        <a:spcBef>
          <a:spcPct val="0"/>
        </a:spcBef>
        <a:spcAft>
          <a:spcPct val="0"/>
        </a:spcAft>
        <a:defRPr sz="3600">
          <a:solidFill>
            <a:srgbClr val="3333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cstate="print"/>
          <a:srcRect/>
          <a:stretch>
            <a:fillRect/>
          </a:stretch>
        </p:blipFill>
        <p:spPr bwMode="auto">
          <a:xfrm>
            <a:off x="9525" y="0"/>
            <a:ext cx="9124950" cy="6858000"/>
          </a:xfrm>
          <a:prstGeom prst="rect">
            <a:avLst/>
          </a:prstGeom>
          <a:noFill/>
          <a:ln w="9525">
            <a:noFill/>
            <a:miter lim="800000"/>
            <a:headEnd/>
            <a:tailEnd/>
          </a:ln>
        </p:spPr>
      </p:pic>
      <p:sp>
        <p:nvSpPr>
          <p:cNvPr id="1027" name="Title Placeholder 1"/>
          <p:cNvSpPr>
            <a:spLocks noGrp="1"/>
          </p:cNvSpPr>
          <p:nvPr>
            <p:ph type="title"/>
          </p:nvPr>
        </p:nvSpPr>
        <p:spPr bwMode="auto">
          <a:xfrm>
            <a:off x="990600" y="152400"/>
            <a:ext cx="762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rot="16200000">
            <a:off x="8685213" y="5692775"/>
            <a:ext cx="723900" cy="228600"/>
          </a:xfrm>
          <a:prstGeom prst="rect">
            <a:avLst/>
          </a:prstGeom>
        </p:spPr>
        <p:txBody>
          <a:bodyPr vert="horz" lIns="91440" tIns="45720" rIns="91440" bIns="45720" rtlCol="0" anchor="ctr"/>
          <a:lstStyle>
            <a:lvl1pPr algn="ctr" fontAlgn="auto">
              <a:spcBef>
                <a:spcPts val="0"/>
              </a:spcBef>
              <a:spcAft>
                <a:spcPts val="0"/>
              </a:spcAft>
              <a:defRPr sz="1050">
                <a:solidFill>
                  <a:prstClr val="white"/>
                </a:solidFill>
                <a:latin typeface="+mn-lt"/>
              </a:defRPr>
            </a:lvl1pPr>
          </a:lstStyle>
          <a:p>
            <a:pPr>
              <a:defRPr/>
            </a:pPr>
            <a:r>
              <a:rPr lang="en-US" b="0"/>
              <a:t>SLIDE </a:t>
            </a:r>
            <a:fld id="{99BCA18B-7F9B-4448-BFF4-E1E335B212AF}" type="slidenum">
              <a:rPr lang="en-US" b="0"/>
              <a:pPr>
                <a:defRPr/>
              </a:pPr>
              <a:t>‹#›</a:t>
            </a:fld>
            <a:endParaRPr lang="en-US" b="0"/>
          </a:p>
        </p:txBody>
      </p:sp>
      <p:sp>
        <p:nvSpPr>
          <p:cNvPr id="8" name="Rectangle 7"/>
          <p:cNvSpPr/>
          <p:nvPr/>
        </p:nvSpPr>
        <p:spPr>
          <a:xfrm rot="10800000">
            <a:off x="8915400" y="5486400"/>
            <a:ext cx="228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solidFill>
                <a:prstClr val="white"/>
              </a:solidFill>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ftr="0" dt="0"/>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pitchFamily="34" charset="0"/>
        </a:defRPr>
      </a:lvl2pPr>
      <a:lvl3pPr algn="l" rtl="0" eaLnBrk="0" fontAlgn="base" hangingPunct="0">
        <a:spcBef>
          <a:spcPct val="0"/>
        </a:spcBef>
        <a:spcAft>
          <a:spcPct val="0"/>
        </a:spcAft>
        <a:defRPr sz="3600">
          <a:solidFill>
            <a:schemeClr val="bg1"/>
          </a:solidFill>
          <a:latin typeface="Calibri" pitchFamily="34" charset="0"/>
        </a:defRPr>
      </a:lvl3pPr>
      <a:lvl4pPr algn="l" rtl="0" eaLnBrk="0" fontAlgn="base" hangingPunct="0">
        <a:spcBef>
          <a:spcPct val="0"/>
        </a:spcBef>
        <a:spcAft>
          <a:spcPct val="0"/>
        </a:spcAft>
        <a:defRPr sz="3600">
          <a:solidFill>
            <a:schemeClr val="bg1"/>
          </a:solidFill>
          <a:latin typeface="Calibri" pitchFamily="34" charset="0"/>
        </a:defRPr>
      </a:lvl4pPr>
      <a:lvl5pPr algn="l" rtl="0" eaLnBrk="0" fontAlgn="base" hangingPunct="0">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FCDE10"/>
        </a:buClr>
        <a:buFont typeface="Wingdings" pitchFamily="2" charset="2"/>
        <a:buChar char="§"/>
        <a:defRPr sz="3200" kern="1200">
          <a:solidFill>
            <a:srgbClr val="0057A6"/>
          </a:solidFill>
          <a:latin typeface="+mn-lt"/>
          <a:ea typeface="+mn-ea"/>
          <a:cs typeface="+mn-cs"/>
        </a:defRPr>
      </a:lvl1pPr>
      <a:lvl2pPr marL="742950" indent="-285750" algn="l" rtl="0" eaLnBrk="0" fontAlgn="base" hangingPunct="0">
        <a:spcBef>
          <a:spcPct val="20000"/>
        </a:spcBef>
        <a:spcAft>
          <a:spcPct val="0"/>
        </a:spcAft>
        <a:buClr>
          <a:srgbClr val="FCDE10"/>
        </a:buClr>
        <a:buFont typeface="Wingdings" pitchFamily="2" charset="2"/>
        <a:buChar char="§"/>
        <a:defRPr sz="2800" kern="1200">
          <a:solidFill>
            <a:srgbClr val="0057A6"/>
          </a:solidFill>
          <a:latin typeface="+mn-lt"/>
          <a:ea typeface="+mn-ea"/>
          <a:cs typeface="+mn-cs"/>
        </a:defRPr>
      </a:lvl2pPr>
      <a:lvl3pPr marL="1143000" indent="-228600" algn="l" rtl="0" eaLnBrk="0" fontAlgn="base" hangingPunct="0">
        <a:spcBef>
          <a:spcPct val="20000"/>
        </a:spcBef>
        <a:spcAft>
          <a:spcPct val="0"/>
        </a:spcAft>
        <a:buClr>
          <a:srgbClr val="FCDE10"/>
        </a:buClr>
        <a:buFont typeface="Wingdings" pitchFamily="2" charset="2"/>
        <a:buChar char="§"/>
        <a:defRPr sz="2400" kern="1200">
          <a:solidFill>
            <a:srgbClr val="0057A6"/>
          </a:solidFill>
          <a:latin typeface="+mn-lt"/>
          <a:ea typeface="+mn-ea"/>
          <a:cs typeface="+mn-cs"/>
        </a:defRPr>
      </a:lvl3pPr>
      <a:lvl4pPr marL="1600200" indent="-228600" algn="l" rtl="0" eaLnBrk="0" fontAlgn="base" hangingPunct="0">
        <a:spcBef>
          <a:spcPct val="20000"/>
        </a:spcBef>
        <a:spcAft>
          <a:spcPct val="0"/>
        </a:spcAft>
        <a:buClr>
          <a:srgbClr val="FCDE10"/>
        </a:buClr>
        <a:buFont typeface="Wingdings" pitchFamily="2" charset="2"/>
        <a:buChar char="§"/>
        <a:defRPr sz="2000" kern="1200">
          <a:solidFill>
            <a:srgbClr val="0057A6"/>
          </a:solidFill>
          <a:latin typeface="+mn-lt"/>
          <a:ea typeface="+mn-ea"/>
          <a:cs typeface="+mn-cs"/>
        </a:defRPr>
      </a:lvl4pPr>
      <a:lvl5pPr marL="2057400" indent="-228600" algn="l" rtl="0" eaLnBrk="0" fontAlgn="base" hangingPunct="0">
        <a:spcBef>
          <a:spcPct val="20000"/>
        </a:spcBef>
        <a:spcAft>
          <a:spcPct val="0"/>
        </a:spcAft>
        <a:buClr>
          <a:srgbClr val="FCDE10"/>
        </a:buClr>
        <a:buFont typeface="Wingdings" pitchFamily="2" charset="2"/>
        <a:buChar char="§"/>
        <a:defRPr sz="2000" kern="1200">
          <a:solidFill>
            <a:srgbClr val="0057A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11" cstate="print"/>
          <a:srcRect/>
          <a:stretch>
            <a:fillRect/>
          </a:stretch>
        </p:blipFill>
        <p:spPr bwMode="auto">
          <a:xfrm>
            <a:off x="9525" y="0"/>
            <a:ext cx="9124950" cy="6858000"/>
          </a:xfrm>
          <a:prstGeom prst="rect">
            <a:avLst/>
          </a:prstGeom>
          <a:noFill/>
          <a:ln w="9525">
            <a:noFill/>
            <a:miter lim="800000"/>
            <a:headEnd/>
            <a:tailEnd/>
          </a:ln>
        </p:spPr>
      </p:pic>
      <p:sp>
        <p:nvSpPr>
          <p:cNvPr id="2051" name="Title Placeholder 1"/>
          <p:cNvSpPr>
            <a:spLocks noGrp="1"/>
          </p:cNvSpPr>
          <p:nvPr>
            <p:ph type="title"/>
          </p:nvPr>
        </p:nvSpPr>
        <p:spPr bwMode="auto">
          <a:xfrm>
            <a:off x="619125" y="177800"/>
            <a:ext cx="8372475"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143000"/>
            <a:ext cx="8382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6"/>
          <p:cNvSpPr>
            <a:spLocks noGrp="1"/>
          </p:cNvSpPr>
          <p:nvPr>
            <p:ph type="sldNum" sz="quarter" idx="4"/>
          </p:nvPr>
        </p:nvSpPr>
        <p:spPr>
          <a:xfrm rot="16200000">
            <a:off x="8719344" y="5717382"/>
            <a:ext cx="655637" cy="165100"/>
          </a:xfrm>
          <a:prstGeom prst="rect">
            <a:avLst/>
          </a:prstGeom>
        </p:spPr>
        <p:txBody>
          <a:bodyPr vert="horz" lIns="91440" tIns="45720" rIns="91440" bIns="45720" rtlCol="0" anchor="ctr"/>
          <a:lstStyle>
            <a:lvl1pPr algn="ctr">
              <a:defRPr sz="800" b="1" dirty="0" smtClean="0">
                <a:solidFill>
                  <a:prstClr val="white"/>
                </a:solidFill>
                <a:latin typeface="Calibri" pitchFamily="34" charset="0"/>
                <a:cs typeface="Calibri" pitchFamily="34" charset="0"/>
              </a:defRPr>
            </a:lvl1pPr>
          </a:lstStyle>
          <a:p>
            <a:pPr>
              <a:defRPr/>
            </a:pPr>
            <a:r>
              <a:rPr lang="en-US"/>
              <a:t> SLIDE </a:t>
            </a:r>
            <a:fld id="{7D539B94-5D7C-4D17-B08E-3A4EDBA3BE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ransition>
    <p:fade/>
  </p:transition>
  <p:timing>
    <p:tnLst>
      <p:par>
        <p:cTn id="1" dur="indefinite" restart="never" nodeType="tmRoot"/>
      </p:par>
    </p:tnLst>
  </p:timing>
  <p:hf hdr="0" ftr="0" dt="0"/>
  <p:txStyles>
    <p:titleStyle>
      <a:lvl1pPr algn="l" rtl="0" fontAlgn="base">
        <a:spcBef>
          <a:spcPct val="0"/>
        </a:spcBef>
        <a:spcAft>
          <a:spcPct val="0"/>
        </a:spcAft>
        <a:defRPr sz="3200" kern="1200">
          <a:solidFill>
            <a:schemeClr val="bg1"/>
          </a:solidFill>
          <a:latin typeface="+mj-lt"/>
          <a:ea typeface="+mj-ea"/>
          <a:cs typeface="Arial" pitchFamily="34" charset="0"/>
        </a:defRPr>
      </a:lvl1pPr>
      <a:lvl2pPr algn="l" rtl="0" fontAlgn="base">
        <a:spcBef>
          <a:spcPct val="0"/>
        </a:spcBef>
        <a:spcAft>
          <a:spcPct val="0"/>
        </a:spcAft>
        <a:defRPr sz="3200">
          <a:solidFill>
            <a:schemeClr val="bg1"/>
          </a:solidFill>
          <a:latin typeface="Calibri" pitchFamily="34" charset="0"/>
          <a:cs typeface="Arial" charset="0"/>
        </a:defRPr>
      </a:lvl2pPr>
      <a:lvl3pPr algn="l" rtl="0" fontAlgn="base">
        <a:spcBef>
          <a:spcPct val="0"/>
        </a:spcBef>
        <a:spcAft>
          <a:spcPct val="0"/>
        </a:spcAft>
        <a:defRPr sz="3200">
          <a:solidFill>
            <a:schemeClr val="bg1"/>
          </a:solidFill>
          <a:latin typeface="Calibri" pitchFamily="34" charset="0"/>
          <a:cs typeface="Arial" charset="0"/>
        </a:defRPr>
      </a:lvl3pPr>
      <a:lvl4pPr algn="l" rtl="0" fontAlgn="base">
        <a:spcBef>
          <a:spcPct val="0"/>
        </a:spcBef>
        <a:spcAft>
          <a:spcPct val="0"/>
        </a:spcAft>
        <a:defRPr sz="3200">
          <a:solidFill>
            <a:schemeClr val="bg1"/>
          </a:solidFill>
          <a:latin typeface="Calibri" pitchFamily="34" charset="0"/>
          <a:cs typeface="Arial" charset="0"/>
        </a:defRPr>
      </a:lvl4pPr>
      <a:lvl5pPr algn="l" rtl="0" fontAlgn="base">
        <a:spcBef>
          <a:spcPct val="0"/>
        </a:spcBef>
        <a:spcAft>
          <a:spcPct val="0"/>
        </a:spcAft>
        <a:defRPr sz="3200">
          <a:solidFill>
            <a:schemeClr val="bg1"/>
          </a:solidFill>
          <a:latin typeface="Calibri" pitchFamily="34" charset="0"/>
          <a:cs typeface="Arial" charset="0"/>
        </a:defRPr>
      </a:lvl5pPr>
      <a:lvl6pPr marL="457200" algn="r" rtl="0" eaLnBrk="1" fontAlgn="base" hangingPunct="1">
        <a:spcBef>
          <a:spcPct val="0"/>
        </a:spcBef>
        <a:spcAft>
          <a:spcPct val="0"/>
        </a:spcAft>
        <a:defRPr sz="3600">
          <a:solidFill>
            <a:schemeClr val="bg1"/>
          </a:solidFill>
          <a:latin typeface="BellGothic" pitchFamily="34" charset="0"/>
        </a:defRPr>
      </a:lvl6pPr>
      <a:lvl7pPr marL="914400" algn="r" rtl="0" eaLnBrk="1" fontAlgn="base" hangingPunct="1">
        <a:spcBef>
          <a:spcPct val="0"/>
        </a:spcBef>
        <a:spcAft>
          <a:spcPct val="0"/>
        </a:spcAft>
        <a:defRPr sz="3600">
          <a:solidFill>
            <a:schemeClr val="bg1"/>
          </a:solidFill>
          <a:latin typeface="BellGothic" pitchFamily="34" charset="0"/>
        </a:defRPr>
      </a:lvl7pPr>
      <a:lvl8pPr marL="1371600" algn="r" rtl="0" eaLnBrk="1" fontAlgn="base" hangingPunct="1">
        <a:spcBef>
          <a:spcPct val="0"/>
        </a:spcBef>
        <a:spcAft>
          <a:spcPct val="0"/>
        </a:spcAft>
        <a:defRPr sz="3600">
          <a:solidFill>
            <a:schemeClr val="bg1"/>
          </a:solidFill>
          <a:latin typeface="BellGothic" pitchFamily="34" charset="0"/>
        </a:defRPr>
      </a:lvl8pPr>
      <a:lvl9pPr marL="1828800" algn="r" rtl="0" eaLnBrk="1" fontAlgn="base" hangingPunct="1">
        <a:spcBef>
          <a:spcPct val="0"/>
        </a:spcBef>
        <a:spcAft>
          <a:spcPct val="0"/>
        </a:spcAft>
        <a:defRPr sz="3600">
          <a:solidFill>
            <a:schemeClr val="bg1"/>
          </a:solidFill>
          <a:latin typeface="BellGothic" pitchFamily="34" charset="0"/>
        </a:defRPr>
      </a:lvl9pPr>
    </p:titleStyle>
    <p:bodyStyle>
      <a:lvl1pPr marL="342900" indent="-342900" algn="l" rtl="0" fontAlgn="base">
        <a:spcBef>
          <a:spcPct val="20000"/>
        </a:spcBef>
        <a:spcAft>
          <a:spcPct val="0"/>
        </a:spcAft>
        <a:buClr>
          <a:srgbClr val="E9A822"/>
        </a:buClr>
        <a:buFont typeface="Verdana" pitchFamily="34" charset="0"/>
        <a:buChar char="&gt;"/>
        <a:defRPr lang="en-US" sz="2800" kern="1200" dirty="0">
          <a:solidFill>
            <a:srgbClr val="3E6074"/>
          </a:solidFill>
          <a:latin typeface="Calibri" pitchFamily="34" charset="0"/>
          <a:ea typeface="Calibri" pitchFamily="34" charset="0"/>
          <a:cs typeface="Calibri" pitchFamily="34" charset="0"/>
        </a:defRPr>
      </a:lvl1pPr>
      <a:lvl2pPr marL="742950" indent="-285750" algn="l" rtl="0" fontAlgn="base">
        <a:spcBef>
          <a:spcPct val="20000"/>
        </a:spcBef>
        <a:spcAft>
          <a:spcPct val="0"/>
        </a:spcAft>
        <a:buClr>
          <a:srgbClr val="E9A822"/>
        </a:buClr>
        <a:buFont typeface="Arial" charset="0"/>
        <a:buChar char="–"/>
        <a:defRPr lang="en-US" sz="2400" kern="1200" dirty="0">
          <a:solidFill>
            <a:srgbClr val="3E6074"/>
          </a:solidFill>
          <a:latin typeface="Calibri" pitchFamily="34" charset="0"/>
          <a:ea typeface="Calibri" pitchFamily="34" charset="0"/>
          <a:cs typeface="Calibri" pitchFamily="34" charset="0"/>
        </a:defRPr>
      </a:lvl2pPr>
      <a:lvl3pPr marL="1143000" indent="-228600" algn="l" rtl="0" fontAlgn="base">
        <a:spcBef>
          <a:spcPct val="20000"/>
        </a:spcBef>
        <a:spcAft>
          <a:spcPct val="0"/>
        </a:spcAft>
        <a:buClr>
          <a:srgbClr val="E9A822"/>
        </a:buClr>
        <a:buFont typeface="Arial" charset="0"/>
        <a:buChar char="•"/>
        <a:defRPr sz="2000" kern="1200">
          <a:solidFill>
            <a:srgbClr val="3E6074"/>
          </a:solidFill>
          <a:latin typeface="Calibri" pitchFamily="34" charset="0"/>
          <a:ea typeface="Calibri" pitchFamily="34" charset="0"/>
          <a:cs typeface="Calibri" pitchFamily="34" charset="0"/>
        </a:defRPr>
      </a:lvl3pPr>
      <a:lvl4pPr marL="1600200" indent="-228600" algn="l" rtl="0" fontAlgn="base">
        <a:spcBef>
          <a:spcPct val="20000"/>
        </a:spcBef>
        <a:spcAft>
          <a:spcPct val="0"/>
        </a:spcAft>
        <a:buClr>
          <a:srgbClr val="E9A822"/>
        </a:buClr>
        <a:buFont typeface="Arial" charset="0"/>
        <a:buChar char="–"/>
        <a:defRPr sz="1600" kern="1200">
          <a:solidFill>
            <a:srgbClr val="3E6074"/>
          </a:solidFill>
          <a:latin typeface="Calibri" pitchFamily="34" charset="0"/>
          <a:ea typeface="Calibri" pitchFamily="34" charset="0"/>
          <a:cs typeface="Calibri" pitchFamily="34" charset="0"/>
        </a:defRPr>
      </a:lvl4pPr>
      <a:lvl5pPr marL="2057400" indent="-228600" algn="l" rtl="0" fontAlgn="base">
        <a:spcBef>
          <a:spcPct val="20000"/>
        </a:spcBef>
        <a:spcAft>
          <a:spcPct val="0"/>
        </a:spcAft>
        <a:buClr>
          <a:srgbClr val="E9A822"/>
        </a:buClr>
        <a:buFont typeface="Arial" charset="0"/>
        <a:buChar char="»"/>
        <a:defRPr sz="1600" kern="1200">
          <a:solidFill>
            <a:srgbClr val="3E6074"/>
          </a:solidFill>
          <a:latin typeface="Calibri" pitchFamily="34" charset="0"/>
          <a:ea typeface="Calibr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sfa.l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sfa.l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Rectangle 22"/>
          <p:cNvSpPr>
            <a:spLocks noChangeArrowheads="1"/>
          </p:cNvSpPr>
          <p:nvPr/>
        </p:nvSpPr>
        <p:spPr bwMode="auto">
          <a:xfrm>
            <a:off x="762000" y="1447800"/>
            <a:ext cx="7772400" cy="3429000"/>
          </a:xfrm>
          <a:prstGeom prst="rect">
            <a:avLst/>
          </a:prstGeom>
          <a:noFill/>
          <a:ln w="9525">
            <a:noFill/>
            <a:miter lim="800000"/>
            <a:headEnd/>
            <a:tailEnd/>
          </a:ln>
          <a:effectLst/>
        </p:spPr>
        <p:txBody>
          <a:bodyPr anchor="ctr"/>
          <a:lstStyle/>
          <a:p>
            <a:pPr algn="ctr">
              <a:spcBef>
                <a:spcPct val="30000"/>
              </a:spcBef>
              <a:defRPr/>
            </a:pPr>
            <a:r>
              <a:rPr lang="en-US" sz="4800" dirty="0">
                <a:solidFill>
                  <a:srgbClr val="333399"/>
                </a:solidFill>
                <a:effectLst>
                  <a:outerShdw blurRad="38100" dist="38100" dir="2700000" algn="tl">
                    <a:srgbClr val="C0C0C0"/>
                  </a:outerShdw>
                </a:effectLst>
              </a:rPr>
              <a:t>What You </a:t>
            </a:r>
            <a:br>
              <a:rPr lang="en-US" sz="4800" dirty="0">
                <a:solidFill>
                  <a:srgbClr val="333399"/>
                </a:solidFill>
                <a:effectLst>
                  <a:outerShdw blurRad="38100" dist="38100" dir="2700000" algn="tl">
                    <a:srgbClr val="C0C0C0"/>
                  </a:outerShdw>
                </a:effectLst>
              </a:rPr>
            </a:br>
            <a:r>
              <a:rPr lang="en-US" sz="4800" dirty="0">
                <a:solidFill>
                  <a:srgbClr val="333399"/>
                </a:solidFill>
                <a:effectLst>
                  <a:outerShdw blurRad="38100" dist="38100" dir="2700000" algn="tl">
                    <a:srgbClr val="C0C0C0"/>
                  </a:outerShdw>
                </a:effectLst>
              </a:rPr>
              <a:t>Need to Know </a:t>
            </a:r>
            <a:br>
              <a:rPr lang="en-US" sz="4800" dirty="0">
                <a:solidFill>
                  <a:srgbClr val="333399"/>
                </a:solidFill>
                <a:effectLst>
                  <a:outerShdw blurRad="38100" dist="38100" dir="2700000" algn="tl">
                    <a:srgbClr val="C0C0C0"/>
                  </a:outerShdw>
                </a:effectLst>
              </a:rPr>
            </a:br>
            <a:r>
              <a:rPr lang="en-US" sz="4800" dirty="0" smtClean="0">
                <a:solidFill>
                  <a:srgbClr val="333399"/>
                </a:solidFill>
                <a:effectLst>
                  <a:outerShdw blurRad="38100" dist="38100" dir="2700000" algn="tl">
                    <a:srgbClr val="C0C0C0"/>
                  </a:outerShdw>
                </a:effectLst>
              </a:rPr>
              <a:t>about Financial </a:t>
            </a:r>
            <a:r>
              <a:rPr lang="en-US" sz="4800" dirty="0">
                <a:solidFill>
                  <a:srgbClr val="333399"/>
                </a:solidFill>
                <a:effectLst>
                  <a:outerShdw blurRad="38100" dist="38100" dir="2700000" algn="tl">
                    <a:srgbClr val="C0C0C0"/>
                  </a:outerShdw>
                </a:effectLst>
              </a:rPr>
              <a:t>Aid</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Scholarships</a:t>
            </a:r>
          </a:p>
        </p:txBody>
      </p:sp>
      <p:sp>
        <p:nvSpPr>
          <p:cNvPr id="11267" name="Rectangle 3"/>
          <p:cNvSpPr>
            <a:spLocks noGrp="1" noChangeArrowheads="1"/>
          </p:cNvSpPr>
          <p:nvPr>
            <p:ph type="body" idx="1"/>
          </p:nvPr>
        </p:nvSpPr>
        <p:spPr>
          <a:xfrm>
            <a:off x="381000" y="1447800"/>
            <a:ext cx="7315200" cy="4267200"/>
          </a:xfrm>
        </p:spPr>
        <p:txBody>
          <a:bodyPr/>
          <a:lstStyle/>
          <a:p>
            <a:pPr marL="347663" indent="-347663" eaLnBrk="1" hangingPunct="1">
              <a:spcBef>
                <a:spcPct val="100000"/>
              </a:spcBef>
            </a:pPr>
            <a:r>
              <a:rPr lang="en-US" smtClean="0"/>
              <a:t>Money that does not have to be paid back</a:t>
            </a:r>
          </a:p>
          <a:p>
            <a:pPr marL="347663" indent="-347663" eaLnBrk="1" hangingPunct="1">
              <a:spcBef>
                <a:spcPct val="100000"/>
              </a:spcBef>
            </a:pPr>
            <a:r>
              <a:rPr lang="en-US" smtClean="0"/>
              <a:t>Awarded on the  basis of merit, skill, or unique characteristic</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Grants</a:t>
            </a:r>
          </a:p>
        </p:txBody>
      </p:sp>
      <p:sp>
        <p:nvSpPr>
          <p:cNvPr id="12291" name="Rectangle 3"/>
          <p:cNvSpPr>
            <a:spLocks noGrp="1" noChangeArrowheads="1"/>
          </p:cNvSpPr>
          <p:nvPr>
            <p:ph type="body" idx="1"/>
          </p:nvPr>
        </p:nvSpPr>
        <p:spPr>
          <a:xfrm>
            <a:off x="381000" y="1447800"/>
            <a:ext cx="7848600" cy="4267200"/>
          </a:xfrm>
        </p:spPr>
        <p:txBody>
          <a:bodyPr/>
          <a:lstStyle/>
          <a:p>
            <a:pPr marL="347663" indent="-347663" eaLnBrk="1" hangingPunct="1">
              <a:spcBef>
                <a:spcPct val="100000"/>
              </a:spcBef>
            </a:pPr>
            <a:r>
              <a:rPr lang="en-US" smtClean="0"/>
              <a:t>Money that</a:t>
            </a:r>
            <a:r>
              <a:rPr lang="en-US" smtClean="0">
                <a:solidFill>
                  <a:srgbClr val="CC0099"/>
                </a:solidFill>
              </a:rPr>
              <a:t> </a:t>
            </a:r>
            <a:r>
              <a:rPr lang="en-US" smtClean="0"/>
              <a:t>does not have to be paid back</a:t>
            </a:r>
          </a:p>
          <a:p>
            <a:pPr marL="347663" indent="-347663" eaLnBrk="1" hangingPunct="1">
              <a:spcBef>
                <a:spcPct val="100000"/>
              </a:spcBef>
            </a:pPr>
            <a:r>
              <a:rPr lang="en-US" smtClean="0"/>
              <a:t>Usually awarded on the basis of financial need</a:t>
            </a:r>
          </a:p>
          <a:p>
            <a:pPr marL="347663" indent="-347663" eaLnBrk="1" hangingPunct="1">
              <a:spcBef>
                <a:spcPct val="100000"/>
              </a:spcBef>
              <a:buFontTx/>
              <a:buNone/>
            </a:pPr>
            <a:endParaRPr lang="en-US" smtClean="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Loans</a:t>
            </a:r>
          </a:p>
        </p:txBody>
      </p:sp>
      <p:sp>
        <p:nvSpPr>
          <p:cNvPr id="13315" name="Rectangle 3"/>
          <p:cNvSpPr>
            <a:spLocks noGrp="1" noChangeArrowheads="1"/>
          </p:cNvSpPr>
          <p:nvPr>
            <p:ph type="body" idx="1"/>
          </p:nvPr>
        </p:nvSpPr>
        <p:spPr/>
        <p:txBody>
          <a:bodyPr/>
          <a:lstStyle/>
          <a:p>
            <a:pPr eaLnBrk="1" hangingPunct="1">
              <a:spcAft>
                <a:spcPct val="30000"/>
              </a:spcAft>
            </a:pPr>
            <a:r>
              <a:rPr lang="en-US" smtClean="0"/>
              <a:t>Money students and parents borrow to help pay college expenses </a:t>
            </a:r>
          </a:p>
          <a:p>
            <a:pPr eaLnBrk="1" hangingPunct="1">
              <a:spcAft>
                <a:spcPct val="30000"/>
              </a:spcAft>
            </a:pPr>
            <a:r>
              <a:rPr lang="en-US" smtClean="0"/>
              <a:t>Repayment usually begins after education is finished</a:t>
            </a:r>
          </a:p>
          <a:p>
            <a:pPr eaLnBrk="1" hangingPunct="1">
              <a:spcAft>
                <a:spcPct val="30000"/>
              </a:spcAft>
            </a:pPr>
            <a:r>
              <a:rPr lang="en-US" smtClean="0"/>
              <a:t>Only borrow what is really needed</a:t>
            </a:r>
          </a:p>
          <a:p>
            <a:pPr eaLnBrk="1" hangingPunct="1">
              <a:spcAft>
                <a:spcPct val="30000"/>
              </a:spcAft>
            </a:pPr>
            <a:r>
              <a:rPr lang="en-US" smtClean="0"/>
              <a:t>Look at loans as an investment in the future</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Employment</a:t>
            </a:r>
          </a:p>
        </p:txBody>
      </p:sp>
      <p:sp>
        <p:nvSpPr>
          <p:cNvPr id="14339" name="Rectangle 3"/>
          <p:cNvSpPr>
            <a:spLocks noGrp="1" noChangeArrowheads="1"/>
          </p:cNvSpPr>
          <p:nvPr>
            <p:ph type="body" idx="1"/>
          </p:nvPr>
        </p:nvSpPr>
        <p:spPr/>
        <p:txBody>
          <a:bodyPr/>
          <a:lstStyle/>
          <a:p>
            <a:pPr marL="0" indent="0" eaLnBrk="1" hangingPunct="1">
              <a:spcAft>
                <a:spcPct val="50000"/>
              </a:spcAft>
              <a:buFontTx/>
              <a:buNone/>
              <a:defRPr/>
            </a:pPr>
            <a:r>
              <a:rPr lang="en-US" dirty="0" smtClean="0"/>
              <a:t>Allows student to earn money to help pay educational costs</a:t>
            </a:r>
          </a:p>
          <a:p>
            <a:pPr marL="282575" indent="-341313" eaLnBrk="1" hangingPunct="1">
              <a:spcAft>
                <a:spcPct val="50000"/>
              </a:spcAft>
              <a:defRPr/>
            </a:pPr>
            <a:r>
              <a:rPr lang="en-US" dirty="0" smtClean="0"/>
              <a:t>A paycheck; or</a:t>
            </a:r>
          </a:p>
          <a:p>
            <a:pPr marL="282575" indent="-341313" eaLnBrk="1" hangingPunct="1">
              <a:spcAft>
                <a:spcPct val="30000"/>
              </a:spcAft>
              <a:defRPr/>
            </a:pPr>
            <a:r>
              <a:rPr lang="en-US" dirty="0" smtClean="0"/>
              <a:t>Non-monetary compensation, such as room and board</a:t>
            </a:r>
          </a:p>
          <a:p>
            <a:pPr eaLnBrk="1" hangingPunct="1">
              <a:buFontTx/>
              <a:buNone/>
              <a:defRP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Sources of Financial Aid</a:t>
            </a:r>
          </a:p>
        </p:txBody>
      </p:sp>
      <p:sp>
        <p:nvSpPr>
          <p:cNvPr id="15363" name="Rectangle 3"/>
          <p:cNvSpPr>
            <a:spLocks noGrp="1" noChangeArrowheads="1"/>
          </p:cNvSpPr>
          <p:nvPr>
            <p:ph type="body" idx="1"/>
          </p:nvPr>
        </p:nvSpPr>
        <p:spPr/>
        <p:txBody>
          <a:bodyPr/>
          <a:lstStyle/>
          <a:p>
            <a:pPr eaLnBrk="1" hangingPunct="1">
              <a:spcAft>
                <a:spcPct val="50000"/>
              </a:spcAft>
            </a:pPr>
            <a:r>
              <a:rPr lang="en-US" smtClean="0"/>
              <a:t>Federal government</a:t>
            </a:r>
          </a:p>
          <a:p>
            <a:pPr eaLnBrk="1" hangingPunct="1">
              <a:spcAft>
                <a:spcPct val="50000"/>
              </a:spcAft>
            </a:pPr>
            <a:r>
              <a:rPr lang="en-US" smtClean="0"/>
              <a:t>States</a:t>
            </a:r>
          </a:p>
          <a:p>
            <a:pPr eaLnBrk="1" hangingPunct="1">
              <a:spcAft>
                <a:spcPct val="50000"/>
              </a:spcAft>
            </a:pPr>
            <a:r>
              <a:rPr lang="en-US" smtClean="0"/>
              <a:t>Private sources</a:t>
            </a:r>
          </a:p>
          <a:p>
            <a:pPr eaLnBrk="1" hangingPunct="1">
              <a:spcAft>
                <a:spcPct val="50000"/>
              </a:spcAft>
            </a:pPr>
            <a:r>
              <a:rPr lang="en-US" smtClean="0"/>
              <a:t>Civic organizations and churches</a:t>
            </a:r>
          </a:p>
          <a:p>
            <a:pPr eaLnBrk="1" hangingPunct="1">
              <a:spcAft>
                <a:spcPct val="50000"/>
              </a:spcAft>
            </a:pPr>
            <a:r>
              <a:rPr lang="en-US" smtClean="0"/>
              <a:t>Employers</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153400" cy="838200"/>
          </a:xfrm>
        </p:spPr>
        <p:txBody>
          <a:bodyPr/>
          <a:lstStyle/>
          <a:p>
            <a:pPr eaLnBrk="1" hangingPunct="1"/>
            <a:r>
              <a:rPr lang="en-US" dirty="0" smtClean="0">
                <a:ea typeface="ＭＳ Ｐゴシック"/>
              </a:rPr>
              <a:t>Louisiana State Aid</a:t>
            </a:r>
          </a:p>
        </p:txBody>
      </p:sp>
      <p:sp>
        <p:nvSpPr>
          <p:cNvPr id="7171" name="Rectangle 3"/>
          <p:cNvSpPr>
            <a:spLocks noGrp="1" noChangeArrowheads="1"/>
          </p:cNvSpPr>
          <p:nvPr>
            <p:ph type="body" idx="1"/>
          </p:nvPr>
        </p:nvSpPr>
        <p:spPr>
          <a:xfrm>
            <a:off x="914400" y="1219200"/>
            <a:ext cx="7500938" cy="4343400"/>
          </a:xfrm>
        </p:spPr>
        <p:txBody>
          <a:bodyPr/>
          <a:lstStyle/>
          <a:p>
            <a:pPr eaLnBrk="1" hangingPunct="1">
              <a:spcBef>
                <a:spcPts val="600"/>
              </a:spcBef>
              <a:buClr>
                <a:srgbClr val="000066"/>
              </a:buClr>
              <a:buSzPct val="140000"/>
              <a:buFontTx/>
              <a:buNone/>
            </a:pPr>
            <a:r>
              <a:rPr lang="en-US" sz="2300" b="1" dirty="0" smtClean="0">
                <a:ea typeface="ＭＳ Ｐゴシック"/>
              </a:rPr>
              <a:t> • 	</a:t>
            </a:r>
            <a:r>
              <a:rPr lang="en-US" sz="2000" b="1" dirty="0" smtClean="0">
                <a:ea typeface="ＭＳ Ｐゴシック"/>
              </a:rPr>
              <a:t>Taylor Opportunity Program for Students (TOPS)</a:t>
            </a:r>
          </a:p>
          <a:p>
            <a:pPr eaLnBrk="1" hangingPunct="1">
              <a:spcBef>
                <a:spcPts val="600"/>
              </a:spcBef>
              <a:buClr>
                <a:srgbClr val="000066"/>
              </a:buClr>
              <a:buSzPct val="140000"/>
            </a:pPr>
            <a:r>
              <a:rPr lang="en-US" sz="2000" b="1" dirty="0" smtClean="0">
                <a:ea typeface="ＭＳ Ｐゴシック"/>
              </a:rPr>
              <a:t>TOPS Tech</a:t>
            </a:r>
          </a:p>
          <a:p>
            <a:pPr eaLnBrk="1" hangingPunct="1">
              <a:spcBef>
                <a:spcPts val="600"/>
              </a:spcBef>
              <a:buClr>
                <a:srgbClr val="000066"/>
              </a:buClr>
              <a:buSzPct val="140000"/>
            </a:pPr>
            <a:r>
              <a:rPr lang="en-US" sz="2000" b="1" dirty="0" smtClean="0">
                <a:ea typeface="ＭＳ Ｐゴシック"/>
              </a:rPr>
              <a:t>Early Start Program</a:t>
            </a:r>
          </a:p>
          <a:p>
            <a:pPr eaLnBrk="1" hangingPunct="1">
              <a:spcBef>
                <a:spcPts val="600"/>
              </a:spcBef>
              <a:buClr>
                <a:srgbClr val="000066"/>
              </a:buClr>
              <a:buSzPct val="140000"/>
            </a:pPr>
            <a:r>
              <a:rPr lang="en-US" sz="2000" b="1" dirty="0" smtClean="0">
                <a:ea typeface="ＭＳ Ｐゴシック"/>
              </a:rPr>
              <a:t>TOPS Tech Early Start</a:t>
            </a:r>
          </a:p>
          <a:p>
            <a:pPr eaLnBrk="1" hangingPunct="1">
              <a:spcBef>
                <a:spcPts val="600"/>
              </a:spcBef>
              <a:buClr>
                <a:srgbClr val="000066"/>
              </a:buClr>
              <a:buSzPct val="140000"/>
            </a:pPr>
            <a:r>
              <a:rPr lang="en-US" sz="2000" b="1" dirty="0" smtClean="0">
                <a:ea typeface="ＭＳ Ｐゴシック"/>
              </a:rPr>
              <a:t>Go Grant</a:t>
            </a:r>
          </a:p>
          <a:p>
            <a:pPr eaLnBrk="1" hangingPunct="1">
              <a:spcBef>
                <a:spcPts val="600"/>
              </a:spcBef>
              <a:buClr>
                <a:srgbClr val="000066"/>
              </a:buClr>
              <a:buSzPct val="140000"/>
            </a:pPr>
            <a:r>
              <a:rPr lang="en-US" sz="2000" b="1" dirty="0" smtClean="0">
                <a:ea typeface="ＭＳ Ｐゴシック"/>
              </a:rPr>
              <a:t>Rockefeller State Wildlife Scholarship</a:t>
            </a:r>
          </a:p>
          <a:p>
            <a:pPr eaLnBrk="1" hangingPunct="1">
              <a:spcBef>
                <a:spcPts val="600"/>
              </a:spcBef>
              <a:buClr>
                <a:srgbClr val="000066"/>
              </a:buClr>
              <a:buSzPct val="140000"/>
            </a:pPr>
            <a:r>
              <a:rPr lang="en-US" sz="2000" b="1" dirty="0" smtClean="0">
                <a:ea typeface="ＭＳ Ｐゴシック"/>
              </a:rPr>
              <a:t>START Saving Program</a:t>
            </a:r>
          </a:p>
          <a:p>
            <a:pPr eaLnBrk="1" hangingPunct="1">
              <a:spcBef>
                <a:spcPts val="600"/>
              </a:spcBef>
              <a:buClr>
                <a:srgbClr val="000066"/>
              </a:buClr>
              <a:buSzPct val="140000"/>
            </a:pPr>
            <a:r>
              <a:rPr lang="en-US" sz="2000" b="1" dirty="0" smtClean="0">
                <a:ea typeface="ＭＳ Ｐゴシック"/>
              </a:rPr>
              <a:t>State Matching Funds Grant</a:t>
            </a:r>
          </a:p>
          <a:p>
            <a:pPr eaLnBrk="1" hangingPunct="1">
              <a:spcBef>
                <a:spcPts val="600"/>
              </a:spcBef>
              <a:buClr>
                <a:srgbClr val="000066"/>
              </a:buClr>
              <a:buSzPct val="140000"/>
            </a:pPr>
            <a:r>
              <a:rPr lang="en-US" sz="2000" b="1" dirty="0" smtClean="0">
                <a:ea typeface="ＭＳ Ｐゴシック"/>
              </a:rPr>
              <a:t>John R. Justice Program</a:t>
            </a:r>
          </a:p>
          <a:p>
            <a:pPr eaLnBrk="1" hangingPunct="1">
              <a:spcBef>
                <a:spcPts val="600"/>
              </a:spcBef>
              <a:buClr>
                <a:srgbClr val="000066"/>
              </a:buClr>
              <a:buSzPct val="140000"/>
            </a:pPr>
            <a:r>
              <a:rPr lang="en-US" sz="2000" b="1" dirty="0" smtClean="0">
                <a:ea typeface="ＭＳ Ｐゴシック"/>
              </a:rPr>
              <a:t>LOSFA administered Federal </a:t>
            </a:r>
            <a:r>
              <a:rPr lang="en-US" sz="2000" b="1" dirty="0" smtClean="0">
                <a:ea typeface="ＭＳ Ｐゴシック"/>
              </a:rPr>
              <a:t>Program: </a:t>
            </a:r>
            <a:r>
              <a:rPr lang="en-US" sz="2000" b="1" dirty="0" smtClean="0">
                <a:ea typeface="ＭＳ Ｐゴシック"/>
              </a:rPr>
              <a:t>Chafee Educational Training Voucher (ETV) Program</a:t>
            </a:r>
          </a:p>
        </p:txBody>
      </p:sp>
      <p:sp>
        <p:nvSpPr>
          <p:cNvPr id="7172" name="Text Box 4"/>
          <p:cNvSpPr txBox="1">
            <a:spLocks noChangeArrowheads="1"/>
          </p:cNvSpPr>
          <p:nvPr/>
        </p:nvSpPr>
        <p:spPr bwMode="auto">
          <a:xfrm>
            <a:off x="609600" y="2895600"/>
            <a:ext cx="609600" cy="854075"/>
          </a:xfrm>
          <a:prstGeom prst="rect">
            <a:avLst/>
          </a:prstGeom>
          <a:noFill/>
          <a:ln w="3175">
            <a:noFill/>
            <a:miter lim="800000"/>
            <a:headEnd/>
            <a:tailEnd/>
          </a:ln>
        </p:spPr>
        <p:txBody>
          <a:bodyPr>
            <a:spAutoFit/>
          </a:bodyPr>
          <a:lstStyle/>
          <a:p>
            <a:pPr algn="ctr">
              <a:spcBef>
                <a:spcPct val="50000"/>
              </a:spcBef>
            </a:pPr>
            <a:endParaRPr lang="en-US" sz="2000">
              <a:latin typeface="Times New Roman" pitchFamily="18" charset="0"/>
            </a:endParaRPr>
          </a:p>
          <a:p>
            <a:pPr algn="ctr">
              <a:spcBef>
                <a:spcPct val="50000"/>
              </a:spcBef>
            </a:pPr>
            <a:endParaRPr lang="en-US" sz="2000">
              <a:latin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52400"/>
            <a:ext cx="8382000" cy="958850"/>
          </a:xfrm>
        </p:spPr>
        <p:txBody>
          <a:bodyPr/>
          <a:lstStyle/>
          <a:p>
            <a:pPr eaLnBrk="1" hangingPunct="1"/>
            <a:r>
              <a:rPr lang="en-US" smtClean="0">
                <a:ea typeface="ＭＳ Ｐゴシック"/>
              </a:rPr>
              <a:t>TOPS:  Application</a:t>
            </a:r>
          </a:p>
        </p:txBody>
      </p:sp>
      <p:sp>
        <p:nvSpPr>
          <p:cNvPr id="8195" name="Rectangle 3"/>
          <p:cNvSpPr>
            <a:spLocks noGrp="1" noChangeArrowheads="1"/>
          </p:cNvSpPr>
          <p:nvPr>
            <p:ph type="body" idx="1"/>
          </p:nvPr>
        </p:nvSpPr>
        <p:spPr>
          <a:xfrm>
            <a:off x="762000" y="1219200"/>
            <a:ext cx="8077200" cy="4648200"/>
          </a:xfrm>
        </p:spPr>
        <p:txBody>
          <a:bodyPr/>
          <a:lstStyle/>
          <a:p>
            <a:pPr eaLnBrk="1" hangingPunct="1">
              <a:lnSpc>
                <a:spcPct val="90000"/>
              </a:lnSpc>
            </a:pPr>
            <a:r>
              <a:rPr lang="en-US" sz="1800" dirty="0" smtClean="0">
                <a:ea typeface="ＭＳ Ｐゴシック"/>
                <a:cs typeface="Arial" pitchFamily="34" charset="0"/>
              </a:rPr>
              <a:t>Two methods for applying for TOPS:</a:t>
            </a:r>
          </a:p>
          <a:p>
            <a:pPr lvl="1" eaLnBrk="1" hangingPunct="1">
              <a:lnSpc>
                <a:spcPct val="90000"/>
              </a:lnSpc>
            </a:pPr>
            <a:r>
              <a:rPr lang="en-US" sz="1800" b="1" dirty="0" smtClean="0">
                <a:ea typeface="ＭＳ Ｐゴシック"/>
                <a:cs typeface="Arial" pitchFamily="34" charset="0"/>
              </a:rPr>
              <a:t>FAFSA</a:t>
            </a:r>
            <a:r>
              <a:rPr lang="en-US" sz="1800" dirty="0" smtClean="0">
                <a:ea typeface="ＭＳ Ｐゴシック"/>
                <a:cs typeface="Arial" pitchFamily="34" charset="0"/>
              </a:rPr>
              <a:t> (Free Application for Federal Student Aid) – </a:t>
            </a:r>
            <a:r>
              <a:rPr lang="en-US" sz="1800" b="1" i="1" dirty="0" smtClean="0">
                <a:ea typeface="ＭＳ Ｐゴシック"/>
                <a:cs typeface="Arial" pitchFamily="34" charset="0"/>
              </a:rPr>
              <a:t>www.fafsa.ed.gov</a:t>
            </a:r>
            <a:endParaRPr lang="en-US" sz="1800" b="1" dirty="0" smtClean="0">
              <a:ea typeface="ＭＳ Ｐゴシック"/>
              <a:cs typeface="Arial" pitchFamily="34" charset="0"/>
            </a:endParaRPr>
          </a:p>
          <a:p>
            <a:pPr lvl="2" eaLnBrk="1" hangingPunct="1">
              <a:lnSpc>
                <a:spcPct val="90000"/>
              </a:lnSpc>
            </a:pPr>
            <a:r>
              <a:rPr lang="en-US" sz="1800" dirty="0" smtClean="0">
                <a:ea typeface="ＭＳ Ｐゴシック"/>
                <a:cs typeface="Arial" pitchFamily="34" charset="0"/>
              </a:rPr>
              <a:t>Preferred application</a:t>
            </a:r>
          </a:p>
          <a:p>
            <a:pPr lvl="2" eaLnBrk="1" hangingPunct="1">
              <a:lnSpc>
                <a:spcPct val="90000"/>
              </a:lnSpc>
            </a:pPr>
            <a:r>
              <a:rPr lang="en-US" sz="1800" dirty="0" smtClean="0">
                <a:ea typeface="ＭＳ Ｐゴシック"/>
                <a:cs typeface="Arial" pitchFamily="34" charset="0"/>
              </a:rPr>
              <a:t>Must be completed if the student is eligible for federal grant aid (Pell Grant)</a:t>
            </a:r>
          </a:p>
          <a:p>
            <a:pPr lvl="2" eaLnBrk="1" hangingPunct="1">
              <a:lnSpc>
                <a:spcPct val="90000"/>
              </a:lnSpc>
            </a:pPr>
            <a:r>
              <a:rPr lang="en-US" sz="1800" dirty="0" smtClean="0">
                <a:ea typeface="ＭＳ Ｐゴシック"/>
                <a:cs typeface="Arial" pitchFamily="34" charset="0"/>
              </a:rPr>
              <a:t>Must be completed if the student is seeking any other form of financial aid</a:t>
            </a:r>
          </a:p>
          <a:p>
            <a:pPr lvl="2" eaLnBrk="1" hangingPunct="1">
              <a:lnSpc>
                <a:spcPct val="90000"/>
              </a:lnSpc>
            </a:pPr>
            <a:r>
              <a:rPr lang="en-US" sz="1800" b="1" dirty="0" smtClean="0">
                <a:ea typeface="ＭＳ Ｐゴシック"/>
                <a:cs typeface="Arial" pitchFamily="34" charset="0"/>
              </a:rPr>
              <a:t>The only application needed for TOPS</a:t>
            </a:r>
          </a:p>
          <a:p>
            <a:pPr lvl="2" eaLnBrk="1" hangingPunct="1">
              <a:lnSpc>
                <a:spcPct val="90000"/>
              </a:lnSpc>
              <a:buFontTx/>
              <a:buNone/>
            </a:pPr>
            <a:endParaRPr lang="en-US" sz="1800" dirty="0" smtClean="0">
              <a:ea typeface="ＭＳ Ｐゴシック"/>
              <a:cs typeface="Arial" pitchFamily="34" charset="0"/>
            </a:endParaRPr>
          </a:p>
          <a:p>
            <a:pPr lvl="1" eaLnBrk="1" hangingPunct="1">
              <a:lnSpc>
                <a:spcPct val="90000"/>
              </a:lnSpc>
            </a:pPr>
            <a:r>
              <a:rPr lang="en-US" sz="1800" dirty="0" smtClean="0">
                <a:ea typeface="ＭＳ Ｐゴシック"/>
                <a:cs typeface="Arial" pitchFamily="34" charset="0"/>
              </a:rPr>
              <a:t> TOPS Online Application – </a:t>
            </a:r>
            <a:r>
              <a:rPr lang="en-US" sz="1800" b="1" i="1" dirty="0" smtClean="0">
                <a:ea typeface="ＭＳ Ｐゴシック"/>
                <a:cs typeface="Arial" pitchFamily="34" charset="0"/>
              </a:rPr>
              <a:t>www.osfa.la.gov </a:t>
            </a:r>
            <a:r>
              <a:rPr lang="en-US" sz="1800" i="1" dirty="0" smtClean="0">
                <a:ea typeface="ＭＳ Ｐゴシック"/>
                <a:cs typeface="Arial" pitchFamily="34" charset="0"/>
              </a:rPr>
              <a:t> </a:t>
            </a:r>
          </a:p>
          <a:p>
            <a:pPr lvl="2" eaLnBrk="1" hangingPunct="1">
              <a:lnSpc>
                <a:spcPct val="90000"/>
              </a:lnSpc>
            </a:pPr>
            <a:r>
              <a:rPr lang="en-US" sz="1800" dirty="0" smtClean="0">
                <a:ea typeface="ＭＳ Ｐゴシック"/>
                <a:cs typeface="Arial" pitchFamily="34" charset="0"/>
              </a:rPr>
              <a:t>May only be completed by students who can certify that they do not qualify for federal grant aid</a:t>
            </a:r>
          </a:p>
          <a:p>
            <a:pPr lvl="2" eaLnBrk="1" hangingPunct="1">
              <a:lnSpc>
                <a:spcPct val="90000"/>
              </a:lnSpc>
            </a:pPr>
            <a:r>
              <a:rPr lang="en-US" sz="1800" dirty="0" smtClean="0">
                <a:ea typeface="ＭＳ Ｐゴシック"/>
                <a:cs typeface="Arial" pitchFamily="34" charset="0"/>
              </a:rPr>
              <a:t>In the event of a budget shortfall, students completing the TOPS Online Application will be the first to lose their TOPS award</a:t>
            </a:r>
          </a:p>
          <a:p>
            <a:pPr lvl="2" eaLnBrk="1" hangingPunct="1">
              <a:lnSpc>
                <a:spcPct val="90000"/>
              </a:lnSpc>
            </a:pPr>
            <a:r>
              <a:rPr lang="en-US" sz="1800" dirty="0" smtClean="0">
                <a:ea typeface="ＭＳ Ｐゴシック"/>
                <a:cs typeface="Arial" pitchFamily="34" charset="0"/>
              </a:rPr>
              <a:t>Do not complete if you have completed the FAFSA </a:t>
            </a:r>
          </a:p>
          <a:p>
            <a:pPr eaLnBrk="1" hangingPunct="1">
              <a:buClr>
                <a:srgbClr val="000066"/>
              </a:buClr>
              <a:buSzPct val="130000"/>
            </a:pPr>
            <a:endParaRPr lang="en-US" sz="2600" b="1" dirty="0" smtClean="0">
              <a:ea typeface="ＭＳ Ｐゴシック"/>
            </a:endParaRP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534400" cy="990600"/>
          </a:xfrm>
        </p:spPr>
        <p:txBody>
          <a:bodyPr/>
          <a:lstStyle/>
          <a:p>
            <a:pPr algn="ctr" eaLnBrk="1" hangingPunct="1"/>
            <a:r>
              <a:rPr lang="en-US" sz="2800" b="1" dirty="0" smtClean="0">
                <a:ea typeface="ＭＳ Ｐゴシック"/>
              </a:rPr>
              <a:t>TOPS:  Application Deadlines 2012 Graduates</a:t>
            </a:r>
          </a:p>
        </p:txBody>
      </p:sp>
      <p:sp>
        <p:nvSpPr>
          <p:cNvPr id="9219" name="Rectangle 3"/>
          <p:cNvSpPr>
            <a:spLocks noGrp="1" noChangeArrowheads="1"/>
          </p:cNvSpPr>
          <p:nvPr>
            <p:ph type="body" idx="1"/>
          </p:nvPr>
        </p:nvSpPr>
        <p:spPr>
          <a:xfrm>
            <a:off x="990600" y="1752600"/>
            <a:ext cx="7764463" cy="4114800"/>
          </a:xfrm>
        </p:spPr>
        <p:txBody>
          <a:bodyPr/>
          <a:lstStyle/>
          <a:p>
            <a:pPr eaLnBrk="1" hangingPunct="1">
              <a:lnSpc>
                <a:spcPct val="90000"/>
              </a:lnSpc>
            </a:pPr>
            <a:endParaRPr lang="en-US" sz="1800" smtClean="0">
              <a:ea typeface="ＭＳ Ｐゴシック"/>
              <a:cs typeface="Arial" pitchFamily="34" charset="0"/>
            </a:endParaRPr>
          </a:p>
          <a:p>
            <a:pPr eaLnBrk="1" hangingPunct="1">
              <a:buClr>
                <a:srgbClr val="000066"/>
              </a:buClr>
              <a:buSzPct val="130000"/>
            </a:pPr>
            <a:endParaRPr lang="en-US" sz="2600" b="1" smtClean="0">
              <a:ea typeface="ＭＳ Ｐゴシック"/>
            </a:endParaRPr>
          </a:p>
        </p:txBody>
      </p:sp>
      <p:graphicFrame>
        <p:nvGraphicFramePr>
          <p:cNvPr id="5" name="Content Placeholder 4"/>
          <p:cNvGraphicFramePr>
            <a:graphicFrameLocks/>
          </p:cNvGraphicFramePr>
          <p:nvPr/>
        </p:nvGraphicFramePr>
        <p:xfrm>
          <a:off x="1066800" y="1295400"/>
          <a:ext cx="7086600" cy="2931160"/>
        </p:xfrm>
        <a:graphic>
          <a:graphicData uri="http://schemas.openxmlformats.org/drawingml/2006/table">
            <a:tbl>
              <a:tblPr firstRow="1" bandRow="1">
                <a:tableStyleId>{21E4AEA4-8DFA-4A89-87EB-49C32662AFE0}</a:tableStyleId>
              </a:tblPr>
              <a:tblGrid>
                <a:gridCol w="3543300"/>
                <a:gridCol w="3543300"/>
              </a:tblGrid>
              <a:tr h="370840">
                <a:tc>
                  <a:txBody>
                    <a:bodyPr/>
                    <a:lstStyle/>
                    <a:p>
                      <a:pPr algn="ctr"/>
                      <a:r>
                        <a:rPr lang="en-US" dirty="0" smtClean="0"/>
                        <a:t>Initial</a:t>
                      </a:r>
                      <a:r>
                        <a:rPr lang="en-US" baseline="0" dirty="0" smtClean="0"/>
                        <a:t> Application Receipt Date</a:t>
                      </a:r>
                      <a:endParaRPr lang="en-US" dirty="0">
                        <a:latin typeface="Arial" pitchFamily="34" charset="0"/>
                        <a:cs typeface="Arial" pitchFamily="34" charset="0"/>
                      </a:endParaRPr>
                    </a:p>
                  </a:txBody>
                  <a:tcPr/>
                </a:tc>
                <a:tc>
                  <a:txBody>
                    <a:bodyPr/>
                    <a:lstStyle/>
                    <a:p>
                      <a:pPr algn="ctr"/>
                      <a:r>
                        <a:rPr lang="en-US" dirty="0" smtClean="0"/>
                        <a:t>Receives TOPS funding for:</a:t>
                      </a:r>
                      <a:endParaRPr lang="en-US" dirty="0">
                        <a:latin typeface="Arial" pitchFamily="34" charset="0"/>
                        <a:cs typeface="Arial" pitchFamily="34" charset="0"/>
                      </a:endParaRPr>
                    </a:p>
                  </a:txBody>
                  <a:tcPr/>
                </a:tc>
              </a:tr>
              <a:tr h="370840">
                <a:tc>
                  <a:txBody>
                    <a:bodyPr/>
                    <a:lstStyle/>
                    <a:p>
                      <a:pPr algn="ctr"/>
                      <a:r>
                        <a:rPr lang="en-US" dirty="0" smtClean="0"/>
                        <a:t>Jan. 1, 2012 – July 1, 2013</a:t>
                      </a:r>
                      <a:endParaRPr lang="en-US" dirty="0">
                        <a:latin typeface="Arial" pitchFamily="34" charset="0"/>
                        <a:cs typeface="Arial" pitchFamily="34" charset="0"/>
                      </a:endParaRPr>
                    </a:p>
                  </a:txBody>
                  <a:tcPr/>
                </a:tc>
                <a:tc>
                  <a:txBody>
                    <a:bodyPr/>
                    <a:lstStyle/>
                    <a:p>
                      <a:pPr algn="ctr"/>
                      <a:r>
                        <a:rPr lang="en-US" dirty="0" smtClean="0"/>
                        <a:t>8 semesters (12 quarters)</a:t>
                      </a:r>
                    </a:p>
                    <a:p>
                      <a:pPr algn="ctr"/>
                      <a:r>
                        <a:rPr lang="en-US" dirty="0" smtClean="0"/>
                        <a:t>Beginning</a:t>
                      </a:r>
                      <a:r>
                        <a:rPr lang="en-US" baseline="0" dirty="0" smtClean="0"/>
                        <a:t> Fall 2012</a:t>
                      </a:r>
                      <a:endParaRPr lang="en-US" dirty="0">
                        <a:latin typeface="Arial" pitchFamily="34" charset="0"/>
                        <a:cs typeface="Arial" pitchFamily="34" charset="0"/>
                      </a:endParaRPr>
                    </a:p>
                  </a:txBody>
                  <a:tcPr/>
                </a:tc>
              </a:tr>
              <a:tr h="370840">
                <a:tc>
                  <a:txBody>
                    <a:bodyPr/>
                    <a:lstStyle/>
                    <a:p>
                      <a:pPr algn="ctr"/>
                      <a:r>
                        <a:rPr lang="en-US" dirty="0" smtClean="0"/>
                        <a:t>July 2, 2013 – Aug. 29, 2013</a:t>
                      </a:r>
                      <a:endParaRPr lang="en-US" dirty="0">
                        <a:latin typeface="Arial" pitchFamily="34" charset="0"/>
                        <a:cs typeface="Arial" pitchFamily="34" charset="0"/>
                      </a:endParaRPr>
                    </a:p>
                  </a:txBody>
                  <a:tcPr/>
                </a:tc>
                <a:tc>
                  <a:txBody>
                    <a:bodyPr/>
                    <a:lstStyle/>
                    <a:p>
                      <a:pPr algn="ctr"/>
                      <a:r>
                        <a:rPr lang="en-US" dirty="0" smtClean="0"/>
                        <a:t>7 semesters (10 quarters)</a:t>
                      </a:r>
                    </a:p>
                    <a:p>
                      <a:pPr algn="ctr"/>
                      <a:r>
                        <a:rPr lang="en-US" dirty="0" smtClean="0"/>
                        <a:t>Beginning</a:t>
                      </a:r>
                      <a:r>
                        <a:rPr lang="en-US" baseline="0" dirty="0" smtClean="0"/>
                        <a:t> Fall 2012</a:t>
                      </a:r>
                      <a:endParaRPr lang="en-US" dirty="0">
                        <a:latin typeface="Arial" pitchFamily="34" charset="0"/>
                        <a:cs typeface="Arial" pitchFamily="34" charset="0"/>
                      </a:endParaRPr>
                    </a:p>
                  </a:txBody>
                  <a:tcPr/>
                </a:tc>
              </a:tr>
              <a:tr h="370840">
                <a:tc>
                  <a:txBody>
                    <a:bodyPr/>
                    <a:lstStyle/>
                    <a:p>
                      <a:pPr algn="ctr"/>
                      <a:r>
                        <a:rPr lang="en-US" dirty="0" smtClean="0"/>
                        <a:t>Aug. 30, 2013 – Oct. 29, 2013</a:t>
                      </a:r>
                      <a:endParaRPr lang="en-US" dirty="0">
                        <a:latin typeface="Arial" pitchFamily="34" charset="0"/>
                        <a:cs typeface="Arial" pitchFamily="34" charset="0"/>
                      </a:endParaRPr>
                    </a:p>
                  </a:txBody>
                  <a:tcPr/>
                </a:tc>
                <a:tc>
                  <a:txBody>
                    <a:bodyPr/>
                    <a:lstStyle/>
                    <a:p>
                      <a:pPr algn="ctr"/>
                      <a:r>
                        <a:rPr lang="en-US" dirty="0" smtClean="0"/>
                        <a:t>6 semesters (9 quarters)</a:t>
                      </a:r>
                    </a:p>
                    <a:p>
                      <a:pPr algn="ctr"/>
                      <a:r>
                        <a:rPr lang="en-US" dirty="0" smtClean="0"/>
                        <a:t>Beginning</a:t>
                      </a:r>
                      <a:r>
                        <a:rPr lang="en-US" baseline="0" dirty="0" smtClean="0"/>
                        <a:t> Fall 2012</a:t>
                      </a:r>
                      <a:endParaRPr lang="en-US" dirty="0">
                        <a:latin typeface="Arial" pitchFamily="34" charset="0"/>
                        <a:cs typeface="Arial" pitchFamily="34" charset="0"/>
                      </a:endParaRPr>
                    </a:p>
                  </a:txBody>
                  <a:tcPr/>
                </a:tc>
              </a:tr>
              <a:tr h="370840">
                <a:tc>
                  <a:txBody>
                    <a:bodyPr/>
                    <a:lstStyle/>
                    <a:p>
                      <a:pPr algn="ctr"/>
                      <a:r>
                        <a:rPr lang="en-US" dirty="0" smtClean="0"/>
                        <a:t>Initial Applications Received</a:t>
                      </a:r>
                      <a:r>
                        <a:rPr lang="en-US" baseline="0" dirty="0" smtClean="0"/>
                        <a:t> After October 29, 2013</a:t>
                      </a:r>
                      <a:endParaRPr lang="en-US" dirty="0">
                        <a:latin typeface="Arial" pitchFamily="34" charset="0"/>
                        <a:cs typeface="Arial" pitchFamily="34" charset="0"/>
                      </a:endParaRPr>
                    </a:p>
                  </a:txBody>
                  <a:tcPr/>
                </a:tc>
                <a:tc>
                  <a:txBody>
                    <a:bodyPr/>
                    <a:lstStyle/>
                    <a:p>
                      <a:pPr algn="ctr"/>
                      <a:r>
                        <a:rPr lang="en-US" dirty="0" smtClean="0"/>
                        <a:t>Ineligible for</a:t>
                      </a:r>
                      <a:r>
                        <a:rPr lang="en-US" baseline="0" dirty="0" smtClean="0"/>
                        <a:t> TOPS</a:t>
                      </a:r>
                      <a:endParaRPr lang="en-US" dirty="0">
                        <a:latin typeface="Arial" pitchFamily="34" charset="0"/>
                        <a:cs typeface="Arial" pitchFamily="34" charset="0"/>
                      </a:endParaRPr>
                    </a:p>
                  </a:txBody>
                  <a:tcPr/>
                </a:tc>
              </a:tr>
            </a:tbl>
          </a:graphicData>
        </a:graphic>
      </p:graphicFrame>
      <p:sp>
        <p:nvSpPr>
          <p:cNvPr id="6" name="TextBox 5"/>
          <p:cNvSpPr txBox="1"/>
          <p:nvPr/>
        </p:nvSpPr>
        <p:spPr>
          <a:xfrm>
            <a:off x="990600" y="4343400"/>
            <a:ext cx="7315200" cy="1200329"/>
          </a:xfrm>
          <a:prstGeom prst="rect">
            <a:avLst/>
          </a:prstGeom>
          <a:noFill/>
        </p:spPr>
        <p:txBody>
          <a:bodyPr wrap="square" rtlCol="0">
            <a:spAutoFit/>
          </a:bodyPr>
          <a:lstStyle/>
          <a:p>
            <a:pPr>
              <a:spcBef>
                <a:spcPct val="20000"/>
              </a:spcBef>
              <a:buFont typeface="Wingdings" pitchFamily="2" charset="2"/>
              <a:buNone/>
            </a:pPr>
            <a:r>
              <a:rPr lang="en-US" i="1" dirty="0" smtClean="0">
                <a:cs typeface="Times New Roman" charset="0"/>
              </a:rPr>
              <a:t>Students who attend the 2012-2013 academic year who apply for TOPS between July 2, 2012 and October 29, 2013 must also have met the TOPS retention requirements to be eligible for TOPS funding at the beginning in the Fall 2013 semester.</a:t>
            </a:r>
            <a:endParaRPr lang="en-US" i="1" dirty="0"/>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152400"/>
            <a:ext cx="8382000" cy="914400"/>
          </a:xfrm>
        </p:spPr>
        <p:txBody>
          <a:bodyPr/>
          <a:lstStyle/>
          <a:p>
            <a:pPr eaLnBrk="1" hangingPunct="1"/>
            <a:r>
              <a:rPr lang="en-US" dirty="0" smtClean="0">
                <a:ea typeface="ＭＳ Ｐゴシック"/>
              </a:rPr>
              <a:t>TOPS:  Processing Cycle</a:t>
            </a:r>
          </a:p>
        </p:txBody>
      </p:sp>
      <p:sp>
        <p:nvSpPr>
          <p:cNvPr id="10243" name="Rectangle 3"/>
          <p:cNvSpPr>
            <a:spLocks noGrp="1" noChangeArrowheads="1"/>
          </p:cNvSpPr>
          <p:nvPr>
            <p:ph type="body" idx="1"/>
          </p:nvPr>
        </p:nvSpPr>
        <p:spPr>
          <a:xfrm>
            <a:off x="762000" y="1219200"/>
            <a:ext cx="7764463" cy="4800600"/>
          </a:xfrm>
        </p:spPr>
        <p:txBody>
          <a:bodyPr/>
          <a:lstStyle/>
          <a:p>
            <a:pPr eaLnBrk="1" hangingPunct="1">
              <a:buClr>
                <a:srgbClr val="000066"/>
              </a:buClr>
              <a:buSzPct val="130000"/>
            </a:pPr>
            <a:r>
              <a:rPr lang="en-US" sz="2200" b="1" dirty="0" smtClean="0">
                <a:ea typeface="ＭＳ Ｐゴシック"/>
              </a:rPr>
              <a:t>LOSFA receives ACT or SAT scores electronically.  Students should include LOSFA’s TOPS code on their test registration (ACT:1595, SAT: 9019)</a:t>
            </a:r>
          </a:p>
          <a:p>
            <a:pPr eaLnBrk="1" hangingPunct="1">
              <a:buClr>
                <a:srgbClr val="000066"/>
              </a:buClr>
              <a:buSzPct val="130000"/>
            </a:pPr>
            <a:r>
              <a:rPr lang="en-US" sz="2200" b="1" dirty="0" smtClean="0">
                <a:ea typeface="ＭＳ Ｐゴシック"/>
              </a:rPr>
              <a:t>LOSFA receives transcript data from the Louisiana Department of Education after high school graduation</a:t>
            </a:r>
          </a:p>
          <a:p>
            <a:pPr eaLnBrk="1" hangingPunct="1">
              <a:buClr>
                <a:srgbClr val="000066"/>
              </a:buClr>
              <a:buSzPct val="130000"/>
            </a:pPr>
            <a:r>
              <a:rPr lang="en-US" sz="2200" b="1" dirty="0" smtClean="0">
                <a:ea typeface="ＭＳ Ｐゴシック"/>
              </a:rPr>
              <a:t>LOSFA receives information from the FAFSA or TOPS Online Application</a:t>
            </a:r>
          </a:p>
          <a:p>
            <a:pPr eaLnBrk="1" hangingPunct="1">
              <a:buClr>
                <a:srgbClr val="000066"/>
              </a:buClr>
              <a:buSzPct val="130000"/>
            </a:pPr>
            <a:r>
              <a:rPr lang="en-US" sz="2200" b="1" dirty="0" smtClean="0">
                <a:ea typeface="ＭＳ Ｐゴシック"/>
              </a:rPr>
              <a:t>Once all required data is received, TOPS eligibility  is determined</a:t>
            </a:r>
          </a:p>
          <a:p>
            <a:pPr eaLnBrk="1" hangingPunct="1">
              <a:buClr>
                <a:srgbClr val="000066"/>
              </a:buClr>
              <a:buSzPct val="130000"/>
            </a:pPr>
            <a:r>
              <a:rPr lang="en-US" sz="2200" b="1" dirty="0" smtClean="0">
                <a:ea typeface="ＭＳ Ｐゴシック"/>
              </a:rPr>
              <a:t>Students can also check their award status on the LA Award System located on </a:t>
            </a:r>
            <a:r>
              <a:rPr lang="en-US" sz="2200" b="1" dirty="0" smtClean="0">
                <a:ea typeface="ＭＳ Ｐゴシック"/>
                <a:hlinkClick r:id="rId3"/>
              </a:rPr>
              <a:t>www.osfa.la.gov</a:t>
            </a:r>
            <a:endParaRPr lang="en-US" sz="2200" b="1" dirty="0" smtClean="0">
              <a:ea typeface="ＭＳ Ｐゴシック"/>
            </a:endParaRPr>
          </a:p>
          <a:p>
            <a:pPr eaLnBrk="1" hangingPunct="1">
              <a:buClr>
                <a:srgbClr val="000066"/>
              </a:buClr>
              <a:buSzPct val="130000"/>
            </a:pPr>
            <a:r>
              <a:rPr lang="en-US" sz="2200" b="1" smtClean="0">
                <a:ea typeface="ＭＳ Ｐゴシック"/>
              </a:rPr>
              <a:t>Colleges </a:t>
            </a:r>
            <a:r>
              <a:rPr lang="en-US" sz="2200" b="1" dirty="0" smtClean="0">
                <a:ea typeface="ＭＳ Ｐゴシック"/>
              </a:rPr>
              <a:t>have access to Master List of TOPS eligible students</a:t>
            </a:r>
          </a:p>
          <a:p>
            <a:pPr eaLnBrk="1" hangingPunct="1">
              <a:buClr>
                <a:srgbClr val="000066"/>
              </a:buClr>
              <a:buSzPct val="130000"/>
            </a:pPr>
            <a:endParaRPr lang="en-US" sz="2200" b="1" dirty="0" smtClean="0">
              <a:ea typeface="ＭＳ Ｐゴシック"/>
            </a:endParaRP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28600"/>
            <a:ext cx="8382000" cy="914400"/>
          </a:xfrm>
        </p:spPr>
        <p:txBody>
          <a:bodyPr/>
          <a:lstStyle/>
          <a:p>
            <a:pPr eaLnBrk="1" hangingPunct="1"/>
            <a:r>
              <a:rPr lang="en-US" dirty="0" smtClean="0">
                <a:ea typeface="ＭＳ Ｐゴシック"/>
              </a:rPr>
              <a:t>TOPS:  Eligibility</a:t>
            </a:r>
          </a:p>
        </p:txBody>
      </p:sp>
      <p:sp>
        <p:nvSpPr>
          <p:cNvPr id="11267" name="Rectangle 3"/>
          <p:cNvSpPr>
            <a:spLocks noGrp="1" noChangeArrowheads="1"/>
          </p:cNvSpPr>
          <p:nvPr>
            <p:ph type="body" idx="1"/>
          </p:nvPr>
        </p:nvSpPr>
        <p:spPr>
          <a:xfrm>
            <a:off x="838200" y="1219200"/>
            <a:ext cx="7764463" cy="4800600"/>
          </a:xfrm>
        </p:spPr>
        <p:txBody>
          <a:bodyPr/>
          <a:lstStyle/>
          <a:p>
            <a:pPr eaLnBrk="1" hangingPunct="1">
              <a:lnSpc>
                <a:spcPct val="90000"/>
              </a:lnSpc>
            </a:pPr>
            <a:endParaRPr lang="en-US" sz="1800" dirty="0" smtClean="0">
              <a:ea typeface="ＭＳ Ｐゴシック"/>
              <a:cs typeface="Arial" pitchFamily="34" charset="0"/>
            </a:endParaRPr>
          </a:p>
          <a:p>
            <a:pPr eaLnBrk="1" hangingPunct="1">
              <a:buClr>
                <a:srgbClr val="000066"/>
              </a:buClr>
              <a:buSzPct val="130000"/>
            </a:pPr>
            <a:r>
              <a:rPr lang="en-US" sz="2200" b="1" dirty="0" smtClean="0">
                <a:ea typeface="ＭＳ Ｐゴシック"/>
              </a:rPr>
              <a:t>For TOPS standard eligibility and renewal requirements consult LOSFA Web site:</a:t>
            </a:r>
          </a:p>
          <a:p>
            <a:pPr eaLnBrk="1" hangingPunct="1">
              <a:buClr>
                <a:srgbClr val="000066"/>
              </a:buClr>
              <a:buSzPct val="130000"/>
            </a:pPr>
            <a:r>
              <a:rPr lang="en-US" sz="2200" b="1" dirty="0" smtClean="0">
                <a:ea typeface="ＭＳ Ｐゴシック"/>
                <a:hlinkClick r:id="rId3"/>
              </a:rPr>
              <a:t>www.osfa.la.gov</a:t>
            </a:r>
            <a:r>
              <a:rPr lang="en-US" sz="2200" b="1" dirty="0" smtClean="0">
                <a:ea typeface="ＭＳ Ｐゴシック"/>
              </a:rPr>
              <a:t> </a:t>
            </a:r>
          </a:p>
          <a:p>
            <a:pPr eaLnBrk="1" hangingPunct="1">
              <a:buClr>
                <a:srgbClr val="000066"/>
              </a:buClr>
              <a:buSzPct val="130000"/>
            </a:pPr>
            <a:r>
              <a:rPr lang="en-US" sz="2200" b="1" dirty="0" smtClean="0">
                <a:ea typeface="ＭＳ Ｐゴシック"/>
              </a:rPr>
              <a:t>1-800-259-5626 x1012</a:t>
            </a:r>
          </a:p>
          <a:p>
            <a:pPr eaLnBrk="1" hangingPunct="1">
              <a:buClr>
                <a:srgbClr val="000066"/>
              </a:buClr>
              <a:buSzPct val="130000"/>
            </a:pPr>
            <a:r>
              <a:rPr lang="en-US" sz="2200" b="1" dirty="0" smtClean="0">
                <a:ea typeface="ＭＳ Ｐゴシック"/>
              </a:rPr>
              <a:t>custserv@osfa.la.gov</a:t>
            </a: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1477" name="Rectangle 5"/>
          <p:cNvSpPr>
            <a:spLocks noChangeArrowheads="1"/>
          </p:cNvSpPr>
          <p:nvPr/>
        </p:nvSpPr>
        <p:spPr bwMode="auto">
          <a:xfrm>
            <a:off x="228600" y="3895725"/>
            <a:ext cx="6781800" cy="2743200"/>
          </a:xfrm>
          <a:prstGeom prst="rect">
            <a:avLst/>
          </a:prstGeom>
          <a:noFill/>
          <a:ln w="9525">
            <a:noFill/>
            <a:miter lim="800000"/>
            <a:headEnd/>
            <a:tailEnd/>
          </a:ln>
        </p:spPr>
        <p:txBody>
          <a:bodyPr lIns="92075" tIns="46038" rIns="92075" bIns="46038" anchor="b"/>
          <a:lstStyle/>
          <a:p>
            <a:pPr eaLnBrk="0" hangingPunct="0"/>
            <a:r>
              <a:rPr lang="en-US" sz="2200" b="1" i="1">
                <a:solidFill>
                  <a:srgbClr val="0033CC"/>
                </a:solidFill>
                <a:cs typeface="Times New Roman" pitchFamily="18" charset="0"/>
              </a:rPr>
              <a:t/>
            </a:r>
            <a:br>
              <a:rPr lang="en-US" sz="2200" b="1" i="1">
                <a:solidFill>
                  <a:srgbClr val="0033CC"/>
                </a:solidFill>
                <a:cs typeface="Times New Roman" pitchFamily="18" charset="0"/>
              </a:rPr>
            </a:br>
            <a:r>
              <a:rPr lang="en-US" sz="2200" b="1">
                <a:solidFill>
                  <a:srgbClr val="0033CC"/>
                </a:solidFill>
                <a:cs typeface="Times New Roman" pitchFamily="18" charset="0"/>
              </a:rPr>
              <a:t/>
            </a:r>
            <a:br>
              <a:rPr lang="en-US" sz="2200" b="1">
                <a:solidFill>
                  <a:srgbClr val="0033CC"/>
                </a:solidFill>
                <a:cs typeface="Times New Roman" pitchFamily="18" charset="0"/>
              </a:rPr>
            </a:br>
            <a:r>
              <a:rPr lang="en-US" sz="2200" b="1">
                <a:solidFill>
                  <a:srgbClr val="0033CC"/>
                </a:solidFill>
                <a:cs typeface="Times New Roman" pitchFamily="18" charset="0"/>
              </a:rPr>
              <a:t/>
            </a:r>
            <a:br>
              <a:rPr lang="en-US" sz="2200" b="1">
                <a:solidFill>
                  <a:srgbClr val="0033CC"/>
                </a:solidFill>
                <a:cs typeface="Times New Roman" pitchFamily="18" charset="0"/>
              </a:rPr>
            </a:br>
            <a:endParaRPr lang="en-US" sz="2200" b="1">
              <a:solidFill>
                <a:srgbClr val="0033CC"/>
              </a:solidFill>
              <a:cs typeface="Times New Roman" pitchFamily="18" charset="0"/>
            </a:endParaRPr>
          </a:p>
        </p:txBody>
      </p:sp>
      <p:pic>
        <p:nvPicPr>
          <p:cNvPr id="3076" name="Picture 3" descr="losfalogoagencylargenoboxblckletters.gif"/>
          <p:cNvPicPr>
            <a:picLocks noChangeAspect="1"/>
          </p:cNvPicPr>
          <p:nvPr/>
        </p:nvPicPr>
        <p:blipFill>
          <a:blip r:embed="rId3" cstate="print"/>
          <a:srcRect/>
          <a:stretch>
            <a:fillRect/>
          </a:stretch>
        </p:blipFill>
        <p:spPr bwMode="auto">
          <a:xfrm>
            <a:off x="2286000" y="228600"/>
            <a:ext cx="1576388" cy="1905000"/>
          </a:xfrm>
          <a:prstGeom prst="rect">
            <a:avLst/>
          </a:prstGeom>
          <a:noFill/>
          <a:ln w="9525">
            <a:noFill/>
            <a:miter lim="800000"/>
            <a:headEnd/>
            <a:tailEnd/>
          </a:ln>
        </p:spPr>
      </p:pic>
      <p:pic>
        <p:nvPicPr>
          <p:cNvPr id="3077" name="Picture 4" descr="images.jpg"/>
          <p:cNvPicPr>
            <a:picLocks noChangeAspect="1"/>
          </p:cNvPicPr>
          <p:nvPr/>
        </p:nvPicPr>
        <p:blipFill>
          <a:blip r:embed="rId4" cstate="print"/>
          <a:srcRect/>
          <a:stretch>
            <a:fillRect/>
          </a:stretch>
        </p:blipFill>
        <p:spPr bwMode="auto">
          <a:xfrm>
            <a:off x="5562600" y="457200"/>
            <a:ext cx="1228725" cy="1309688"/>
          </a:xfrm>
          <a:prstGeom prst="rect">
            <a:avLst/>
          </a:prstGeom>
          <a:noFill/>
          <a:ln w="9525">
            <a:noFill/>
            <a:miter lim="800000"/>
            <a:headEnd/>
            <a:tailEnd/>
          </a:ln>
        </p:spPr>
      </p:pic>
      <p:sp>
        <p:nvSpPr>
          <p:cNvPr id="11" name="TextBox 10"/>
          <p:cNvSpPr txBox="1"/>
          <p:nvPr/>
        </p:nvSpPr>
        <p:spPr>
          <a:xfrm>
            <a:off x="1143000" y="3048000"/>
            <a:ext cx="2514600" cy="923330"/>
          </a:xfrm>
          <a:prstGeom prst="rect">
            <a:avLst/>
          </a:prstGeom>
          <a:noFill/>
        </p:spPr>
        <p:txBody>
          <a:bodyPr wrap="square" rtlCol="0">
            <a:spAutoFit/>
          </a:bodyPr>
          <a:lstStyle/>
          <a:p>
            <a:pPr algn="ctr"/>
            <a:r>
              <a:rPr lang="en-US" dirty="0" smtClean="0"/>
              <a:t>Jefferson Parish Employee's Federal Credit Union</a:t>
            </a:r>
            <a:endParaRPr lang="en-US" dirty="0"/>
          </a:p>
        </p:txBody>
      </p:sp>
      <p:sp>
        <p:nvSpPr>
          <p:cNvPr id="9" name="TextBox 8"/>
          <p:cNvSpPr txBox="1"/>
          <p:nvPr/>
        </p:nvSpPr>
        <p:spPr>
          <a:xfrm>
            <a:off x="5029200" y="3048000"/>
            <a:ext cx="2895600" cy="923330"/>
          </a:xfrm>
          <a:prstGeom prst="rect">
            <a:avLst/>
          </a:prstGeom>
          <a:noFill/>
        </p:spPr>
        <p:txBody>
          <a:bodyPr wrap="square" rtlCol="0">
            <a:spAutoFit/>
          </a:bodyPr>
          <a:lstStyle/>
          <a:p>
            <a:pPr algn="ctr"/>
            <a:r>
              <a:rPr lang="en-US" dirty="0" smtClean="0"/>
              <a:t>Sam’s Club</a:t>
            </a:r>
          </a:p>
          <a:p>
            <a:pPr algn="ctr"/>
            <a:r>
              <a:rPr lang="en-US" dirty="0" smtClean="0"/>
              <a:t>9598 </a:t>
            </a:r>
            <a:r>
              <a:rPr lang="en-US" dirty="0" err="1" smtClean="0"/>
              <a:t>Cortana</a:t>
            </a:r>
            <a:r>
              <a:rPr lang="en-US" dirty="0" smtClean="0"/>
              <a:t> Place</a:t>
            </a:r>
          </a:p>
          <a:p>
            <a:pPr algn="ctr"/>
            <a:r>
              <a:rPr lang="en-US" dirty="0" smtClean="0"/>
              <a:t>Baton Rouge, LA</a:t>
            </a:r>
            <a:endParaRPr lang="en-US" dirty="0"/>
          </a:p>
        </p:txBody>
      </p:sp>
      <p:sp>
        <p:nvSpPr>
          <p:cNvPr id="14" name="TextBox 13"/>
          <p:cNvSpPr txBox="1"/>
          <p:nvPr/>
        </p:nvSpPr>
        <p:spPr>
          <a:xfrm>
            <a:off x="1143000" y="2362200"/>
            <a:ext cx="7315200" cy="584775"/>
          </a:xfrm>
          <a:prstGeom prst="rect">
            <a:avLst/>
          </a:prstGeom>
          <a:noFill/>
        </p:spPr>
        <p:txBody>
          <a:bodyPr wrap="square" rtlCol="0">
            <a:spAutoFit/>
          </a:bodyPr>
          <a:lstStyle/>
          <a:p>
            <a:r>
              <a:rPr lang="en-US" sz="3200" b="0" i="1" dirty="0" smtClean="0">
                <a:solidFill>
                  <a:srgbClr val="0070C0"/>
                </a:solidFill>
              </a:rPr>
              <a:t>Sponsors/Partners:</a:t>
            </a:r>
            <a:endParaRPr lang="en-US" sz="3200" b="0" i="1" dirty="0">
              <a:solidFill>
                <a:srgbClr val="0070C0"/>
              </a:solidFill>
            </a:endParaRPr>
          </a:p>
        </p:txBody>
      </p:sp>
      <p:sp>
        <p:nvSpPr>
          <p:cNvPr id="15" name="TextBox 14"/>
          <p:cNvSpPr txBox="1"/>
          <p:nvPr/>
        </p:nvSpPr>
        <p:spPr>
          <a:xfrm>
            <a:off x="1143000" y="4038600"/>
            <a:ext cx="7315200" cy="584775"/>
          </a:xfrm>
          <a:prstGeom prst="rect">
            <a:avLst/>
          </a:prstGeom>
          <a:noFill/>
        </p:spPr>
        <p:txBody>
          <a:bodyPr wrap="square" rtlCol="0">
            <a:spAutoFit/>
          </a:bodyPr>
          <a:lstStyle/>
          <a:p>
            <a:r>
              <a:rPr lang="en-US" sz="3200" b="0" i="1" dirty="0" smtClean="0">
                <a:solidFill>
                  <a:srgbClr val="0070C0"/>
                </a:solidFill>
              </a:rPr>
              <a:t>Presenters:</a:t>
            </a:r>
            <a:endParaRPr lang="en-US" sz="3200" b="0" i="1" dirty="0">
              <a:solidFill>
                <a:srgbClr val="0070C0"/>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41477"/>
                                        </p:tgtEl>
                                        <p:attrNameLst>
                                          <p:attrName>style.visibility</p:attrName>
                                        </p:attrNameLst>
                                      </p:cBhvr>
                                      <p:to>
                                        <p:strVal val="visible"/>
                                      </p:to>
                                    </p:set>
                                    <p:animEffect transition="in" filter="dissolve">
                                      <p:cBhvr>
                                        <p:cTn id="7" dur="500"/>
                                        <p:tgtEl>
                                          <p:spTgt spid="1641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7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Louisiana Connect</a:t>
            </a:r>
          </a:p>
        </p:txBody>
      </p:sp>
      <p:sp>
        <p:nvSpPr>
          <p:cNvPr id="4" name="Slide Number Placeholder 3"/>
          <p:cNvSpPr>
            <a:spLocks noGrp="1"/>
          </p:cNvSpPr>
          <p:nvPr>
            <p:ph type="sldNum" sz="quarter" idx="10"/>
          </p:nvPr>
        </p:nvSpPr>
        <p:spPr/>
        <p:txBody>
          <a:bodyPr/>
          <a:lstStyle/>
          <a:p>
            <a:pPr>
              <a:defRPr/>
            </a:pPr>
            <a:r>
              <a:rPr lang="en-US" dirty="0"/>
              <a:t>SLIDE </a:t>
            </a:r>
            <a:fld id="{D0F8D89D-ADE4-484E-898C-E6FB5AEE3364}" type="slidenum">
              <a:rPr lang="en-US"/>
              <a:pPr>
                <a:defRPr/>
              </a:pPr>
              <a:t>20</a:t>
            </a:fld>
            <a:endParaRPr lang="en-US" dirty="0"/>
          </a:p>
        </p:txBody>
      </p:sp>
      <p:sp>
        <p:nvSpPr>
          <p:cNvPr id="5" name="Content Placeholder 4"/>
          <p:cNvSpPr>
            <a:spLocks noGrp="1"/>
          </p:cNvSpPr>
          <p:nvPr>
            <p:ph idx="1"/>
          </p:nvPr>
        </p:nvSpPr>
        <p:spPr/>
        <p:txBody>
          <a:bodyPr/>
          <a:lstStyle/>
          <a:p>
            <a:r>
              <a:rPr lang="en-US" dirty="0" smtClean="0"/>
              <a:t>The Louisiana Office of Student Financial Assistance (LOSFA) is pleased to announce the launch of </a:t>
            </a:r>
            <a:r>
              <a:rPr lang="en-US" b="1" i="1" dirty="0" smtClean="0"/>
              <a:t>Louisiana Connect</a:t>
            </a:r>
            <a:r>
              <a:rPr lang="en-US" dirty="0" smtClean="0"/>
              <a:t>, a comprehensive, college &amp; career planning web portal available to all 8th - 12th grade students in the State of Louisiana.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Louisiana Connect – Students</a:t>
            </a:r>
          </a:p>
        </p:txBody>
      </p:sp>
      <p:sp>
        <p:nvSpPr>
          <p:cNvPr id="7171" name="Content Placeholder 2"/>
          <p:cNvSpPr>
            <a:spLocks noGrp="1"/>
          </p:cNvSpPr>
          <p:nvPr>
            <p:ph idx="1"/>
          </p:nvPr>
        </p:nvSpPr>
        <p:spPr>
          <a:xfrm>
            <a:off x="457200" y="1143000"/>
            <a:ext cx="8229600" cy="5486400"/>
          </a:xfrm>
        </p:spPr>
        <p:txBody>
          <a:bodyPr/>
          <a:lstStyle/>
          <a:p>
            <a:pPr>
              <a:buNone/>
            </a:pPr>
            <a:r>
              <a:rPr lang="en-US" b="1" dirty="0" smtClean="0"/>
              <a:t>STUDENTS: With Louisiana Connect You Can: </a:t>
            </a:r>
            <a:endParaRPr lang="en-US" dirty="0" smtClean="0"/>
          </a:p>
          <a:p>
            <a:r>
              <a:rPr lang="en-US" sz="2800" dirty="0" smtClean="0"/>
              <a:t>Connect with colleges and universities that are a match for you </a:t>
            </a:r>
          </a:p>
          <a:p>
            <a:r>
              <a:rPr lang="en-US" sz="2800" dirty="0" smtClean="0"/>
              <a:t>Learn about careers and connect with employers </a:t>
            </a:r>
          </a:p>
          <a:p>
            <a:r>
              <a:rPr lang="en-US" sz="2800" dirty="0" smtClean="0"/>
              <a:t>Find scholarships and other programs designed to help you succeed </a:t>
            </a:r>
          </a:p>
          <a:p>
            <a:r>
              <a:rPr lang="en-US" sz="2800" dirty="0" smtClean="0"/>
              <a:t>Stay Connected with Your Communication Center </a:t>
            </a:r>
          </a:p>
          <a:p>
            <a:r>
              <a:rPr lang="en-US" sz="2800" dirty="0" smtClean="0"/>
              <a:t>Access Your Exclusive News Feed and Event Planner </a:t>
            </a:r>
          </a:p>
          <a:p>
            <a:r>
              <a:rPr lang="en-US" sz="2800" dirty="0" smtClean="0"/>
              <a:t>Build Your Profile. Show Off Your Skills and Achievements </a:t>
            </a:r>
          </a:p>
          <a:p>
            <a:r>
              <a:rPr lang="en-US" sz="2800" dirty="0" smtClean="0"/>
              <a:t>You Can Afford a College Education…Learn How </a:t>
            </a:r>
          </a:p>
        </p:txBody>
      </p:sp>
      <p:sp>
        <p:nvSpPr>
          <p:cNvPr id="4" name="Slide Number Placeholder 3"/>
          <p:cNvSpPr>
            <a:spLocks noGrp="1"/>
          </p:cNvSpPr>
          <p:nvPr>
            <p:ph type="sldNum" sz="quarter" idx="10"/>
          </p:nvPr>
        </p:nvSpPr>
        <p:spPr/>
        <p:txBody>
          <a:bodyPr/>
          <a:lstStyle/>
          <a:p>
            <a:pPr>
              <a:defRPr/>
            </a:pPr>
            <a:r>
              <a:rPr lang="en-US"/>
              <a:t>SLIDE </a:t>
            </a:r>
            <a:fld id="{9D48FED9-ED18-4B40-AEB2-C83808A19FE8}"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Connect - Parents</a:t>
            </a:r>
            <a:endParaRPr lang="en-US" dirty="0"/>
          </a:p>
        </p:txBody>
      </p:sp>
      <p:sp>
        <p:nvSpPr>
          <p:cNvPr id="3" name="Content Placeholder 2"/>
          <p:cNvSpPr>
            <a:spLocks noGrp="1"/>
          </p:cNvSpPr>
          <p:nvPr>
            <p:ph idx="1"/>
          </p:nvPr>
        </p:nvSpPr>
        <p:spPr/>
        <p:txBody>
          <a:bodyPr/>
          <a:lstStyle/>
          <a:p>
            <a:pPr>
              <a:buNone/>
            </a:pPr>
            <a:r>
              <a:rPr lang="en-US" b="1" dirty="0" smtClean="0"/>
              <a:t>PARENTS: With Louisiana Connect You Can: </a:t>
            </a:r>
            <a:endParaRPr lang="en-US" dirty="0" smtClean="0"/>
          </a:p>
          <a:p>
            <a:pPr>
              <a:spcBef>
                <a:spcPts val="0"/>
              </a:spcBef>
            </a:pPr>
            <a:r>
              <a:rPr lang="en-US" sz="2400" dirty="0" smtClean="0"/>
              <a:t>Track student progress against important college and career planning activities </a:t>
            </a:r>
          </a:p>
          <a:p>
            <a:pPr>
              <a:spcBef>
                <a:spcPts val="0"/>
              </a:spcBef>
            </a:pPr>
            <a:r>
              <a:rPr lang="en-US" sz="2400" dirty="0" smtClean="0"/>
              <a:t>Search for colleges, compare costs and make recommendations to students </a:t>
            </a:r>
          </a:p>
          <a:p>
            <a:pPr>
              <a:spcBef>
                <a:spcPts val="0"/>
              </a:spcBef>
            </a:pPr>
            <a:r>
              <a:rPr lang="en-US" sz="2400" dirty="0" smtClean="0"/>
              <a:t>Search for scholarships and make recommendations to students </a:t>
            </a:r>
          </a:p>
          <a:p>
            <a:pPr>
              <a:spcBef>
                <a:spcPts val="0"/>
              </a:spcBef>
            </a:pPr>
            <a:r>
              <a:rPr lang="en-US" sz="2400" dirty="0" smtClean="0"/>
              <a:t>View your child’s Individual Graduation Plan (IGP) </a:t>
            </a:r>
          </a:p>
          <a:p>
            <a:pPr>
              <a:spcBef>
                <a:spcPts val="0"/>
              </a:spcBef>
            </a:pPr>
            <a:r>
              <a:rPr lang="en-US" sz="2400" dirty="0" smtClean="0"/>
              <a:t>View your child’s career plan and explore occupation profiles </a:t>
            </a:r>
          </a:p>
          <a:p>
            <a:pPr>
              <a:spcBef>
                <a:spcPts val="0"/>
              </a:spcBef>
            </a:pPr>
            <a:r>
              <a:rPr lang="en-US" sz="2400" dirty="0" smtClean="0"/>
              <a:t>Learn about college costs, need-based aid and other financial options </a:t>
            </a:r>
          </a:p>
          <a:p>
            <a:pPr>
              <a:spcBef>
                <a:spcPts val="0"/>
              </a:spcBef>
            </a:pPr>
            <a:r>
              <a:rPr lang="en-US" sz="2400" dirty="0" smtClean="0"/>
              <a:t>Access your personal Communication Center where you can communicate with your child and receive important messages, alerts and event invitations</a:t>
            </a:r>
            <a:endParaRPr lang="en-US" sz="2400" dirty="0"/>
          </a:p>
        </p:txBody>
      </p:sp>
      <p:sp>
        <p:nvSpPr>
          <p:cNvPr id="4" name="Slide Number Placeholder 3"/>
          <p:cNvSpPr>
            <a:spLocks noGrp="1"/>
          </p:cNvSpPr>
          <p:nvPr>
            <p:ph type="sldNum" sz="quarter" idx="10"/>
          </p:nvPr>
        </p:nvSpPr>
        <p:spPr/>
        <p:txBody>
          <a:bodyPr/>
          <a:lstStyle/>
          <a:p>
            <a:pPr>
              <a:defRPr/>
            </a:pPr>
            <a:r>
              <a:rPr lang="en-US" smtClean="0"/>
              <a:t>SLIDE </a:t>
            </a:r>
            <a:fld id="{5C44CC0A-82EA-4F03-859E-078F625B8192}"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www.louisianaconnect.org</a:t>
            </a:r>
          </a:p>
        </p:txBody>
      </p:sp>
      <p:sp>
        <p:nvSpPr>
          <p:cNvPr id="4" name="Slide Number Placeholder 3"/>
          <p:cNvSpPr>
            <a:spLocks noGrp="1"/>
          </p:cNvSpPr>
          <p:nvPr>
            <p:ph type="sldNum" sz="quarter" idx="10"/>
          </p:nvPr>
        </p:nvSpPr>
        <p:spPr/>
        <p:txBody>
          <a:bodyPr/>
          <a:lstStyle/>
          <a:p>
            <a:pPr>
              <a:defRPr/>
            </a:pPr>
            <a:r>
              <a:rPr lang="en-US"/>
              <a:t>SLIDE </a:t>
            </a:r>
            <a:fld id="{D247B32D-DFDA-4C5D-A433-9A59E2D3E535}" type="slidenum">
              <a:rPr lang="en-US"/>
              <a:pPr>
                <a:defRPr/>
              </a:pPr>
              <a:t>23</a:t>
            </a:fld>
            <a:endParaRPr lang="en-US"/>
          </a:p>
        </p:txBody>
      </p:sp>
      <p:pic>
        <p:nvPicPr>
          <p:cNvPr id="16388" name="Content Placeholder 4"/>
          <p:cNvPicPr>
            <a:picLocks noGrp="1" noChangeAspect="1"/>
          </p:cNvPicPr>
          <p:nvPr>
            <p:ph idx="1"/>
          </p:nvPr>
        </p:nvPicPr>
        <p:blipFill>
          <a:blip r:embed="rId2" cstate="print"/>
          <a:srcRect/>
          <a:stretch>
            <a:fillRect/>
          </a:stretch>
        </p:blipFill>
        <p:spPr>
          <a:xfrm>
            <a:off x="304800" y="1219200"/>
            <a:ext cx="8610600" cy="4906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750" y="177800"/>
            <a:ext cx="8375650" cy="838200"/>
          </a:xfrm>
        </p:spPr>
        <p:txBody>
          <a:bodyPr/>
          <a:lstStyle/>
          <a:p>
            <a:r>
              <a:rPr lang="en-US" smtClean="0">
                <a:cs typeface="Arial" charset="0"/>
              </a:rPr>
              <a:t>Select “I am a Parent”</a:t>
            </a:r>
          </a:p>
        </p:txBody>
      </p:sp>
      <p:sp>
        <p:nvSpPr>
          <p:cNvPr id="3" name="Content Placeholder 2"/>
          <p:cNvSpPr>
            <a:spLocks noGrp="1"/>
          </p:cNvSpPr>
          <p:nvPr>
            <p:ph idx="1"/>
          </p:nvPr>
        </p:nvSpPr>
        <p:spPr/>
        <p:txBody>
          <a:bodyPr/>
          <a:lstStyle/>
          <a:p>
            <a:pPr lvl="4">
              <a:buClrTx/>
              <a:buFont typeface="Arial" charset="0"/>
              <a:buChar char="•"/>
            </a:pPr>
            <a:endParaRPr lang="en-US" sz="2000" smtClean="0">
              <a:solidFill>
                <a:schemeClr val="tx1"/>
              </a:solidFill>
            </a:endParaRPr>
          </a:p>
        </p:txBody>
      </p:sp>
      <p:sp>
        <p:nvSpPr>
          <p:cNvPr id="1741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FFFFFF"/>
                </a:solidFill>
                <a:ea typeface="Calibri" pitchFamily="34" charset="0"/>
              </a:rPr>
              <a:t> SLIDE </a:t>
            </a:r>
            <a:fld id="{9E57214B-786B-4921-BAB4-428F551C7B0F}" type="slidenum">
              <a:rPr lang="en-US">
                <a:solidFill>
                  <a:srgbClr val="FFFFFF"/>
                </a:solidFill>
                <a:ea typeface="Calibri" pitchFamily="34" charset="0"/>
              </a:rPr>
              <a:pPr fontAlgn="base">
                <a:spcBef>
                  <a:spcPct val="0"/>
                </a:spcBef>
                <a:spcAft>
                  <a:spcPct val="0"/>
                </a:spcAft>
              </a:pPr>
              <a:t>24</a:t>
            </a:fld>
            <a:endParaRPr lang="en-US">
              <a:solidFill>
                <a:srgbClr val="FFFFFF"/>
              </a:solidFill>
              <a:ea typeface="Calibri" pitchFamily="34" charset="0"/>
            </a:endParaRPr>
          </a:p>
        </p:txBody>
      </p:sp>
      <p:pic>
        <p:nvPicPr>
          <p:cNvPr id="17413" name="Picture 2"/>
          <p:cNvPicPr>
            <a:picLocks noChangeAspect="1" noChangeArrowheads="1"/>
          </p:cNvPicPr>
          <p:nvPr/>
        </p:nvPicPr>
        <p:blipFill>
          <a:blip r:embed="rId2" cstate="print"/>
          <a:srcRect/>
          <a:stretch>
            <a:fillRect/>
          </a:stretch>
        </p:blipFill>
        <p:spPr bwMode="auto">
          <a:xfrm>
            <a:off x="457200" y="1123950"/>
            <a:ext cx="8429625" cy="5276850"/>
          </a:xfrm>
          <a:prstGeom prst="rect">
            <a:avLst/>
          </a:prstGeom>
          <a:noFill/>
          <a:ln w="9525">
            <a:noFill/>
            <a:miter lim="800000"/>
            <a:headEnd/>
            <a:tailEnd/>
          </a:ln>
        </p:spPr>
      </p:pic>
      <p:sp>
        <p:nvSpPr>
          <p:cNvPr id="5" name="Down Arrow 4"/>
          <p:cNvSpPr/>
          <p:nvPr/>
        </p:nvSpPr>
        <p:spPr>
          <a:xfrm>
            <a:off x="6781800" y="3148013"/>
            <a:ext cx="1524000" cy="2057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solidFill>
                <a:prstClr val="white"/>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750" y="177800"/>
            <a:ext cx="8375650" cy="838200"/>
          </a:xfrm>
        </p:spPr>
        <p:txBody>
          <a:bodyPr/>
          <a:lstStyle/>
          <a:p>
            <a:r>
              <a:rPr lang="en-US" smtClean="0">
                <a:cs typeface="Arial" charset="0"/>
              </a:rPr>
              <a:t>Enter your Child’s information</a:t>
            </a:r>
          </a:p>
        </p:txBody>
      </p:sp>
      <p:sp>
        <p:nvSpPr>
          <p:cNvPr id="3" name="Content Placeholder 2"/>
          <p:cNvSpPr>
            <a:spLocks noGrp="1"/>
          </p:cNvSpPr>
          <p:nvPr>
            <p:ph idx="1"/>
          </p:nvPr>
        </p:nvSpPr>
        <p:spPr/>
        <p:txBody>
          <a:bodyPr/>
          <a:lstStyle/>
          <a:p>
            <a:pPr lvl="4">
              <a:buClrTx/>
              <a:buFont typeface="Arial" charset="0"/>
              <a:buChar char="•"/>
            </a:pPr>
            <a:endParaRPr lang="en-US" sz="2000" smtClean="0">
              <a:solidFill>
                <a:schemeClr val="tx1"/>
              </a:solidFill>
            </a:endParaRPr>
          </a:p>
        </p:txBody>
      </p:sp>
      <p:sp>
        <p:nvSpPr>
          <p:cNvPr id="1843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FFFFFF"/>
                </a:solidFill>
                <a:ea typeface="Calibri" pitchFamily="34" charset="0"/>
              </a:rPr>
              <a:t> SLIDE </a:t>
            </a:r>
            <a:fld id="{D0E2C626-5082-4F49-9CEC-5D19B274029D}" type="slidenum">
              <a:rPr lang="en-US">
                <a:solidFill>
                  <a:srgbClr val="FFFFFF"/>
                </a:solidFill>
                <a:ea typeface="Calibri" pitchFamily="34" charset="0"/>
              </a:rPr>
              <a:pPr fontAlgn="base">
                <a:spcBef>
                  <a:spcPct val="0"/>
                </a:spcBef>
                <a:spcAft>
                  <a:spcPct val="0"/>
                </a:spcAft>
              </a:pPr>
              <a:t>25</a:t>
            </a:fld>
            <a:endParaRPr lang="en-US">
              <a:solidFill>
                <a:srgbClr val="FFFFFF"/>
              </a:solidFill>
              <a:ea typeface="Calibri" pitchFamily="34" charset="0"/>
            </a:endParaRPr>
          </a:p>
        </p:txBody>
      </p:sp>
      <p:sp>
        <p:nvSpPr>
          <p:cNvPr id="5" name="Down Arrow 4"/>
          <p:cNvSpPr/>
          <p:nvPr/>
        </p:nvSpPr>
        <p:spPr>
          <a:xfrm>
            <a:off x="6781800" y="3148013"/>
            <a:ext cx="15240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solidFill>
                <a:prstClr val="white"/>
              </a:solidFill>
            </a:endParaRPr>
          </a:p>
        </p:txBody>
      </p:sp>
      <p:pic>
        <p:nvPicPr>
          <p:cNvPr id="18438" name="Picture 2"/>
          <p:cNvPicPr>
            <a:picLocks noChangeAspect="1" noChangeArrowheads="1"/>
          </p:cNvPicPr>
          <p:nvPr/>
        </p:nvPicPr>
        <p:blipFill>
          <a:blip r:embed="rId2" cstate="print"/>
          <a:srcRect/>
          <a:stretch>
            <a:fillRect/>
          </a:stretch>
        </p:blipFill>
        <p:spPr bwMode="auto">
          <a:xfrm>
            <a:off x="457200" y="1143000"/>
            <a:ext cx="8458200" cy="5257800"/>
          </a:xfrm>
          <a:prstGeom prst="rect">
            <a:avLst/>
          </a:prstGeom>
          <a:noFill/>
          <a:ln w="9525">
            <a:noFill/>
            <a:miter lim="800000"/>
            <a:headEnd/>
            <a:tailEnd/>
          </a:ln>
        </p:spPr>
      </p:pic>
      <p:sp>
        <p:nvSpPr>
          <p:cNvPr id="6" name="Right Arrow 5"/>
          <p:cNvSpPr/>
          <p:nvPr/>
        </p:nvSpPr>
        <p:spPr>
          <a:xfrm>
            <a:off x="4267200" y="3833813"/>
            <a:ext cx="2057400" cy="15478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solidFill>
                <a:prstClr val="white"/>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9750" y="177800"/>
            <a:ext cx="8375650" cy="838200"/>
          </a:xfrm>
        </p:spPr>
        <p:txBody>
          <a:bodyPr/>
          <a:lstStyle/>
          <a:p>
            <a:r>
              <a:rPr lang="en-US" smtClean="0">
                <a:cs typeface="Arial" charset="0"/>
              </a:rPr>
              <a:t>Select their school from the Dropdown List</a:t>
            </a:r>
          </a:p>
        </p:txBody>
      </p:sp>
      <p:sp>
        <p:nvSpPr>
          <p:cNvPr id="3" name="Content Placeholder 2"/>
          <p:cNvSpPr>
            <a:spLocks noGrp="1"/>
          </p:cNvSpPr>
          <p:nvPr>
            <p:ph idx="1"/>
          </p:nvPr>
        </p:nvSpPr>
        <p:spPr/>
        <p:txBody>
          <a:bodyPr/>
          <a:lstStyle/>
          <a:p>
            <a:pPr lvl="4">
              <a:buClrTx/>
              <a:buFont typeface="Arial" charset="0"/>
              <a:buChar char="•"/>
            </a:pPr>
            <a:endParaRPr lang="en-US" sz="2000" smtClean="0">
              <a:solidFill>
                <a:schemeClr val="tx1"/>
              </a:solidFill>
            </a:endParaRPr>
          </a:p>
        </p:txBody>
      </p:sp>
      <p:sp>
        <p:nvSpPr>
          <p:cNvPr id="1946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FFFFFF"/>
                </a:solidFill>
                <a:ea typeface="Calibri" pitchFamily="34" charset="0"/>
              </a:rPr>
              <a:t> SLIDE </a:t>
            </a:r>
            <a:fld id="{C4CD1F3F-B5AC-4CEA-A753-FBBC6D05462D}" type="slidenum">
              <a:rPr lang="en-US">
                <a:solidFill>
                  <a:srgbClr val="FFFFFF"/>
                </a:solidFill>
                <a:ea typeface="Calibri" pitchFamily="34" charset="0"/>
              </a:rPr>
              <a:pPr fontAlgn="base">
                <a:spcBef>
                  <a:spcPct val="0"/>
                </a:spcBef>
                <a:spcAft>
                  <a:spcPct val="0"/>
                </a:spcAft>
              </a:pPr>
              <a:t>26</a:t>
            </a:fld>
            <a:endParaRPr lang="en-US">
              <a:solidFill>
                <a:srgbClr val="FFFFFF"/>
              </a:solidFill>
              <a:ea typeface="Calibri" pitchFamily="34" charset="0"/>
            </a:endParaRPr>
          </a:p>
        </p:txBody>
      </p:sp>
      <p:pic>
        <p:nvPicPr>
          <p:cNvPr id="19461" name="Picture 2"/>
          <p:cNvPicPr>
            <a:picLocks noChangeAspect="1" noChangeArrowheads="1"/>
          </p:cNvPicPr>
          <p:nvPr/>
        </p:nvPicPr>
        <p:blipFill>
          <a:blip r:embed="rId2" cstate="print"/>
          <a:srcRect/>
          <a:stretch>
            <a:fillRect/>
          </a:stretch>
        </p:blipFill>
        <p:spPr bwMode="auto">
          <a:xfrm>
            <a:off x="457200" y="1143000"/>
            <a:ext cx="8382000" cy="5257800"/>
          </a:xfrm>
          <a:prstGeom prst="rect">
            <a:avLst/>
          </a:prstGeom>
          <a:noFill/>
          <a:ln w="9525">
            <a:noFill/>
            <a:miter lim="800000"/>
            <a:headEnd/>
            <a:tailEnd/>
          </a:ln>
        </p:spPr>
      </p:pic>
      <p:sp>
        <p:nvSpPr>
          <p:cNvPr id="8" name="Right Arrow 7"/>
          <p:cNvSpPr/>
          <p:nvPr/>
        </p:nvSpPr>
        <p:spPr>
          <a:xfrm>
            <a:off x="3810000" y="4495800"/>
            <a:ext cx="2514600" cy="1638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solidFill>
                <a:prstClr val="white"/>
              </a:solidFil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750" y="177800"/>
            <a:ext cx="8375650" cy="838200"/>
          </a:xfrm>
        </p:spPr>
        <p:txBody>
          <a:bodyPr/>
          <a:lstStyle/>
          <a:p>
            <a:r>
              <a:rPr lang="en-US" smtClean="0">
                <a:cs typeface="Arial" charset="0"/>
              </a:rPr>
              <a:t>Click “Register”</a:t>
            </a:r>
          </a:p>
        </p:txBody>
      </p:sp>
      <p:sp>
        <p:nvSpPr>
          <p:cNvPr id="3" name="Content Placeholder 2"/>
          <p:cNvSpPr>
            <a:spLocks noGrp="1"/>
          </p:cNvSpPr>
          <p:nvPr>
            <p:ph idx="1"/>
          </p:nvPr>
        </p:nvSpPr>
        <p:spPr/>
        <p:txBody>
          <a:bodyPr/>
          <a:lstStyle/>
          <a:p>
            <a:pPr lvl="4">
              <a:buClrTx/>
              <a:buFont typeface="Arial" charset="0"/>
              <a:buChar char="•"/>
            </a:pPr>
            <a:endParaRPr lang="en-US" sz="2000" smtClean="0">
              <a:solidFill>
                <a:schemeClr val="tx1"/>
              </a:solidFill>
            </a:endParaRPr>
          </a:p>
        </p:txBody>
      </p:sp>
      <p:sp>
        <p:nvSpPr>
          <p:cNvPr id="2048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FFFFFF"/>
                </a:solidFill>
                <a:ea typeface="Calibri" pitchFamily="34" charset="0"/>
              </a:rPr>
              <a:t> SLIDE </a:t>
            </a:r>
            <a:fld id="{4B376362-7546-4925-92FB-AA0C5247665B}" type="slidenum">
              <a:rPr lang="en-US">
                <a:solidFill>
                  <a:srgbClr val="FFFFFF"/>
                </a:solidFill>
                <a:ea typeface="Calibri" pitchFamily="34" charset="0"/>
              </a:rPr>
              <a:pPr fontAlgn="base">
                <a:spcBef>
                  <a:spcPct val="0"/>
                </a:spcBef>
                <a:spcAft>
                  <a:spcPct val="0"/>
                </a:spcAft>
              </a:pPr>
              <a:t>27</a:t>
            </a:fld>
            <a:endParaRPr lang="en-US">
              <a:solidFill>
                <a:srgbClr val="FFFFFF"/>
              </a:solidFill>
              <a:ea typeface="Calibri" pitchFamily="34" charset="0"/>
            </a:endParaRPr>
          </a:p>
        </p:txBody>
      </p:sp>
      <p:sp>
        <p:nvSpPr>
          <p:cNvPr id="8" name="Right Arrow 7"/>
          <p:cNvSpPr/>
          <p:nvPr/>
        </p:nvSpPr>
        <p:spPr>
          <a:xfrm>
            <a:off x="3810000" y="4495800"/>
            <a:ext cx="2514600" cy="163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solidFill>
                <a:prstClr val="white"/>
              </a:solidFill>
            </a:endParaRPr>
          </a:p>
        </p:txBody>
      </p:sp>
      <p:pic>
        <p:nvPicPr>
          <p:cNvPr id="20486" name="Picture 2"/>
          <p:cNvPicPr>
            <a:picLocks noChangeAspect="1" noChangeArrowheads="1"/>
          </p:cNvPicPr>
          <p:nvPr/>
        </p:nvPicPr>
        <p:blipFill>
          <a:blip r:embed="rId2" cstate="print"/>
          <a:srcRect/>
          <a:stretch>
            <a:fillRect/>
          </a:stretch>
        </p:blipFill>
        <p:spPr bwMode="auto">
          <a:xfrm>
            <a:off x="457200" y="1143000"/>
            <a:ext cx="8382000" cy="5257800"/>
          </a:xfrm>
          <a:prstGeom prst="rect">
            <a:avLst/>
          </a:prstGeom>
          <a:noFill/>
          <a:ln w="9525">
            <a:noFill/>
            <a:miter lim="800000"/>
            <a:headEnd/>
            <a:tailEnd/>
          </a:ln>
        </p:spPr>
      </p:pic>
      <p:sp>
        <p:nvSpPr>
          <p:cNvPr id="5" name="Right Arrow 4"/>
          <p:cNvSpPr/>
          <p:nvPr/>
        </p:nvSpPr>
        <p:spPr>
          <a:xfrm>
            <a:off x="5486400" y="5181600"/>
            <a:ext cx="2209800" cy="10477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solidFill>
                <a:prstClr val="white"/>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177800"/>
            <a:ext cx="8375650" cy="838200"/>
          </a:xfrm>
        </p:spPr>
        <p:txBody>
          <a:bodyPr/>
          <a:lstStyle/>
          <a:p>
            <a:r>
              <a:rPr lang="en-US" smtClean="0">
                <a:cs typeface="Arial" charset="0"/>
              </a:rPr>
              <a:t>Create Your Account</a:t>
            </a:r>
          </a:p>
        </p:txBody>
      </p:sp>
      <p:sp>
        <p:nvSpPr>
          <p:cNvPr id="21507" name="Content Placeholder 2"/>
          <p:cNvSpPr>
            <a:spLocks noGrp="1"/>
          </p:cNvSpPr>
          <p:nvPr>
            <p:ph idx="1"/>
          </p:nvPr>
        </p:nvSpPr>
        <p:spPr/>
        <p:txBody>
          <a:bodyPr/>
          <a:lstStyle/>
          <a:p>
            <a:endParaRPr smtClean="0"/>
          </a:p>
        </p:txBody>
      </p:sp>
      <p:sp>
        <p:nvSpPr>
          <p:cNvPr id="2150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FFFFFF"/>
                </a:solidFill>
                <a:ea typeface="Calibri" pitchFamily="34" charset="0"/>
              </a:rPr>
              <a:t> SLIDE </a:t>
            </a:r>
            <a:fld id="{B0BB5F6F-534B-4370-AED9-BF7F5746EE12}" type="slidenum">
              <a:rPr lang="en-US">
                <a:solidFill>
                  <a:srgbClr val="FFFFFF"/>
                </a:solidFill>
                <a:ea typeface="Calibri" pitchFamily="34" charset="0"/>
              </a:rPr>
              <a:pPr fontAlgn="base">
                <a:spcBef>
                  <a:spcPct val="0"/>
                </a:spcBef>
                <a:spcAft>
                  <a:spcPct val="0"/>
                </a:spcAft>
              </a:pPr>
              <a:t>28</a:t>
            </a:fld>
            <a:endParaRPr lang="en-US">
              <a:solidFill>
                <a:srgbClr val="FFFFFF"/>
              </a:solidFill>
              <a:ea typeface="Calibri" pitchFamily="34" charset="0"/>
            </a:endParaRPr>
          </a:p>
        </p:txBody>
      </p:sp>
      <p:pic>
        <p:nvPicPr>
          <p:cNvPr id="21509" name="Picture 2"/>
          <p:cNvPicPr>
            <a:picLocks noChangeAspect="1" noChangeArrowheads="1"/>
          </p:cNvPicPr>
          <p:nvPr/>
        </p:nvPicPr>
        <p:blipFill>
          <a:blip r:embed="rId2" cstate="print"/>
          <a:srcRect/>
          <a:stretch>
            <a:fillRect/>
          </a:stretch>
        </p:blipFill>
        <p:spPr bwMode="auto">
          <a:xfrm>
            <a:off x="381000" y="1204913"/>
            <a:ext cx="8458200" cy="5195887"/>
          </a:xfrm>
          <a:prstGeom prst="rect">
            <a:avLst/>
          </a:prstGeom>
          <a:noFill/>
          <a:ln w="9525">
            <a:noFill/>
            <a:miter lim="800000"/>
            <a:headEnd/>
            <a:tailEnd/>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Federal Government</a:t>
            </a:r>
          </a:p>
        </p:txBody>
      </p:sp>
      <p:sp>
        <p:nvSpPr>
          <p:cNvPr id="16387" name="Rectangle 3"/>
          <p:cNvSpPr>
            <a:spLocks noGrp="1" noChangeArrowheads="1"/>
          </p:cNvSpPr>
          <p:nvPr>
            <p:ph type="body" idx="1"/>
          </p:nvPr>
        </p:nvSpPr>
        <p:spPr/>
        <p:txBody>
          <a:bodyPr/>
          <a:lstStyle/>
          <a:p>
            <a:pPr eaLnBrk="1" hangingPunct="1">
              <a:spcBef>
                <a:spcPct val="100000"/>
              </a:spcBef>
            </a:pPr>
            <a:r>
              <a:rPr lang="en-US" smtClean="0"/>
              <a:t>Largest source of financial aid</a:t>
            </a:r>
          </a:p>
          <a:p>
            <a:pPr eaLnBrk="1" hangingPunct="1">
              <a:spcBef>
                <a:spcPct val="100000"/>
              </a:spcBef>
            </a:pPr>
            <a:r>
              <a:rPr lang="en-US" smtClean="0"/>
              <a:t>Aid awarded primarily on the basis of financial need</a:t>
            </a:r>
          </a:p>
          <a:p>
            <a:pPr eaLnBrk="1" hangingPunct="1">
              <a:spcBef>
                <a:spcPct val="100000"/>
              </a:spcBef>
            </a:pPr>
            <a:r>
              <a:rPr lang="en-US" smtClean="0"/>
              <a:t>Must apply every year using the Free Application for Federal Student Aid (FAFSA)</a:t>
            </a:r>
          </a:p>
          <a:p>
            <a:pPr eaLnBrk="1" hangingPunct="1">
              <a:spcBef>
                <a:spcPct val="100000"/>
              </a:spcBef>
              <a:buFontTx/>
              <a:buNone/>
            </a:pPr>
            <a:endParaRPr lang="en-US" smtClean="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Topics We Will Discuss</a:t>
            </a:r>
          </a:p>
        </p:txBody>
      </p:sp>
      <p:sp>
        <p:nvSpPr>
          <p:cNvPr id="4099" name="Rectangle 3"/>
          <p:cNvSpPr>
            <a:spLocks noGrp="1" noChangeArrowheads="1"/>
          </p:cNvSpPr>
          <p:nvPr>
            <p:ph type="body" idx="1"/>
          </p:nvPr>
        </p:nvSpPr>
        <p:spPr/>
        <p:txBody>
          <a:bodyPr/>
          <a:lstStyle/>
          <a:p>
            <a:pPr eaLnBrk="1" hangingPunct="1">
              <a:lnSpc>
                <a:spcPct val="95000"/>
              </a:lnSpc>
            </a:pPr>
            <a:r>
              <a:rPr lang="en-US" sz="3000" dirty="0" smtClean="0"/>
              <a:t>What is financial aid</a:t>
            </a:r>
          </a:p>
          <a:p>
            <a:pPr eaLnBrk="1" hangingPunct="1">
              <a:lnSpc>
                <a:spcPct val="95000"/>
              </a:lnSpc>
            </a:pPr>
            <a:r>
              <a:rPr lang="en-US" sz="3000" dirty="0" smtClean="0"/>
              <a:t>Cost of attendance (COA)</a:t>
            </a:r>
          </a:p>
          <a:p>
            <a:pPr eaLnBrk="1" hangingPunct="1">
              <a:lnSpc>
                <a:spcPct val="95000"/>
              </a:lnSpc>
            </a:pPr>
            <a:r>
              <a:rPr lang="en-US" sz="3000" dirty="0" smtClean="0"/>
              <a:t>Expected Family Contribution (EFC)</a:t>
            </a:r>
          </a:p>
          <a:p>
            <a:pPr eaLnBrk="1" hangingPunct="1">
              <a:lnSpc>
                <a:spcPct val="95000"/>
              </a:lnSpc>
            </a:pPr>
            <a:r>
              <a:rPr lang="en-US" sz="3000" dirty="0" smtClean="0"/>
              <a:t>What is financial need</a:t>
            </a:r>
          </a:p>
          <a:p>
            <a:pPr eaLnBrk="1" hangingPunct="1">
              <a:lnSpc>
                <a:spcPct val="95000"/>
              </a:lnSpc>
            </a:pPr>
            <a:r>
              <a:rPr lang="en-US" sz="3000" dirty="0" smtClean="0"/>
              <a:t>Categories, types, and sources of financial aid</a:t>
            </a:r>
          </a:p>
          <a:p>
            <a:pPr eaLnBrk="1" hangingPunct="1">
              <a:lnSpc>
                <a:spcPct val="95000"/>
              </a:lnSpc>
            </a:pPr>
            <a:r>
              <a:rPr lang="en-US" sz="3000" dirty="0" smtClean="0"/>
              <a:t>Free Application for Federal Student Aid (FAFSA)</a:t>
            </a:r>
          </a:p>
          <a:p>
            <a:pPr eaLnBrk="1" hangingPunct="1">
              <a:lnSpc>
                <a:spcPct val="95000"/>
              </a:lnSpc>
            </a:pPr>
            <a:r>
              <a:rPr lang="en-US" sz="3000" dirty="0" smtClean="0"/>
              <a:t>Special circumstances</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Common Federal Aid Programs</a:t>
            </a:r>
          </a:p>
        </p:txBody>
      </p:sp>
      <p:sp>
        <p:nvSpPr>
          <p:cNvPr id="17411" name="Rectangle 4"/>
          <p:cNvSpPr>
            <a:spLocks noGrp="1" noChangeArrowheads="1"/>
          </p:cNvSpPr>
          <p:nvPr>
            <p:ph type="body" sz="half" idx="1"/>
          </p:nvPr>
        </p:nvSpPr>
        <p:spPr>
          <a:xfrm>
            <a:off x="381000" y="1447800"/>
            <a:ext cx="4267200" cy="4267200"/>
          </a:xfrm>
        </p:spPr>
        <p:txBody>
          <a:bodyPr/>
          <a:lstStyle/>
          <a:p>
            <a:pPr eaLnBrk="1" hangingPunct="1">
              <a:spcBef>
                <a:spcPts val="2400"/>
              </a:spcBef>
            </a:pPr>
            <a:r>
              <a:rPr lang="en-US" sz="2600" dirty="0" smtClean="0"/>
              <a:t>Federal Pell Grant</a:t>
            </a:r>
          </a:p>
          <a:p>
            <a:pPr eaLnBrk="1" hangingPunct="1">
              <a:spcBef>
                <a:spcPts val="2400"/>
              </a:spcBef>
            </a:pPr>
            <a:r>
              <a:rPr lang="en-US" sz="2600" dirty="0" smtClean="0"/>
              <a:t>Teacher Education Assistance for College and Higher Education Grant</a:t>
            </a:r>
          </a:p>
          <a:p>
            <a:pPr eaLnBrk="1" hangingPunct="1">
              <a:spcBef>
                <a:spcPts val="2400"/>
              </a:spcBef>
            </a:pPr>
            <a:r>
              <a:rPr lang="en-US" sz="2600" dirty="0" smtClean="0"/>
              <a:t>Federal Supplemental Educational Opportunity Grant</a:t>
            </a:r>
          </a:p>
          <a:p>
            <a:pPr eaLnBrk="1" hangingPunct="1">
              <a:lnSpc>
                <a:spcPct val="90000"/>
              </a:lnSpc>
            </a:pPr>
            <a:endParaRPr lang="en-US" sz="2400" dirty="0" smtClean="0"/>
          </a:p>
        </p:txBody>
      </p:sp>
      <p:sp>
        <p:nvSpPr>
          <p:cNvPr id="17412" name="Rectangle 5"/>
          <p:cNvSpPr>
            <a:spLocks noGrp="1" noChangeArrowheads="1"/>
          </p:cNvSpPr>
          <p:nvPr>
            <p:ph type="body" sz="half" idx="2"/>
          </p:nvPr>
        </p:nvSpPr>
        <p:spPr>
          <a:xfrm>
            <a:off x="4953000" y="1447800"/>
            <a:ext cx="3886200" cy="4267200"/>
          </a:xfrm>
        </p:spPr>
        <p:txBody>
          <a:bodyPr/>
          <a:lstStyle/>
          <a:p>
            <a:pPr eaLnBrk="1" hangingPunct="1">
              <a:spcBef>
                <a:spcPts val="2400"/>
              </a:spcBef>
            </a:pPr>
            <a:r>
              <a:rPr lang="en-US" sz="2600" dirty="0" smtClean="0"/>
              <a:t>Federal Perkins Loan</a:t>
            </a:r>
          </a:p>
          <a:p>
            <a:pPr eaLnBrk="1" hangingPunct="1">
              <a:spcBef>
                <a:spcPts val="2400"/>
              </a:spcBef>
            </a:pPr>
            <a:r>
              <a:rPr lang="en-US" sz="2600" dirty="0" smtClean="0"/>
              <a:t>Federal Work-Study</a:t>
            </a:r>
          </a:p>
          <a:p>
            <a:pPr eaLnBrk="1" hangingPunct="1">
              <a:spcBef>
                <a:spcPts val="2400"/>
              </a:spcBef>
            </a:pPr>
            <a:r>
              <a:rPr lang="en-US" sz="2600" dirty="0" smtClean="0"/>
              <a:t>Subsidized and Unsubsidized Loans</a:t>
            </a:r>
          </a:p>
          <a:p>
            <a:pPr eaLnBrk="1" hangingPunct="1">
              <a:spcBef>
                <a:spcPts val="2400"/>
              </a:spcBef>
            </a:pPr>
            <a:r>
              <a:rPr lang="en-US" sz="2600" dirty="0" smtClean="0"/>
              <a:t>PLUS Loans</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States</a:t>
            </a:r>
          </a:p>
        </p:txBody>
      </p:sp>
      <p:sp>
        <p:nvSpPr>
          <p:cNvPr id="18435" name="Rectangle 3"/>
          <p:cNvSpPr>
            <a:spLocks noGrp="1" noChangeArrowheads="1"/>
          </p:cNvSpPr>
          <p:nvPr>
            <p:ph type="body" idx="1"/>
          </p:nvPr>
        </p:nvSpPr>
        <p:spPr/>
        <p:txBody>
          <a:bodyPr/>
          <a:lstStyle/>
          <a:p>
            <a:pPr eaLnBrk="1" hangingPunct="1">
              <a:spcBef>
                <a:spcPct val="35000"/>
              </a:spcBef>
              <a:spcAft>
                <a:spcPct val="30000"/>
              </a:spcAft>
            </a:pPr>
            <a:r>
              <a:rPr lang="en-US" smtClean="0"/>
              <a:t>Residency requirements</a:t>
            </a:r>
          </a:p>
          <a:p>
            <a:pPr eaLnBrk="1" hangingPunct="1">
              <a:spcBef>
                <a:spcPct val="35000"/>
              </a:spcBef>
              <a:spcAft>
                <a:spcPct val="30000"/>
              </a:spcAft>
            </a:pPr>
            <a:r>
              <a:rPr lang="en-US" smtClean="0"/>
              <a:t>Award aid on the basis of both merit and need</a:t>
            </a:r>
          </a:p>
          <a:p>
            <a:pPr eaLnBrk="1" hangingPunct="1">
              <a:spcBef>
                <a:spcPct val="35000"/>
              </a:spcBef>
              <a:spcAft>
                <a:spcPct val="30000"/>
              </a:spcAft>
            </a:pPr>
            <a:r>
              <a:rPr lang="en-US" smtClean="0"/>
              <a:t>Use information from the FAFSA</a:t>
            </a:r>
          </a:p>
          <a:p>
            <a:pPr eaLnBrk="1" hangingPunct="1">
              <a:spcBef>
                <a:spcPct val="35000"/>
              </a:spcBef>
              <a:spcAft>
                <a:spcPct val="30000"/>
              </a:spcAft>
            </a:pPr>
            <a:r>
              <a:rPr lang="en-US" smtClean="0"/>
              <a:t>Deadlines vary by state; check paper FAFSA or FAFSA on the Web site</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Private Sources</a:t>
            </a:r>
          </a:p>
        </p:txBody>
      </p:sp>
      <p:sp>
        <p:nvSpPr>
          <p:cNvPr id="19459" name="Rectangle 3"/>
          <p:cNvSpPr>
            <a:spLocks noGrp="1" noChangeArrowheads="1"/>
          </p:cNvSpPr>
          <p:nvPr>
            <p:ph type="body" idx="1"/>
          </p:nvPr>
        </p:nvSpPr>
        <p:spPr>
          <a:xfrm>
            <a:off x="381000" y="1447800"/>
            <a:ext cx="8077200" cy="4267200"/>
          </a:xfrm>
        </p:spPr>
        <p:txBody>
          <a:bodyPr/>
          <a:lstStyle/>
          <a:p>
            <a:pPr eaLnBrk="1" hangingPunct="1">
              <a:spcBef>
                <a:spcPct val="100000"/>
              </a:spcBef>
            </a:pPr>
            <a:r>
              <a:rPr lang="en-US" smtClean="0"/>
              <a:t>Foundations, businesses, charitable organizations</a:t>
            </a:r>
          </a:p>
          <a:p>
            <a:pPr eaLnBrk="1" hangingPunct="1">
              <a:spcBef>
                <a:spcPts val="2400"/>
              </a:spcBef>
            </a:pPr>
            <a:r>
              <a:rPr lang="en-US" smtClean="0"/>
              <a:t>Deadlines and application procedures vary widely</a:t>
            </a:r>
          </a:p>
          <a:p>
            <a:pPr eaLnBrk="1" hangingPunct="1">
              <a:spcBef>
                <a:spcPts val="2400"/>
              </a:spcBef>
            </a:pPr>
            <a:r>
              <a:rPr lang="en-US" smtClean="0"/>
              <a:t>Begin researching private aid sources early</a:t>
            </a: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Civic Organizations and Churches</a:t>
            </a:r>
          </a:p>
        </p:txBody>
      </p:sp>
      <p:sp>
        <p:nvSpPr>
          <p:cNvPr id="20483" name="Rectangle 3"/>
          <p:cNvSpPr>
            <a:spLocks noGrp="1" noChangeArrowheads="1"/>
          </p:cNvSpPr>
          <p:nvPr>
            <p:ph type="body" idx="1"/>
          </p:nvPr>
        </p:nvSpPr>
        <p:spPr/>
        <p:txBody>
          <a:bodyPr/>
          <a:lstStyle/>
          <a:p>
            <a:pPr eaLnBrk="1" hangingPunct="1">
              <a:spcBef>
                <a:spcPct val="70000"/>
              </a:spcBef>
            </a:pPr>
            <a:r>
              <a:rPr lang="en-US" dirty="0" smtClean="0"/>
              <a:t>Research what is available in community</a:t>
            </a:r>
          </a:p>
          <a:p>
            <a:pPr eaLnBrk="1" hangingPunct="1">
              <a:spcBef>
                <a:spcPct val="70000"/>
              </a:spcBef>
            </a:pPr>
            <a:r>
              <a:rPr lang="en-US" dirty="0" smtClean="0"/>
              <a:t>To what organizations and churches do student and family belong?</a:t>
            </a:r>
          </a:p>
          <a:p>
            <a:pPr eaLnBrk="1" hangingPunct="1">
              <a:spcBef>
                <a:spcPct val="70000"/>
              </a:spcBef>
            </a:pPr>
            <a:r>
              <a:rPr lang="en-US" dirty="0" smtClean="0"/>
              <a:t>Application process usually spring of senior year</a:t>
            </a:r>
          </a:p>
          <a:p>
            <a:pPr eaLnBrk="1" hangingPunct="1">
              <a:spcBef>
                <a:spcPct val="70000"/>
              </a:spcBef>
            </a:pPr>
            <a:r>
              <a:rPr lang="en-US" dirty="0" smtClean="0"/>
              <a:t>Small scholarships add up!</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Employers</a:t>
            </a:r>
          </a:p>
        </p:txBody>
      </p:sp>
      <p:sp>
        <p:nvSpPr>
          <p:cNvPr id="21507" name="Rectangle 3"/>
          <p:cNvSpPr>
            <a:spLocks noGrp="1" noChangeArrowheads="1"/>
          </p:cNvSpPr>
          <p:nvPr>
            <p:ph type="body" idx="1"/>
          </p:nvPr>
        </p:nvSpPr>
        <p:spPr>
          <a:xfrm>
            <a:off x="381000" y="1447800"/>
            <a:ext cx="8153400" cy="4267200"/>
          </a:xfrm>
        </p:spPr>
        <p:txBody>
          <a:bodyPr/>
          <a:lstStyle/>
          <a:p>
            <a:pPr eaLnBrk="1" hangingPunct="1">
              <a:spcBef>
                <a:spcPct val="100000"/>
              </a:spcBef>
            </a:pPr>
            <a:r>
              <a:rPr lang="en-US" smtClean="0"/>
              <a:t>Companies may have scholarships available to the children of employees</a:t>
            </a:r>
          </a:p>
          <a:p>
            <a:pPr eaLnBrk="1" hangingPunct="1">
              <a:spcBef>
                <a:spcPct val="100000"/>
              </a:spcBef>
            </a:pPr>
            <a:r>
              <a:rPr lang="en-US" smtClean="0"/>
              <a:t>Companies may have educational benefits for their employees</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Free Application for Federal Student Aid (FAFSA)</a:t>
            </a:r>
          </a:p>
        </p:txBody>
      </p:sp>
      <p:sp>
        <p:nvSpPr>
          <p:cNvPr id="22531" name="Rectangle 3"/>
          <p:cNvSpPr>
            <a:spLocks noGrp="1" noChangeArrowheads="1"/>
          </p:cNvSpPr>
          <p:nvPr>
            <p:ph type="body" idx="1"/>
          </p:nvPr>
        </p:nvSpPr>
        <p:spPr/>
        <p:txBody>
          <a:bodyPr/>
          <a:lstStyle/>
          <a:p>
            <a:pPr eaLnBrk="1" hangingPunct="1"/>
            <a:r>
              <a:rPr lang="en-US" smtClean="0"/>
              <a:t>A standard form that collects demographic and financial information about the student and family</a:t>
            </a:r>
          </a:p>
          <a:p>
            <a:pPr eaLnBrk="1" hangingPunct="1">
              <a:spcBef>
                <a:spcPct val="100000"/>
              </a:spcBef>
            </a:pPr>
            <a:r>
              <a:rPr lang="en-US" smtClean="0"/>
              <a:t>May be filed electronically or using paper form</a:t>
            </a:r>
          </a:p>
          <a:p>
            <a:pPr marL="682625" lvl="1" indent="-341313" eaLnBrk="1" hangingPunct="1">
              <a:spcBef>
                <a:spcPct val="40000"/>
              </a:spcBef>
            </a:pPr>
            <a:r>
              <a:rPr lang="en-US" sz="3000" smtClean="0"/>
              <a:t>Available in English and Spanish</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FAFSA</a:t>
            </a:r>
          </a:p>
        </p:txBody>
      </p:sp>
      <p:sp>
        <p:nvSpPr>
          <p:cNvPr id="23555" name="Rectangle 3"/>
          <p:cNvSpPr>
            <a:spLocks noGrp="1" noChangeArrowheads="1"/>
          </p:cNvSpPr>
          <p:nvPr>
            <p:ph type="body" idx="1"/>
          </p:nvPr>
        </p:nvSpPr>
        <p:spPr/>
        <p:txBody>
          <a:bodyPr/>
          <a:lstStyle/>
          <a:p>
            <a:pPr eaLnBrk="1" hangingPunct="1"/>
            <a:r>
              <a:rPr lang="en-US" smtClean="0"/>
              <a:t>Information used to calculate the Expected Family Contribution or EFC</a:t>
            </a:r>
          </a:p>
          <a:p>
            <a:pPr marL="682625" lvl="1" indent="-341313" eaLnBrk="1" hangingPunct="1">
              <a:spcBef>
                <a:spcPct val="40000"/>
              </a:spcBef>
            </a:pPr>
            <a:r>
              <a:rPr lang="en-US" smtClean="0"/>
              <a:t>The amount of money a student and his or her family may reasonably be expected to contribute towards the cost of the student’s education for an academic year</a:t>
            </a:r>
          </a:p>
          <a:p>
            <a:pPr eaLnBrk="1" hangingPunct="1">
              <a:spcBef>
                <a:spcPct val="75000"/>
              </a:spcBef>
            </a:pPr>
            <a:r>
              <a:rPr lang="en-US" smtClean="0"/>
              <a:t>Colleges use EFC to award financial aid</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FAFSA</a:t>
            </a:r>
          </a:p>
        </p:txBody>
      </p:sp>
      <p:sp>
        <p:nvSpPr>
          <p:cNvPr id="24579" name="Rectangle 3"/>
          <p:cNvSpPr>
            <a:spLocks noGrp="1" noChangeArrowheads="1"/>
          </p:cNvSpPr>
          <p:nvPr>
            <p:ph type="body" idx="1"/>
          </p:nvPr>
        </p:nvSpPr>
        <p:spPr>
          <a:xfrm>
            <a:off x="381000" y="1447800"/>
            <a:ext cx="8610600" cy="4267200"/>
          </a:xfrm>
        </p:spPr>
        <p:txBody>
          <a:bodyPr/>
          <a:lstStyle/>
          <a:p>
            <a:pPr eaLnBrk="1" hangingPunct="1">
              <a:spcBef>
                <a:spcPct val="50000"/>
              </a:spcBef>
            </a:pPr>
            <a:r>
              <a:rPr lang="en-US" dirty="0" smtClean="0"/>
              <a:t>May be filed at any time during an academic year, but no earlier than the January 1</a:t>
            </a:r>
            <a:r>
              <a:rPr lang="en-US" baseline="30000" dirty="0" smtClean="0"/>
              <a:t>st</a:t>
            </a:r>
            <a:r>
              <a:rPr lang="en-US" dirty="0" smtClean="0"/>
              <a:t> prior to the academic year for which the student requests aid</a:t>
            </a:r>
          </a:p>
          <a:p>
            <a:pPr eaLnBrk="1" hangingPunct="1">
              <a:spcBef>
                <a:spcPct val="50000"/>
              </a:spcBef>
            </a:pPr>
            <a:r>
              <a:rPr lang="en-US" dirty="0" smtClean="0"/>
              <a:t>For the 2012–13 academic year, the FAFSA may be filed beginning January 1, 2012</a:t>
            </a:r>
          </a:p>
          <a:p>
            <a:pPr eaLnBrk="1" hangingPunct="1">
              <a:spcBef>
                <a:spcPct val="50000"/>
              </a:spcBef>
            </a:pPr>
            <a:r>
              <a:rPr lang="en-US" dirty="0" smtClean="0"/>
              <a:t>Colleges may set FAFSA filing deadlines</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FAFSA on the Web</a:t>
            </a:r>
          </a:p>
        </p:txBody>
      </p:sp>
      <p:sp>
        <p:nvSpPr>
          <p:cNvPr id="25603" name="Rectangle 5"/>
          <p:cNvSpPr>
            <a:spLocks noGrp="1" noChangeArrowheads="1"/>
          </p:cNvSpPr>
          <p:nvPr>
            <p:ph type="body" sz="half" idx="2"/>
          </p:nvPr>
        </p:nvSpPr>
        <p:spPr>
          <a:xfrm>
            <a:off x="381000" y="2895600"/>
            <a:ext cx="8458200" cy="2819400"/>
          </a:xfrm>
        </p:spPr>
        <p:txBody>
          <a:bodyPr/>
          <a:lstStyle/>
          <a:p>
            <a:pPr eaLnBrk="1" hangingPunct="1">
              <a:lnSpc>
                <a:spcPct val="90000"/>
              </a:lnSpc>
              <a:spcBef>
                <a:spcPct val="25000"/>
              </a:spcBef>
            </a:pPr>
            <a:r>
              <a:rPr lang="en-US" sz="2800" dirty="0" smtClean="0"/>
              <a:t>Website: www.fafsa.gov</a:t>
            </a:r>
          </a:p>
          <a:p>
            <a:pPr eaLnBrk="1" hangingPunct="1">
              <a:lnSpc>
                <a:spcPct val="90000"/>
              </a:lnSpc>
              <a:spcBef>
                <a:spcPct val="25000"/>
              </a:spcBef>
            </a:pPr>
            <a:r>
              <a:rPr lang="en-US" sz="2800" dirty="0" smtClean="0"/>
              <a:t>2012–13 FAFSA on the Web available on </a:t>
            </a:r>
            <a:br>
              <a:rPr lang="en-US" sz="2800" dirty="0" smtClean="0"/>
            </a:br>
            <a:r>
              <a:rPr lang="en-US" sz="2800" dirty="0" smtClean="0"/>
              <a:t>January 1, 2012</a:t>
            </a:r>
          </a:p>
          <a:p>
            <a:pPr eaLnBrk="1" hangingPunct="1">
              <a:lnSpc>
                <a:spcPct val="90000"/>
              </a:lnSpc>
              <a:spcBef>
                <a:spcPct val="25000"/>
              </a:spcBef>
            </a:pPr>
            <a:r>
              <a:rPr lang="en-US" sz="2800" dirty="0" smtClean="0"/>
              <a:t>FAFSA on the Web Worksheet:</a:t>
            </a:r>
          </a:p>
          <a:p>
            <a:pPr marL="682625" lvl="1" indent="-341313" eaLnBrk="1" hangingPunct="1">
              <a:lnSpc>
                <a:spcPct val="90000"/>
              </a:lnSpc>
              <a:spcBef>
                <a:spcPct val="25000"/>
              </a:spcBef>
            </a:pPr>
            <a:r>
              <a:rPr lang="en-US" sz="2600" dirty="0" smtClean="0"/>
              <a:t>Used as “pre-application” worksheet</a:t>
            </a:r>
            <a:endParaRPr lang="en-US" sz="2600" baseline="30000" dirty="0" smtClean="0"/>
          </a:p>
          <a:p>
            <a:pPr marL="682625" lvl="1" indent="-341313" eaLnBrk="1" hangingPunct="1">
              <a:lnSpc>
                <a:spcPct val="90000"/>
              </a:lnSpc>
              <a:spcBef>
                <a:spcPct val="25000"/>
              </a:spcBef>
            </a:pPr>
            <a:r>
              <a:rPr lang="en-US" sz="2600" dirty="0" smtClean="0"/>
              <a:t>Questions follow order of FAFSA on the Web</a:t>
            </a:r>
          </a:p>
        </p:txBody>
      </p:sp>
      <p:pic>
        <p:nvPicPr>
          <p:cNvPr id="8" name="Content Placeholder 7" descr="FOTW Banner.JPG"/>
          <p:cNvPicPr>
            <a:picLocks noGrp="1" noChangeAspect="1"/>
          </p:cNvPicPr>
          <p:nvPr>
            <p:ph sz="half" idx="1"/>
          </p:nvPr>
        </p:nvPicPr>
        <p:blipFill>
          <a:blip r:embed="rId3" cstate="print"/>
          <a:stretch>
            <a:fillRect/>
          </a:stretch>
        </p:blipFill>
        <p:spPr>
          <a:xfrm>
            <a:off x="381000" y="1066800"/>
            <a:ext cx="8458200" cy="1524000"/>
          </a:xfrm>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FAFSA on the Web</a:t>
            </a:r>
          </a:p>
        </p:txBody>
      </p:sp>
      <p:sp>
        <p:nvSpPr>
          <p:cNvPr id="26627" name="Rectangle 3"/>
          <p:cNvSpPr>
            <a:spLocks noGrp="1" noChangeArrowheads="1"/>
          </p:cNvSpPr>
          <p:nvPr>
            <p:ph type="body" idx="1"/>
          </p:nvPr>
        </p:nvSpPr>
        <p:spPr>
          <a:xfrm>
            <a:off x="381000" y="1447800"/>
            <a:ext cx="8458200" cy="4419600"/>
          </a:xfrm>
        </p:spPr>
        <p:txBody>
          <a:bodyPr/>
          <a:lstStyle/>
          <a:p>
            <a:pPr eaLnBrk="1" hangingPunct="1">
              <a:spcBef>
                <a:spcPts val="1800"/>
              </a:spcBef>
              <a:buFontTx/>
              <a:buNone/>
            </a:pPr>
            <a:r>
              <a:rPr lang="en-US" dirty="0" smtClean="0"/>
              <a:t>Good reasons to file electronically:</a:t>
            </a:r>
          </a:p>
          <a:p>
            <a:pPr eaLnBrk="1" hangingPunct="1">
              <a:spcBef>
                <a:spcPts val="1800"/>
              </a:spcBef>
            </a:pPr>
            <a:r>
              <a:rPr lang="en-US" dirty="0" smtClean="0"/>
              <a:t>Built-in edits to prevent costly errors</a:t>
            </a:r>
          </a:p>
          <a:p>
            <a:pPr eaLnBrk="1" hangingPunct="1">
              <a:spcBef>
                <a:spcPts val="1800"/>
              </a:spcBef>
            </a:pPr>
            <a:r>
              <a:rPr lang="en-US" dirty="0" smtClean="0"/>
              <a:t>Skip logic allows student and/or parent to skip unnecessary questions</a:t>
            </a:r>
          </a:p>
          <a:p>
            <a:pPr eaLnBrk="1" hangingPunct="1">
              <a:spcBef>
                <a:spcPts val="1800"/>
              </a:spcBef>
            </a:pPr>
            <a:r>
              <a:rPr lang="en-US" dirty="0" smtClean="0"/>
              <a:t>Option to use Internal Revenue Service (IRS) data retrieval</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What is Financial Aid?</a:t>
            </a:r>
          </a:p>
        </p:txBody>
      </p:sp>
      <p:sp>
        <p:nvSpPr>
          <p:cNvPr id="5123" name="Rectangle 3"/>
          <p:cNvSpPr>
            <a:spLocks noGrp="1" noChangeArrowheads="1"/>
          </p:cNvSpPr>
          <p:nvPr>
            <p:ph type="body" idx="1"/>
          </p:nvPr>
        </p:nvSpPr>
        <p:spPr/>
        <p:txBody>
          <a:bodyPr/>
          <a:lstStyle/>
          <a:p>
            <a:pPr marL="0" indent="0" eaLnBrk="1" hangingPunct="1">
              <a:buFontTx/>
              <a:buNone/>
            </a:pPr>
            <a:r>
              <a:rPr lang="en-US" dirty="0" smtClean="0"/>
              <a:t>Financial aid consists of</a:t>
            </a:r>
            <a:r>
              <a:rPr lang="en-US" dirty="0" smtClean="0">
                <a:solidFill>
                  <a:srgbClr val="FF0000"/>
                </a:solidFill>
              </a:rPr>
              <a:t> </a:t>
            </a:r>
            <a:r>
              <a:rPr lang="en-US" dirty="0" smtClean="0"/>
              <a:t>funds provided to students and families to help pay for postsecondary educational expenses</a:t>
            </a:r>
          </a:p>
          <a:p>
            <a:pPr marL="0" indent="0" eaLnBrk="1" hangingPunct="1">
              <a:buFontTx/>
              <a:buNone/>
            </a:pPr>
            <a:endParaRPr lang="en-US" dirty="0" smtClean="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FAFSA on the Web</a:t>
            </a:r>
            <a:endParaRPr lang="en-US" dirty="0"/>
          </a:p>
        </p:txBody>
      </p:sp>
      <p:sp>
        <p:nvSpPr>
          <p:cNvPr id="3" name="Content Placeholder 2"/>
          <p:cNvSpPr>
            <a:spLocks noGrp="1"/>
          </p:cNvSpPr>
          <p:nvPr>
            <p:ph idx="1"/>
          </p:nvPr>
        </p:nvSpPr>
        <p:spPr/>
        <p:txBody>
          <a:bodyPr/>
          <a:lstStyle/>
          <a:p>
            <a:pPr>
              <a:buNone/>
            </a:pPr>
            <a:r>
              <a:rPr lang="en-US" dirty="0" smtClean="0"/>
              <a:t>Good reasons to file electronically:</a:t>
            </a:r>
          </a:p>
          <a:p>
            <a:pPr eaLnBrk="1" hangingPunct="1">
              <a:spcBef>
                <a:spcPct val="30000"/>
              </a:spcBef>
            </a:pPr>
            <a:r>
              <a:rPr lang="en-US" dirty="0" smtClean="0"/>
              <a:t>More timely submission of original application and any necessary corrections</a:t>
            </a:r>
          </a:p>
          <a:p>
            <a:pPr eaLnBrk="1" hangingPunct="1">
              <a:spcBef>
                <a:spcPct val="30000"/>
              </a:spcBef>
            </a:pPr>
            <a:r>
              <a:rPr lang="en-US" dirty="0" smtClean="0"/>
              <a:t>More detailed instructions and “help” for common questions</a:t>
            </a:r>
          </a:p>
          <a:p>
            <a:pPr eaLnBrk="1" hangingPunct="1">
              <a:spcBef>
                <a:spcPct val="30000"/>
              </a:spcBef>
            </a:pPr>
            <a:r>
              <a:rPr lang="en-US" dirty="0" smtClean="0"/>
              <a:t>Ability to check application status on-line</a:t>
            </a:r>
          </a:p>
          <a:p>
            <a:pPr eaLnBrk="1" hangingPunct="1">
              <a:spcBef>
                <a:spcPct val="30000"/>
              </a:spcBef>
            </a:pPr>
            <a:r>
              <a:rPr lang="en-US" dirty="0" smtClean="0"/>
              <a:t>Simplified application process in the future</a:t>
            </a: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IRS Data Retrieval </a:t>
            </a:r>
          </a:p>
        </p:txBody>
      </p:sp>
      <p:sp>
        <p:nvSpPr>
          <p:cNvPr id="27651" name="Content Placeholder 2"/>
          <p:cNvSpPr>
            <a:spLocks noGrp="1"/>
          </p:cNvSpPr>
          <p:nvPr>
            <p:ph idx="1"/>
          </p:nvPr>
        </p:nvSpPr>
        <p:spPr/>
        <p:txBody>
          <a:bodyPr/>
          <a:lstStyle/>
          <a:p>
            <a:pPr>
              <a:spcBef>
                <a:spcPts val="1200"/>
              </a:spcBef>
            </a:pPr>
            <a:r>
              <a:rPr lang="en-US" dirty="0" smtClean="0"/>
              <a:t>While completing FOTW, applicant may submit real-time request to IRS for tax data</a:t>
            </a:r>
          </a:p>
          <a:p>
            <a:pPr>
              <a:spcBef>
                <a:spcPts val="1200"/>
              </a:spcBef>
            </a:pPr>
            <a:r>
              <a:rPr lang="en-US" dirty="0" smtClean="0"/>
              <a:t>IRS will authenticate taxpayer’s identity</a:t>
            </a:r>
          </a:p>
          <a:p>
            <a:pPr>
              <a:spcBef>
                <a:spcPts val="1200"/>
              </a:spcBef>
            </a:pPr>
            <a:r>
              <a:rPr lang="en-US" dirty="0" smtClean="0"/>
              <a:t>If match found, IRS sends real-time results to applicant in new window</a:t>
            </a:r>
          </a:p>
          <a:p>
            <a:pPr>
              <a:spcBef>
                <a:spcPts val="1200"/>
              </a:spcBef>
            </a:pPr>
            <a:r>
              <a:rPr lang="en-US" dirty="0" smtClean="0"/>
              <a:t>Applicant chooses whether or not to transfer data to FOTW</a:t>
            </a: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IRS Data Retrieval </a:t>
            </a:r>
          </a:p>
        </p:txBody>
      </p:sp>
      <p:sp>
        <p:nvSpPr>
          <p:cNvPr id="28675" name="Content Placeholder 2"/>
          <p:cNvSpPr>
            <a:spLocks noGrp="1"/>
          </p:cNvSpPr>
          <p:nvPr>
            <p:ph idx="1"/>
          </p:nvPr>
        </p:nvSpPr>
        <p:spPr/>
        <p:txBody>
          <a:bodyPr/>
          <a:lstStyle/>
          <a:p>
            <a:pPr>
              <a:spcBef>
                <a:spcPts val="3000"/>
              </a:spcBef>
            </a:pPr>
            <a:r>
              <a:rPr lang="en-US" dirty="0" smtClean="0"/>
              <a:t>Available early February 2012 for 2012–13 processing cycle</a:t>
            </a:r>
          </a:p>
          <a:p>
            <a:pPr>
              <a:spcBef>
                <a:spcPts val="3000"/>
              </a:spcBef>
            </a:pPr>
            <a:r>
              <a:rPr lang="en-US" dirty="0" smtClean="0"/>
              <a:t>Participation is voluntary</a:t>
            </a:r>
          </a:p>
          <a:p>
            <a:pPr>
              <a:spcBef>
                <a:spcPts val="3000"/>
              </a:spcBef>
            </a:pPr>
            <a:r>
              <a:rPr lang="en-US" dirty="0" smtClean="0"/>
              <a:t>Reduces documents requested by financial aid office</a:t>
            </a: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dirty="0" smtClean="0"/>
              <a:t>Federal Student Aid Personal Identification Number (FSA PIN)</a:t>
            </a:r>
          </a:p>
        </p:txBody>
      </p:sp>
      <p:sp>
        <p:nvSpPr>
          <p:cNvPr id="29699" name="Rectangle 4"/>
          <p:cNvSpPr>
            <a:spLocks noGrp="1" noChangeArrowheads="1"/>
          </p:cNvSpPr>
          <p:nvPr>
            <p:ph type="body" sz="half" idx="1"/>
          </p:nvPr>
        </p:nvSpPr>
        <p:spPr>
          <a:xfrm>
            <a:off x="381000" y="1295400"/>
            <a:ext cx="4152900" cy="4572000"/>
          </a:xfrm>
        </p:spPr>
        <p:txBody>
          <a:bodyPr/>
          <a:lstStyle/>
          <a:p>
            <a:pPr eaLnBrk="1" hangingPunct="1">
              <a:spcBef>
                <a:spcPts val="1800"/>
              </a:spcBef>
            </a:pPr>
            <a:r>
              <a:rPr lang="en-US" sz="2500" dirty="0" smtClean="0"/>
              <a:t>Website: </a:t>
            </a:r>
            <a:r>
              <a:rPr lang="en-US" sz="2500" dirty="0" smtClean="0">
                <a:solidFill>
                  <a:srgbClr val="0066FF"/>
                </a:solidFill>
              </a:rPr>
              <a:t>www.pin.ed.gov</a:t>
            </a:r>
          </a:p>
          <a:p>
            <a:pPr eaLnBrk="1" hangingPunct="1">
              <a:spcBef>
                <a:spcPts val="1800"/>
              </a:spcBef>
            </a:pPr>
            <a:r>
              <a:rPr lang="en-US" sz="2500" dirty="0" smtClean="0"/>
              <a:t>Sign FAFSA electronically</a:t>
            </a:r>
          </a:p>
          <a:p>
            <a:pPr eaLnBrk="1" hangingPunct="1">
              <a:spcBef>
                <a:spcPts val="1800"/>
              </a:spcBef>
            </a:pPr>
            <a:r>
              <a:rPr lang="en-US" sz="2500" dirty="0" smtClean="0"/>
              <a:t>Not required, but speeds processing</a:t>
            </a:r>
          </a:p>
          <a:p>
            <a:pPr eaLnBrk="1" hangingPunct="1">
              <a:spcBef>
                <a:spcPts val="1800"/>
              </a:spcBef>
            </a:pPr>
            <a:r>
              <a:rPr lang="en-US" sz="2500" dirty="0" smtClean="0"/>
              <a:t>May be used by students and parents throughout aid process, including subsequent school years</a:t>
            </a:r>
            <a:endParaRPr lang="en-US" sz="2400" dirty="0" smtClean="0"/>
          </a:p>
        </p:txBody>
      </p:sp>
      <p:pic>
        <p:nvPicPr>
          <p:cNvPr id="29700" name="Picture 8"/>
          <p:cNvPicPr>
            <a:picLocks noGrp="1" noChangeAspect="1" noChangeArrowheads="1"/>
          </p:cNvPicPr>
          <p:nvPr>
            <p:ph sz="half" idx="2"/>
          </p:nvPr>
        </p:nvPicPr>
        <p:blipFill>
          <a:blip r:embed="rId3" cstate="print"/>
          <a:srcRect/>
          <a:stretch>
            <a:fillRect/>
          </a:stretch>
        </p:blipFill>
        <p:spPr>
          <a:xfrm>
            <a:off x="6748463" y="3567113"/>
            <a:ext cx="28575" cy="28575"/>
          </a:xfrm>
        </p:spPr>
      </p:pic>
      <p:pic>
        <p:nvPicPr>
          <p:cNvPr id="29701" name="Picture 9"/>
          <p:cNvPicPr>
            <a:picLocks noChangeAspect="1" noChangeArrowheads="1"/>
          </p:cNvPicPr>
          <p:nvPr/>
        </p:nvPicPr>
        <p:blipFill>
          <a:blip r:embed="rId3" cstate="print"/>
          <a:srcRect/>
          <a:stretch>
            <a:fillRect/>
          </a:stretch>
        </p:blipFill>
        <p:spPr bwMode="auto">
          <a:xfrm>
            <a:off x="4557713" y="3414713"/>
            <a:ext cx="28575" cy="28575"/>
          </a:xfrm>
          <a:prstGeom prst="rect">
            <a:avLst/>
          </a:prstGeom>
          <a:noFill/>
          <a:ln w="9525">
            <a:noFill/>
            <a:miter lim="800000"/>
            <a:headEnd/>
            <a:tailEnd/>
          </a:ln>
        </p:spPr>
      </p:pic>
      <p:pic>
        <p:nvPicPr>
          <p:cNvPr id="29702" name="Picture 10"/>
          <p:cNvPicPr>
            <a:picLocks noChangeAspect="1" noChangeArrowheads="1"/>
          </p:cNvPicPr>
          <p:nvPr/>
        </p:nvPicPr>
        <p:blipFill>
          <a:blip r:embed="rId4" cstate="print"/>
          <a:srcRect r="11765"/>
          <a:stretch>
            <a:fillRect/>
          </a:stretch>
        </p:blipFill>
        <p:spPr bwMode="auto">
          <a:xfrm>
            <a:off x="4800600" y="1066800"/>
            <a:ext cx="3962400" cy="45069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FAFSA on the Web Worksheet</a:t>
            </a:r>
          </a:p>
        </p:txBody>
      </p:sp>
      <p:sp>
        <p:nvSpPr>
          <p:cNvPr id="30723" name="Rectangle 3"/>
          <p:cNvSpPr>
            <a:spLocks noGrp="1" noChangeArrowheads="1"/>
          </p:cNvSpPr>
          <p:nvPr>
            <p:ph type="body" sz="half" idx="1"/>
          </p:nvPr>
        </p:nvSpPr>
        <p:spPr>
          <a:xfrm>
            <a:off x="381000" y="1447800"/>
            <a:ext cx="8305800" cy="4267200"/>
          </a:xfrm>
        </p:spPr>
        <p:txBody>
          <a:bodyPr/>
          <a:lstStyle/>
          <a:p>
            <a:pPr marL="0" indent="0" eaLnBrk="1" hangingPunct="1">
              <a:spcBef>
                <a:spcPct val="90000"/>
              </a:spcBef>
              <a:buFontTx/>
              <a:buNone/>
              <a:tabLst>
                <a:tab pos="350838" algn="l"/>
              </a:tabLst>
            </a:pPr>
            <a:endParaRPr lang="en-US" sz="2800" dirty="0" smtClean="0"/>
          </a:p>
          <a:p>
            <a:pPr marL="0" indent="0" eaLnBrk="1" hangingPunct="1">
              <a:spcBef>
                <a:spcPct val="90000"/>
              </a:spcBef>
              <a:buFontTx/>
              <a:buNone/>
              <a:tabLst>
                <a:tab pos="350838" algn="l"/>
              </a:tabLst>
            </a:pPr>
            <a:endParaRPr lang="en-US" sz="2800" dirty="0" smtClean="0"/>
          </a:p>
          <a:p>
            <a:pPr marL="0" indent="0" eaLnBrk="1" hangingPunct="1">
              <a:spcBef>
                <a:spcPts val="1800"/>
              </a:spcBef>
              <a:buFontTx/>
              <a:buNone/>
              <a:tabLst>
                <a:tab pos="350838" algn="l"/>
              </a:tabLst>
            </a:pPr>
            <a:r>
              <a:rPr lang="en-US" sz="2800" dirty="0" smtClean="0"/>
              <a:t>2012–13 FAFSA on the Web Worksheet—</a:t>
            </a:r>
            <a:br>
              <a:rPr lang="en-US" sz="2800" dirty="0" smtClean="0"/>
            </a:br>
            <a:r>
              <a:rPr lang="en-US" sz="2800" dirty="0" smtClean="0"/>
              <a:t>4-page booklet containing:</a:t>
            </a:r>
          </a:p>
          <a:p>
            <a:pPr marL="0" indent="0" eaLnBrk="1" hangingPunct="1">
              <a:spcBef>
                <a:spcPts val="2400"/>
              </a:spcBef>
              <a:tabLst>
                <a:tab pos="350838" algn="l"/>
              </a:tabLst>
            </a:pPr>
            <a:r>
              <a:rPr lang="en-US" sz="2800" dirty="0" smtClean="0"/>
              <a:t>	Instructions</a:t>
            </a:r>
          </a:p>
          <a:p>
            <a:pPr marL="0" indent="0" eaLnBrk="1" hangingPunct="1">
              <a:spcBef>
                <a:spcPts val="2400"/>
              </a:spcBef>
              <a:tabLst>
                <a:tab pos="350838" algn="l"/>
              </a:tabLst>
            </a:pPr>
            <a:r>
              <a:rPr lang="en-US" sz="2800" dirty="0" smtClean="0"/>
              <a:t>	22 questions in 4 sections</a:t>
            </a:r>
          </a:p>
        </p:txBody>
      </p:sp>
      <p:pic>
        <p:nvPicPr>
          <p:cNvPr id="5" name="Picture 4" descr="FOTW Worksheet Banner.JPG"/>
          <p:cNvPicPr>
            <a:picLocks noChangeAspect="1"/>
          </p:cNvPicPr>
          <p:nvPr/>
        </p:nvPicPr>
        <p:blipFill>
          <a:blip r:embed="rId3" cstate="print"/>
          <a:stretch>
            <a:fillRect/>
          </a:stretch>
        </p:blipFill>
        <p:spPr>
          <a:xfrm>
            <a:off x="381000" y="1219200"/>
            <a:ext cx="8239125" cy="1447800"/>
          </a:xfrm>
          <a:prstGeom prst="rect">
            <a:avLst/>
          </a:prstGeom>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FOTW Worksheet: Section 1</a:t>
            </a:r>
          </a:p>
        </p:txBody>
      </p:sp>
      <p:sp>
        <p:nvSpPr>
          <p:cNvPr id="31747" name="Rectangle 3"/>
          <p:cNvSpPr>
            <a:spLocks noGrp="1" noChangeArrowheads="1"/>
          </p:cNvSpPr>
          <p:nvPr>
            <p:ph type="body" idx="1"/>
          </p:nvPr>
        </p:nvSpPr>
        <p:spPr/>
        <p:txBody>
          <a:bodyPr/>
          <a:lstStyle/>
          <a:p>
            <a:pPr eaLnBrk="1" hangingPunct="1">
              <a:spcBef>
                <a:spcPct val="75000"/>
              </a:spcBef>
              <a:buFontTx/>
              <a:buNone/>
            </a:pPr>
            <a:r>
              <a:rPr lang="en-US" smtClean="0"/>
              <a:t>General student information:</a:t>
            </a:r>
            <a:r>
              <a:rPr lang="en-US" smtClean="0">
                <a:solidFill>
                  <a:srgbClr val="FF0000"/>
                </a:solidFill>
              </a:rPr>
              <a:t> </a:t>
            </a:r>
            <a:endParaRPr lang="en-US" smtClean="0"/>
          </a:p>
          <a:p>
            <a:pPr eaLnBrk="1" hangingPunct="1">
              <a:spcBef>
                <a:spcPts val="3000"/>
              </a:spcBef>
            </a:pPr>
            <a:r>
              <a:rPr lang="en-US" smtClean="0"/>
              <a:t>Social Security Number</a:t>
            </a:r>
          </a:p>
          <a:p>
            <a:pPr eaLnBrk="1" hangingPunct="1">
              <a:spcBef>
                <a:spcPts val="3000"/>
              </a:spcBef>
            </a:pPr>
            <a:r>
              <a:rPr lang="en-US" smtClean="0"/>
              <a:t>Citizenship status</a:t>
            </a:r>
          </a:p>
          <a:p>
            <a:pPr eaLnBrk="1" hangingPunct="1">
              <a:spcBef>
                <a:spcPts val="3000"/>
              </a:spcBef>
            </a:pPr>
            <a:r>
              <a:rPr lang="en-US" smtClean="0"/>
              <a:t>Drug convictions</a:t>
            </a:r>
          </a:p>
          <a:p>
            <a:pPr eaLnBrk="1" hangingPunct="1">
              <a:spcBef>
                <a:spcPts val="3000"/>
              </a:spcBef>
            </a:pPr>
            <a:r>
              <a:rPr lang="en-US" smtClean="0"/>
              <a:t>Selective Service registration</a:t>
            </a:r>
          </a:p>
          <a:p>
            <a:pPr eaLnBrk="1" hangingPunct="1">
              <a:spcBef>
                <a:spcPct val="75000"/>
              </a:spcBef>
              <a:buFontTx/>
              <a:buNone/>
            </a:pPr>
            <a:endParaRPr lang="en-US" sz="3600" smtClean="0"/>
          </a:p>
          <a:p>
            <a:pPr eaLnBrk="1" hangingPunct="1">
              <a:buFontTx/>
              <a:buNone/>
            </a:pPr>
            <a:endParaRPr lang="en-US" smtClean="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FOTW Worksheet: Section 2</a:t>
            </a:r>
          </a:p>
        </p:txBody>
      </p:sp>
      <p:sp>
        <p:nvSpPr>
          <p:cNvPr id="32771" name="Rectangle 3"/>
          <p:cNvSpPr>
            <a:spLocks noGrp="1" noChangeArrowheads="1"/>
          </p:cNvSpPr>
          <p:nvPr>
            <p:ph type="body" idx="1"/>
          </p:nvPr>
        </p:nvSpPr>
        <p:spPr/>
        <p:txBody>
          <a:bodyPr/>
          <a:lstStyle/>
          <a:p>
            <a:pPr eaLnBrk="1" hangingPunct="1">
              <a:spcBef>
                <a:spcPct val="105000"/>
              </a:spcBef>
              <a:buFontTx/>
              <a:buNone/>
            </a:pPr>
            <a:r>
              <a:rPr lang="en-US" smtClean="0"/>
              <a:t>Student’s dependency status:</a:t>
            </a:r>
          </a:p>
          <a:p>
            <a:pPr eaLnBrk="1" hangingPunct="1">
              <a:spcBef>
                <a:spcPct val="105000"/>
              </a:spcBef>
            </a:pPr>
            <a:r>
              <a:rPr lang="en-US" smtClean="0"/>
              <a:t>If all “No” responses, student is dependent</a:t>
            </a:r>
          </a:p>
          <a:p>
            <a:pPr eaLnBrk="1" hangingPunct="1">
              <a:spcBef>
                <a:spcPct val="105000"/>
              </a:spcBef>
            </a:pPr>
            <a:r>
              <a:rPr lang="en-US" smtClean="0"/>
              <a:t>If “Yes” to any question, student is independent</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FOTW Worksheet: Section 3</a:t>
            </a:r>
          </a:p>
        </p:txBody>
      </p:sp>
      <p:sp>
        <p:nvSpPr>
          <p:cNvPr id="35843" name="Rectangle 3"/>
          <p:cNvSpPr>
            <a:spLocks noGrp="1" noChangeArrowheads="1"/>
          </p:cNvSpPr>
          <p:nvPr>
            <p:ph type="body" idx="1"/>
          </p:nvPr>
        </p:nvSpPr>
        <p:spPr/>
        <p:txBody>
          <a:bodyPr/>
          <a:lstStyle/>
          <a:p>
            <a:pPr marL="0" indent="0" eaLnBrk="1" hangingPunct="1">
              <a:spcBef>
                <a:spcPts val="3000"/>
              </a:spcBef>
              <a:buFontTx/>
              <a:buNone/>
              <a:defRPr/>
            </a:pPr>
            <a:r>
              <a:rPr lang="en-US" dirty="0" smtClean="0"/>
              <a:t>Information about the parents of dependent students:</a:t>
            </a:r>
          </a:p>
          <a:p>
            <a:pPr eaLnBrk="1" hangingPunct="1">
              <a:spcBef>
                <a:spcPts val="3000"/>
              </a:spcBef>
              <a:tabLst>
                <a:tab pos="292100" algn="l"/>
              </a:tabLst>
              <a:defRPr/>
            </a:pPr>
            <a:r>
              <a:rPr lang="en-US" dirty="0" smtClean="0"/>
              <a:t>Tax, income, and other financial information</a:t>
            </a:r>
          </a:p>
          <a:p>
            <a:pPr eaLnBrk="1" hangingPunct="1">
              <a:spcBef>
                <a:spcPts val="3000"/>
              </a:spcBef>
              <a:defRPr/>
            </a:pPr>
            <a:r>
              <a:rPr lang="en-US" dirty="0" smtClean="0"/>
              <a:t>Dislocated worker status</a:t>
            </a:r>
          </a:p>
          <a:p>
            <a:pPr eaLnBrk="1" hangingPunct="1">
              <a:spcBef>
                <a:spcPts val="3000"/>
              </a:spcBef>
              <a:defRPr/>
            </a:pPr>
            <a:r>
              <a:rPr lang="en-US" dirty="0" smtClean="0"/>
              <a:t>Assets</a:t>
            </a:r>
          </a:p>
          <a:p>
            <a:pPr eaLnBrk="1" hangingPunct="1">
              <a:spcBef>
                <a:spcPts val="3000"/>
              </a:spcBef>
              <a:buFontTx/>
              <a:buNone/>
              <a:defRP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FOTW Worksheet: Section 4</a:t>
            </a:r>
          </a:p>
        </p:txBody>
      </p:sp>
      <p:sp>
        <p:nvSpPr>
          <p:cNvPr id="34819" name="Rectangle 3"/>
          <p:cNvSpPr>
            <a:spLocks noGrp="1" noChangeArrowheads="1"/>
          </p:cNvSpPr>
          <p:nvPr>
            <p:ph type="body" idx="1"/>
          </p:nvPr>
        </p:nvSpPr>
        <p:spPr/>
        <p:txBody>
          <a:bodyPr/>
          <a:lstStyle/>
          <a:p>
            <a:pPr eaLnBrk="1" hangingPunct="1">
              <a:spcBef>
                <a:spcPts val="3600"/>
              </a:spcBef>
              <a:buFontTx/>
              <a:buNone/>
            </a:pPr>
            <a:r>
              <a:rPr lang="en-US" dirty="0" smtClean="0"/>
              <a:t>Information about the student (and spouse):</a:t>
            </a:r>
          </a:p>
          <a:p>
            <a:pPr eaLnBrk="1" hangingPunct="1">
              <a:spcBef>
                <a:spcPts val="3600"/>
              </a:spcBef>
            </a:pPr>
            <a:r>
              <a:rPr lang="en-US" dirty="0" smtClean="0"/>
              <a:t>Tax, income, and other financial information</a:t>
            </a:r>
          </a:p>
          <a:p>
            <a:pPr eaLnBrk="1" hangingPunct="1">
              <a:spcBef>
                <a:spcPts val="3600"/>
              </a:spcBef>
            </a:pPr>
            <a:r>
              <a:rPr lang="en-US" dirty="0" smtClean="0"/>
              <a:t>Dislocated worker status</a:t>
            </a:r>
          </a:p>
          <a:p>
            <a:pPr eaLnBrk="1" hangingPunct="1">
              <a:spcBef>
                <a:spcPts val="3600"/>
              </a:spcBef>
            </a:pPr>
            <a:r>
              <a:rPr lang="en-US" dirty="0" smtClean="0"/>
              <a:t>Assets</a:t>
            </a: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Additional Information</a:t>
            </a:r>
          </a:p>
        </p:txBody>
      </p:sp>
      <p:sp>
        <p:nvSpPr>
          <p:cNvPr id="35843" name="Content Placeholder 2"/>
          <p:cNvSpPr>
            <a:spLocks noGrp="1"/>
          </p:cNvSpPr>
          <p:nvPr>
            <p:ph idx="1"/>
          </p:nvPr>
        </p:nvSpPr>
        <p:spPr/>
        <p:txBody>
          <a:bodyPr/>
          <a:lstStyle/>
          <a:p>
            <a:r>
              <a:rPr lang="en-US" smtClean="0"/>
              <a:t>College and housing information</a:t>
            </a:r>
          </a:p>
          <a:p>
            <a:pPr>
              <a:buFontTx/>
              <a:buNone/>
            </a:pPr>
            <a:endParaRPr lang="en-US" smtClean="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What is Cost of Attendance (COA)</a:t>
            </a:r>
          </a:p>
        </p:txBody>
      </p:sp>
      <p:sp>
        <p:nvSpPr>
          <p:cNvPr id="6147" name="Rectangle 3"/>
          <p:cNvSpPr>
            <a:spLocks noGrp="1" noChangeArrowheads="1"/>
          </p:cNvSpPr>
          <p:nvPr>
            <p:ph type="body" idx="1"/>
          </p:nvPr>
        </p:nvSpPr>
        <p:spPr>
          <a:xfrm>
            <a:off x="381000" y="1447800"/>
            <a:ext cx="8229600" cy="4267200"/>
          </a:xfrm>
        </p:spPr>
        <p:txBody>
          <a:bodyPr/>
          <a:lstStyle/>
          <a:p>
            <a:pPr eaLnBrk="1" hangingPunct="1">
              <a:spcBef>
                <a:spcPct val="55000"/>
              </a:spcBef>
              <a:spcAft>
                <a:spcPct val="30000"/>
              </a:spcAft>
            </a:pPr>
            <a:r>
              <a:rPr lang="en-US" dirty="0" smtClean="0"/>
              <a:t>Direct costs</a:t>
            </a:r>
          </a:p>
          <a:p>
            <a:pPr eaLnBrk="1" hangingPunct="1">
              <a:spcBef>
                <a:spcPct val="55000"/>
              </a:spcBef>
              <a:spcAft>
                <a:spcPct val="30000"/>
              </a:spcAft>
            </a:pPr>
            <a:r>
              <a:rPr lang="en-US" dirty="0" smtClean="0"/>
              <a:t>Indirect costs</a:t>
            </a:r>
          </a:p>
          <a:p>
            <a:pPr eaLnBrk="1" hangingPunct="1">
              <a:spcBef>
                <a:spcPct val="55000"/>
              </a:spcBef>
              <a:spcAft>
                <a:spcPct val="30000"/>
              </a:spcAft>
            </a:pPr>
            <a:r>
              <a:rPr lang="en-US" dirty="0" smtClean="0"/>
              <a:t>Direct and indirect costs combined into cost of attendance</a:t>
            </a:r>
            <a:endParaRPr lang="en-US" dirty="0" smtClean="0">
              <a:solidFill>
                <a:srgbClr val="FF0000"/>
              </a:solidFill>
            </a:endParaRPr>
          </a:p>
          <a:p>
            <a:pPr eaLnBrk="1" hangingPunct="1">
              <a:spcBef>
                <a:spcPct val="55000"/>
              </a:spcBef>
              <a:spcAft>
                <a:spcPct val="30000"/>
              </a:spcAft>
            </a:pPr>
            <a:r>
              <a:rPr lang="en-US" dirty="0" smtClean="0"/>
              <a:t>Varies widely from college to college</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Signatures</a:t>
            </a:r>
          </a:p>
        </p:txBody>
      </p:sp>
      <p:sp>
        <p:nvSpPr>
          <p:cNvPr id="36867" name="Rectangle 3"/>
          <p:cNvSpPr>
            <a:spLocks noGrp="1" noChangeArrowheads="1"/>
          </p:cNvSpPr>
          <p:nvPr>
            <p:ph type="body" idx="1"/>
          </p:nvPr>
        </p:nvSpPr>
        <p:spPr/>
        <p:txBody>
          <a:bodyPr/>
          <a:lstStyle/>
          <a:p>
            <a:pPr eaLnBrk="1" hangingPunct="1">
              <a:lnSpc>
                <a:spcPct val="95000"/>
              </a:lnSpc>
              <a:spcBef>
                <a:spcPct val="40000"/>
              </a:spcBef>
            </a:pPr>
            <a:r>
              <a:rPr lang="en-US" smtClean="0"/>
              <a:t>Required</a:t>
            </a:r>
          </a:p>
          <a:p>
            <a:pPr marL="682625" lvl="1" indent="-341313" eaLnBrk="1" hangingPunct="1">
              <a:lnSpc>
                <a:spcPct val="95000"/>
              </a:lnSpc>
              <a:spcBef>
                <a:spcPct val="40000"/>
              </a:spcBef>
            </a:pPr>
            <a:r>
              <a:rPr lang="en-US" smtClean="0"/>
              <a:t>Student</a:t>
            </a:r>
          </a:p>
          <a:p>
            <a:pPr marL="682625" lvl="1" indent="-341313" eaLnBrk="1" hangingPunct="1">
              <a:lnSpc>
                <a:spcPct val="95000"/>
              </a:lnSpc>
              <a:spcBef>
                <a:spcPct val="40000"/>
              </a:spcBef>
            </a:pPr>
            <a:r>
              <a:rPr lang="en-US" smtClean="0"/>
              <a:t>One parent (dependent students)</a:t>
            </a:r>
          </a:p>
          <a:p>
            <a:pPr eaLnBrk="1" hangingPunct="1">
              <a:lnSpc>
                <a:spcPct val="95000"/>
              </a:lnSpc>
              <a:spcBef>
                <a:spcPct val="40000"/>
              </a:spcBef>
            </a:pPr>
            <a:r>
              <a:rPr lang="en-US" smtClean="0"/>
              <a:t>Format</a:t>
            </a:r>
          </a:p>
          <a:p>
            <a:pPr marL="682625" lvl="1" indent="-341313" eaLnBrk="1" hangingPunct="1">
              <a:lnSpc>
                <a:spcPct val="95000"/>
              </a:lnSpc>
              <a:spcBef>
                <a:spcPct val="40000"/>
              </a:spcBef>
            </a:pPr>
            <a:r>
              <a:rPr lang="en-US" smtClean="0"/>
              <a:t>Electronic using PIN</a:t>
            </a:r>
          </a:p>
          <a:p>
            <a:pPr marL="682625" lvl="1" indent="-341313" eaLnBrk="1" hangingPunct="1">
              <a:lnSpc>
                <a:spcPct val="95000"/>
              </a:lnSpc>
              <a:spcBef>
                <a:spcPct val="40000"/>
              </a:spcBef>
            </a:pPr>
            <a:r>
              <a:rPr lang="en-US" smtClean="0"/>
              <a:t>Signature page</a:t>
            </a:r>
          </a:p>
          <a:p>
            <a:pPr marL="682625" lvl="1" indent="-341313" eaLnBrk="1" hangingPunct="1">
              <a:lnSpc>
                <a:spcPct val="95000"/>
              </a:lnSpc>
              <a:spcBef>
                <a:spcPct val="40000"/>
              </a:spcBef>
            </a:pPr>
            <a:r>
              <a:rPr lang="en-US" smtClean="0"/>
              <a:t>Paper FAFSA</a:t>
            </a: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Frequent FAFSA Errors</a:t>
            </a:r>
          </a:p>
        </p:txBody>
      </p:sp>
      <p:sp>
        <p:nvSpPr>
          <p:cNvPr id="37891" name="Rectangle 3"/>
          <p:cNvSpPr>
            <a:spLocks noGrp="1" noChangeArrowheads="1"/>
          </p:cNvSpPr>
          <p:nvPr>
            <p:ph type="body" idx="1"/>
          </p:nvPr>
        </p:nvSpPr>
        <p:spPr/>
        <p:txBody>
          <a:bodyPr/>
          <a:lstStyle/>
          <a:p>
            <a:pPr eaLnBrk="1" hangingPunct="1">
              <a:lnSpc>
                <a:spcPct val="90000"/>
              </a:lnSpc>
              <a:spcBef>
                <a:spcPct val="15000"/>
              </a:spcBef>
            </a:pPr>
            <a:r>
              <a:rPr lang="en-US" smtClean="0"/>
              <a:t>Social Security Numbers</a:t>
            </a:r>
          </a:p>
          <a:p>
            <a:pPr eaLnBrk="1" hangingPunct="1">
              <a:lnSpc>
                <a:spcPct val="90000"/>
              </a:lnSpc>
              <a:spcBef>
                <a:spcPct val="15000"/>
              </a:spcBef>
            </a:pPr>
            <a:r>
              <a:rPr lang="en-US" smtClean="0"/>
              <a:t>Divorced/remarried parental information</a:t>
            </a:r>
          </a:p>
          <a:p>
            <a:pPr eaLnBrk="1" hangingPunct="1">
              <a:lnSpc>
                <a:spcPct val="90000"/>
              </a:lnSpc>
              <a:spcBef>
                <a:spcPct val="15000"/>
              </a:spcBef>
            </a:pPr>
            <a:r>
              <a:rPr lang="en-US" smtClean="0"/>
              <a:t>Income earned by parents/stepparents</a:t>
            </a:r>
          </a:p>
          <a:p>
            <a:pPr eaLnBrk="1" hangingPunct="1">
              <a:lnSpc>
                <a:spcPct val="90000"/>
              </a:lnSpc>
              <a:spcBef>
                <a:spcPct val="15000"/>
              </a:spcBef>
            </a:pPr>
            <a:r>
              <a:rPr lang="en-US" smtClean="0"/>
              <a:t>Untaxed income</a:t>
            </a:r>
          </a:p>
          <a:p>
            <a:pPr eaLnBrk="1" hangingPunct="1">
              <a:lnSpc>
                <a:spcPct val="90000"/>
              </a:lnSpc>
              <a:spcBef>
                <a:spcPct val="15000"/>
              </a:spcBef>
            </a:pPr>
            <a:r>
              <a:rPr lang="en-US" smtClean="0"/>
              <a:t>U.S. income taxes paid </a:t>
            </a:r>
          </a:p>
          <a:p>
            <a:pPr eaLnBrk="1" hangingPunct="1">
              <a:lnSpc>
                <a:spcPct val="90000"/>
              </a:lnSpc>
              <a:spcBef>
                <a:spcPct val="15000"/>
              </a:spcBef>
            </a:pPr>
            <a:r>
              <a:rPr lang="en-US" smtClean="0"/>
              <a:t>Household size</a:t>
            </a:r>
          </a:p>
          <a:p>
            <a:pPr eaLnBrk="1" hangingPunct="1">
              <a:lnSpc>
                <a:spcPct val="90000"/>
              </a:lnSpc>
              <a:spcBef>
                <a:spcPct val="15000"/>
              </a:spcBef>
            </a:pPr>
            <a:r>
              <a:rPr lang="en-US" smtClean="0"/>
              <a:t>Number of household members in college</a:t>
            </a:r>
          </a:p>
          <a:p>
            <a:pPr eaLnBrk="1" hangingPunct="1">
              <a:lnSpc>
                <a:spcPct val="90000"/>
              </a:lnSpc>
              <a:spcBef>
                <a:spcPct val="15000"/>
              </a:spcBef>
            </a:pPr>
            <a:r>
              <a:rPr lang="en-US" smtClean="0"/>
              <a:t>Real estate and investment net worth</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FAFSA Processing Results</a:t>
            </a:r>
          </a:p>
        </p:txBody>
      </p:sp>
      <p:sp>
        <p:nvSpPr>
          <p:cNvPr id="38915" name="Rectangle 3"/>
          <p:cNvSpPr>
            <a:spLocks noGrp="1" noChangeArrowheads="1"/>
          </p:cNvSpPr>
          <p:nvPr>
            <p:ph type="body" idx="1"/>
          </p:nvPr>
        </p:nvSpPr>
        <p:spPr/>
        <p:txBody>
          <a:bodyPr/>
          <a:lstStyle/>
          <a:p>
            <a:pPr marL="3175" indent="-3175" eaLnBrk="1" hangingPunct="1">
              <a:lnSpc>
                <a:spcPct val="90000"/>
              </a:lnSpc>
              <a:spcBef>
                <a:spcPct val="50000"/>
              </a:spcBef>
              <a:buFontTx/>
              <a:buNone/>
              <a:tabLst>
                <a:tab pos="347663" algn="l"/>
              </a:tabLst>
            </a:pPr>
            <a:r>
              <a:rPr lang="en-US" dirty="0" smtClean="0"/>
              <a:t>Central Processing System (CPS) notifies student of FAFSA processing results by:</a:t>
            </a:r>
          </a:p>
          <a:p>
            <a:pPr marL="3175" indent="-3175" eaLnBrk="1" hangingPunct="1">
              <a:spcBef>
                <a:spcPts val="1800"/>
              </a:spcBef>
              <a:tabLst>
                <a:tab pos="347663" algn="l"/>
              </a:tabLst>
            </a:pPr>
            <a:r>
              <a:rPr lang="en-US" sz="2800" dirty="0" smtClean="0"/>
              <a:t>	Paper Student Aid Report (SAR) if paper FAFSA 	was filed and student’s e-mail address was not 	provided</a:t>
            </a:r>
          </a:p>
          <a:p>
            <a:pPr marL="3175" indent="-3175" eaLnBrk="1" hangingPunct="1">
              <a:spcBef>
                <a:spcPts val="1800"/>
              </a:spcBef>
              <a:tabLst>
                <a:tab pos="347663" algn="l"/>
              </a:tabLst>
            </a:pPr>
            <a:r>
              <a:rPr lang="en-US" sz="2800" dirty="0" smtClean="0"/>
              <a:t>	SAR Acknowledgement if filed FAFSA on the 	Web and student’s e-mail address was not 	provided</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FAFSA Processing Results</a:t>
            </a:r>
          </a:p>
        </p:txBody>
      </p:sp>
      <p:sp>
        <p:nvSpPr>
          <p:cNvPr id="39939" name="Rectangle 3"/>
          <p:cNvSpPr>
            <a:spLocks noGrp="1" noChangeArrowheads="1"/>
          </p:cNvSpPr>
          <p:nvPr>
            <p:ph type="body" idx="1"/>
          </p:nvPr>
        </p:nvSpPr>
        <p:spPr/>
        <p:txBody>
          <a:bodyPr/>
          <a:lstStyle/>
          <a:p>
            <a:pPr eaLnBrk="1" hangingPunct="1">
              <a:spcBef>
                <a:spcPct val="70000"/>
              </a:spcBef>
            </a:pPr>
            <a:r>
              <a:rPr lang="en-US" dirty="0" smtClean="0"/>
              <a:t>CPS notifies student of FAFSA processing results by:</a:t>
            </a:r>
          </a:p>
          <a:p>
            <a:pPr marL="682625" lvl="1" indent="-341313" eaLnBrk="1" hangingPunct="1">
              <a:spcBef>
                <a:spcPct val="70000"/>
              </a:spcBef>
            </a:pPr>
            <a:r>
              <a:rPr lang="en-US" dirty="0" smtClean="0"/>
              <a:t>E-mail notification containing a direct link to student’s on-line SAR if student’s e-mail was provided on paper or electronic FAFSA</a:t>
            </a:r>
          </a:p>
          <a:p>
            <a:pPr eaLnBrk="1" hangingPunct="1">
              <a:spcBef>
                <a:spcPct val="70000"/>
              </a:spcBef>
            </a:pPr>
            <a:r>
              <a:rPr lang="en-US" dirty="0" smtClean="0"/>
              <a:t>Student with PIN may view SAR on-line at </a:t>
            </a:r>
            <a:r>
              <a:rPr lang="en-US" dirty="0" smtClean="0">
                <a:solidFill>
                  <a:srgbClr val="0066FF"/>
                </a:solidFill>
              </a:rPr>
              <a:t>www.fafsa.gov</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FAFSA Processing Results</a:t>
            </a:r>
          </a:p>
        </p:txBody>
      </p:sp>
      <p:sp>
        <p:nvSpPr>
          <p:cNvPr id="40963" name="Rectangle 3"/>
          <p:cNvSpPr>
            <a:spLocks noGrp="1" noChangeArrowheads="1"/>
          </p:cNvSpPr>
          <p:nvPr>
            <p:ph type="body" idx="1"/>
          </p:nvPr>
        </p:nvSpPr>
        <p:spPr>
          <a:xfrm>
            <a:off x="381000" y="1447800"/>
            <a:ext cx="8305800" cy="4267200"/>
          </a:xfrm>
        </p:spPr>
        <p:txBody>
          <a:bodyPr/>
          <a:lstStyle/>
          <a:p>
            <a:pPr eaLnBrk="1" hangingPunct="1">
              <a:tabLst>
                <a:tab pos="4054475" algn="l"/>
              </a:tabLst>
            </a:pPr>
            <a:r>
              <a:rPr lang="en-US" dirty="0" smtClean="0"/>
              <a:t>Institutional Student Information Record (ISIR) sent to colleges listed on FAFSA approximately 10 to 14 days after FAFSA submitted</a:t>
            </a:r>
          </a:p>
          <a:p>
            <a:pPr eaLnBrk="1" hangingPunct="1">
              <a:spcBef>
                <a:spcPct val="75000"/>
              </a:spcBef>
              <a:tabLst>
                <a:tab pos="4054475" algn="l"/>
              </a:tabLst>
            </a:pPr>
            <a:r>
              <a:rPr lang="en-US" dirty="0" smtClean="0"/>
              <a:t>College reviews ISIR</a:t>
            </a:r>
          </a:p>
          <a:p>
            <a:pPr marL="682625" lvl="1" indent="-341313" eaLnBrk="1" hangingPunct="1">
              <a:tabLst>
                <a:tab pos="4054475" algn="l"/>
              </a:tabLst>
            </a:pPr>
            <a:r>
              <a:rPr lang="en-US" dirty="0" smtClean="0"/>
              <a:t>May request additional documentation, such as proof that a sibling is enrolled </a:t>
            </a:r>
            <a:r>
              <a:rPr lang="en-US" smtClean="0"/>
              <a:t>in college</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Student Aid Report</a:t>
            </a:r>
          </a:p>
        </p:txBody>
      </p:sp>
      <p:sp>
        <p:nvSpPr>
          <p:cNvPr id="41987" name="Rectangle 3"/>
          <p:cNvSpPr>
            <a:spLocks noGrp="1" noChangeArrowheads="1"/>
          </p:cNvSpPr>
          <p:nvPr>
            <p:ph type="body" idx="1"/>
          </p:nvPr>
        </p:nvSpPr>
        <p:spPr>
          <a:xfrm>
            <a:off x="381000" y="1447800"/>
            <a:ext cx="8001000" cy="4267200"/>
          </a:xfrm>
        </p:spPr>
        <p:txBody>
          <a:bodyPr/>
          <a:lstStyle/>
          <a:p>
            <a:pPr eaLnBrk="1" hangingPunct="1">
              <a:spcBef>
                <a:spcPct val="125000"/>
              </a:spcBef>
            </a:pPr>
            <a:r>
              <a:rPr lang="en-US" smtClean="0"/>
              <a:t>Review data for accuracy</a:t>
            </a:r>
          </a:p>
          <a:p>
            <a:pPr eaLnBrk="1" hangingPunct="1">
              <a:spcBef>
                <a:spcPct val="125000"/>
              </a:spcBef>
            </a:pPr>
            <a:r>
              <a:rPr lang="en-US" smtClean="0"/>
              <a:t>Update estimated information when actual figures are available</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Making Corrections</a:t>
            </a:r>
          </a:p>
        </p:txBody>
      </p:sp>
      <p:sp>
        <p:nvSpPr>
          <p:cNvPr id="43011" name="Rectangle 3"/>
          <p:cNvSpPr>
            <a:spLocks noGrp="1" noChangeArrowheads="1"/>
          </p:cNvSpPr>
          <p:nvPr>
            <p:ph type="body" idx="1"/>
          </p:nvPr>
        </p:nvSpPr>
        <p:spPr/>
        <p:txBody>
          <a:bodyPr/>
          <a:lstStyle/>
          <a:p>
            <a:pPr marL="0" indent="0" eaLnBrk="1" hangingPunct="1">
              <a:lnSpc>
                <a:spcPct val="90000"/>
              </a:lnSpc>
              <a:buFontTx/>
              <a:buNone/>
              <a:tabLst>
                <a:tab pos="347663" algn="l"/>
              </a:tabLst>
            </a:pPr>
            <a:r>
              <a:rPr lang="en-US" dirty="0" smtClean="0"/>
              <a:t>If necessary, corrections to FAFSA data may be made by: </a:t>
            </a:r>
          </a:p>
          <a:p>
            <a:pPr marL="0" indent="0" eaLnBrk="1" hangingPunct="1">
              <a:lnSpc>
                <a:spcPct val="90000"/>
              </a:lnSpc>
              <a:spcBef>
                <a:spcPct val="35000"/>
              </a:spcBef>
              <a:tabLst>
                <a:tab pos="347663" algn="l"/>
              </a:tabLst>
            </a:pPr>
            <a:r>
              <a:rPr lang="en-US" dirty="0" smtClean="0"/>
              <a:t>	</a:t>
            </a:r>
            <a:r>
              <a:rPr lang="en-US" sz="2800" dirty="0" smtClean="0"/>
              <a:t>Using FAFSA on the Web (</a:t>
            </a:r>
            <a:r>
              <a:rPr lang="en-US" sz="2800" dirty="0" smtClean="0">
                <a:solidFill>
                  <a:srgbClr val="0066FF"/>
                </a:solidFill>
              </a:rPr>
              <a:t>www.fafsa.gov</a:t>
            </a:r>
            <a:r>
              <a:rPr lang="en-US" sz="2800" dirty="0" smtClean="0"/>
              <a:t>) if </a:t>
            </a:r>
            <a:br>
              <a:rPr lang="en-US" sz="2800" dirty="0" smtClean="0"/>
            </a:br>
            <a:r>
              <a:rPr lang="en-US" sz="2800" dirty="0" smtClean="0"/>
              <a:t>	student has a PIN;</a:t>
            </a:r>
          </a:p>
          <a:p>
            <a:pPr marL="0" indent="0" eaLnBrk="1" hangingPunct="1">
              <a:lnSpc>
                <a:spcPct val="90000"/>
              </a:lnSpc>
              <a:spcBef>
                <a:spcPct val="35000"/>
              </a:spcBef>
              <a:tabLst>
                <a:tab pos="347663" algn="l"/>
              </a:tabLst>
            </a:pPr>
            <a:r>
              <a:rPr lang="en-US" sz="2800" dirty="0" smtClean="0"/>
              <a:t>	Updating paper SAR (SAR Information 	Acknowledgement cannot be used to make 	corrections); or</a:t>
            </a:r>
          </a:p>
          <a:p>
            <a:pPr marL="0" indent="0" eaLnBrk="1" hangingPunct="1">
              <a:lnSpc>
                <a:spcPct val="90000"/>
              </a:lnSpc>
              <a:spcBef>
                <a:spcPct val="35000"/>
              </a:spcBef>
              <a:tabLst>
                <a:tab pos="347663" algn="l"/>
              </a:tabLst>
            </a:pPr>
            <a:r>
              <a:rPr lang="en-US" sz="2800" dirty="0" smtClean="0"/>
              <a:t>	Submitting documentation to college’s 	financial aid office</a:t>
            </a:r>
            <a:endParaRPr lang="en-US" dirty="0" smtClean="0"/>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Special Circumstances</a:t>
            </a:r>
          </a:p>
        </p:txBody>
      </p:sp>
      <p:sp>
        <p:nvSpPr>
          <p:cNvPr id="44035" name="Rectangle 3"/>
          <p:cNvSpPr>
            <a:spLocks noGrp="1" noChangeArrowheads="1"/>
          </p:cNvSpPr>
          <p:nvPr>
            <p:ph type="body" idx="1"/>
          </p:nvPr>
        </p:nvSpPr>
        <p:spPr>
          <a:xfrm>
            <a:off x="381000" y="1447800"/>
            <a:ext cx="7848600" cy="4267200"/>
          </a:xfrm>
        </p:spPr>
        <p:txBody>
          <a:bodyPr/>
          <a:lstStyle/>
          <a:p>
            <a:pPr eaLnBrk="1" hangingPunct="1">
              <a:spcBef>
                <a:spcPts val="4800"/>
              </a:spcBef>
              <a:spcAft>
                <a:spcPct val="30000"/>
              </a:spcAft>
            </a:pPr>
            <a:r>
              <a:rPr lang="en-US" dirty="0" smtClean="0"/>
              <a:t>Cannot report on FAFSA</a:t>
            </a:r>
          </a:p>
          <a:p>
            <a:pPr eaLnBrk="1" hangingPunct="1">
              <a:spcBef>
                <a:spcPts val="4800"/>
              </a:spcBef>
              <a:spcAft>
                <a:spcPct val="30000"/>
              </a:spcAft>
            </a:pPr>
            <a:r>
              <a:rPr lang="en-US" dirty="0" smtClean="0"/>
              <a:t>Send written explanation to financial aid office at each college</a:t>
            </a: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Special Circumstances</a:t>
            </a:r>
          </a:p>
        </p:txBody>
      </p:sp>
      <p:sp>
        <p:nvSpPr>
          <p:cNvPr id="46083" name="Rectangle 3"/>
          <p:cNvSpPr>
            <a:spLocks noGrp="1" noChangeArrowheads="1"/>
          </p:cNvSpPr>
          <p:nvPr>
            <p:ph type="body" idx="1"/>
          </p:nvPr>
        </p:nvSpPr>
        <p:spPr/>
        <p:txBody>
          <a:bodyPr/>
          <a:lstStyle/>
          <a:p>
            <a:pPr eaLnBrk="1" hangingPunct="1">
              <a:spcBef>
                <a:spcPts val="3000"/>
              </a:spcBef>
            </a:pPr>
            <a:r>
              <a:rPr lang="en-US" dirty="0" smtClean="0"/>
              <a:t>Change in employment status</a:t>
            </a:r>
          </a:p>
          <a:p>
            <a:pPr eaLnBrk="1" hangingPunct="1">
              <a:spcBef>
                <a:spcPts val="3000"/>
              </a:spcBef>
            </a:pPr>
            <a:r>
              <a:rPr lang="en-US" dirty="0" smtClean="0"/>
              <a:t>Medical expenses not covered by insurance</a:t>
            </a:r>
          </a:p>
          <a:p>
            <a:pPr eaLnBrk="1" hangingPunct="1">
              <a:spcBef>
                <a:spcPts val="3000"/>
              </a:spcBef>
            </a:pPr>
            <a:r>
              <a:rPr lang="en-US" dirty="0" smtClean="0"/>
              <a:t>Change in parent marital status</a:t>
            </a:r>
          </a:p>
          <a:p>
            <a:pPr eaLnBrk="1" hangingPunct="1">
              <a:spcBef>
                <a:spcPts val="3000"/>
              </a:spcBef>
            </a:pPr>
            <a:r>
              <a:rPr lang="en-US" dirty="0" smtClean="0"/>
              <a:t>Unusual dependent care expenses</a:t>
            </a:r>
          </a:p>
          <a:p>
            <a:pPr eaLnBrk="1" hangingPunct="1">
              <a:spcBef>
                <a:spcPts val="3000"/>
              </a:spcBef>
            </a:pPr>
            <a:r>
              <a:rPr lang="en-US" dirty="0" smtClean="0"/>
              <a:t>Student cannot obtain parent information</a:t>
            </a: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49511" name="Picture 7" descr="nasfaalogo_inv"/>
          <p:cNvPicPr>
            <a:picLocks noChangeAspect="1" noChangeArrowheads="1"/>
          </p:cNvPicPr>
          <p:nvPr/>
        </p:nvPicPr>
        <p:blipFill>
          <a:blip r:embed="rId3" cstate="print"/>
          <a:srcRect/>
          <a:stretch>
            <a:fillRect/>
          </a:stretch>
        </p:blipFill>
        <p:spPr bwMode="auto">
          <a:xfrm>
            <a:off x="685800" y="2362200"/>
            <a:ext cx="7924800" cy="12493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9511"/>
                                        </p:tgtEl>
                                        <p:attrNameLst>
                                          <p:attrName>style.visibility</p:attrName>
                                        </p:attrNameLst>
                                      </p:cBhvr>
                                      <p:to>
                                        <p:strVal val="visible"/>
                                      </p:to>
                                    </p:set>
                                    <p:animEffect transition="in" filter="wipe(left)">
                                      <p:cBhvr>
                                        <p:cTn id="7" dur="500"/>
                                        <p:tgtEl>
                                          <p:spTgt spid="149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What is the Expected Family Contribution (EFC)</a:t>
            </a:r>
          </a:p>
        </p:txBody>
      </p:sp>
      <p:sp>
        <p:nvSpPr>
          <p:cNvPr id="7171" name="Rectangle 3"/>
          <p:cNvSpPr>
            <a:spLocks noGrp="1" noChangeArrowheads="1"/>
          </p:cNvSpPr>
          <p:nvPr>
            <p:ph type="body" idx="1"/>
          </p:nvPr>
        </p:nvSpPr>
        <p:spPr>
          <a:xfrm>
            <a:off x="381000" y="1447800"/>
            <a:ext cx="8458200" cy="4419600"/>
          </a:xfrm>
        </p:spPr>
        <p:txBody>
          <a:bodyPr/>
          <a:lstStyle/>
          <a:p>
            <a:pPr eaLnBrk="1" hangingPunct="1">
              <a:lnSpc>
                <a:spcPct val="95000"/>
              </a:lnSpc>
            </a:pPr>
            <a:r>
              <a:rPr lang="en-US" dirty="0" smtClean="0"/>
              <a:t>Amount family can reasonably be expected to contribute</a:t>
            </a:r>
            <a:endParaRPr lang="en-US" dirty="0" smtClean="0">
              <a:solidFill>
                <a:srgbClr val="FF0000"/>
              </a:solidFill>
            </a:endParaRPr>
          </a:p>
          <a:p>
            <a:pPr eaLnBrk="1" hangingPunct="1">
              <a:lnSpc>
                <a:spcPct val="95000"/>
              </a:lnSpc>
            </a:pPr>
            <a:r>
              <a:rPr lang="en-US" dirty="0" smtClean="0"/>
              <a:t>Stays the same regardless of college</a:t>
            </a:r>
          </a:p>
          <a:p>
            <a:pPr eaLnBrk="1" hangingPunct="1">
              <a:lnSpc>
                <a:spcPct val="95000"/>
              </a:lnSpc>
            </a:pPr>
            <a:r>
              <a:rPr lang="en-US" dirty="0" smtClean="0"/>
              <a:t>Two components</a:t>
            </a:r>
          </a:p>
          <a:p>
            <a:pPr marL="798513" lvl="1" indent="-341313" eaLnBrk="1" hangingPunct="1">
              <a:lnSpc>
                <a:spcPct val="95000"/>
              </a:lnSpc>
            </a:pPr>
            <a:r>
              <a:rPr lang="en-US" dirty="0" smtClean="0"/>
              <a:t>Parent contribution</a:t>
            </a:r>
          </a:p>
          <a:p>
            <a:pPr marL="798513" lvl="1" indent="-341313" eaLnBrk="1" hangingPunct="1">
              <a:lnSpc>
                <a:spcPct val="95000"/>
              </a:lnSpc>
            </a:pPr>
            <a:r>
              <a:rPr lang="en-US" dirty="0" smtClean="0"/>
              <a:t>Student contribution</a:t>
            </a:r>
          </a:p>
          <a:p>
            <a:pPr eaLnBrk="1" hangingPunct="1">
              <a:lnSpc>
                <a:spcPct val="95000"/>
              </a:lnSpc>
            </a:pPr>
            <a:r>
              <a:rPr lang="en-US" dirty="0" smtClean="0"/>
              <a:t>Calculated using data from a federal application form and a federal formula</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What is Financial Need</a:t>
            </a:r>
          </a:p>
        </p:txBody>
      </p:sp>
      <p:sp>
        <p:nvSpPr>
          <p:cNvPr id="8195" name="Rectangle 3"/>
          <p:cNvSpPr>
            <a:spLocks noGrp="1" noChangeArrowheads="1"/>
          </p:cNvSpPr>
          <p:nvPr>
            <p:ph type="body" idx="1"/>
          </p:nvPr>
        </p:nvSpPr>
        <p:spPr>
          <a:xfrm>
            <a:off x="1219200" y="1981200"/>
            <a:ext cx="7315200" cy="3581400"/>
          </a:xfrm>
        </p:spPr>
        <p:txBody>
          <a:bodyPr/>
          <a:lstStyle/>
          <a:p>
            <a:pPr eaLnBrk="1" hangingPunct="1">
              <a:spcBef>
                <a:spcPct val="100000"/>
              </a:spcBef>
              <a:buFontTx/>
              <a:buNone/>
            </a:pPr>
            <a:r>
              <a:rPr lang="en-US" smtClean="0">
                <a:ea typeface="ＭＳ Ｐゴシック" pitchFamily="34" charset="-128"/>
              </a:rPr>
              <a:t>		</a:t>
            </a:r>
            <a:r>
              <a:rPr lang="en-US" sz="3400" smtClean="0">
                <a:ea typeface="ＭＳ Ｐゴシック" pitchFamily="34" charset="-128"/>
              </a:rPr>
              <a:t>Cost of Attendance </a:t>
            </a:r>
          </a:p>
          <a:p>
            <a:pPr eaLnBrk="1" hangingPunct="1">
              <a:spcBef>
                <a:spcPct val="100000"/>
              </a:spcBef>
              <a:buFontTx/>
              <a:buNone/>
            </a:pPr>
            <a:r>
              <a:rPr lang="en-US" sz="3400" smtClean="0">
                <a:ea typeface="ＭＳ Ｐゴシック" pitchFamily="34" charset="-128"/>
              </a:rPr>
              <a:t> </a:t>
            </a:r>
            <a:r>
              <a:rPr lang="en-US" sz="3400" smtClean="0">
                <a:cs typeface="Arial" charset="0"/>
              </a:rPr>
              <a:t>–</a:t>
            </a:r>
            <a:r>
              <a:rPr lang="en-US" sz="3400" smtClean="0">
                <a:solidFill>
                  <a:srgbClr val="CC0099"/>
                </a:solidFill>
              </a:rPr>
              <a:t> 	</a:t>
            </a:r>
            <a:r>
              <a:rPr lang="en-US" sz="3400" smtClean="0">
                <a:ea typeface="ＭＳ Ｐゴシック" pitchFamily="34" charset="-128"/>
              </a:rPr>
              <a:t>Expected Family Contribution</a:t>
            </a:r>
          </a:p>
          <a:p>
            <a:pPr eaLnBrk="1" hangingPunct="1">
              <a:spcBef>
                <a:spcPct val="100000"/>
              </a:spcBef>
              <a:buFontTx/>
              <a:buNone/>
            </a:pPr>
            <a:r>
              <a:rPr lang="en-US" sz="3400" smtClean="0">
                <a:ea typeface="ＭＳ Ｐゴシック" pitchFamily="34" charset="-128"/>
              </a:rPr>
              <a:t> = 	Financial Need</a:t>
            </a:r>
          </a:p>
        </p:txBody>
      </p:sp>
      <p:sp>
        <p:nvSpPr>
          <p:cNvPr id="8196" name="Line 4"/>
          <p:cNvSpPr>
            <a:spLocks noChangeShapeType="1"/>
          </p:cNvSpPr>
          <p:nvPr/>
        </p:nvSpPr>
        <p:spPr bwMode="auto">
          <a:xfrm>
            <a:off x="990600" y="3886200"/>
            <a:ext cx="7391400" cy="0"/>
          </a:xfrm>
          <a:prstGeom prst="line">
            <a:avLst/>
          </a:prstGeom>
          <a:noFill/>
          <a:ln w="28575">
            <a:solidFill>
              <a:schemeClr val="tx1"/>
            </a:solidFill>
            <a:round/>
            <a:headEnd/>
            <a:tailEnd/>
          </a:ln>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Categories of Financial Aid</a:t>
            </a:r>
          </a:p>
        </p:txBody>
      </p:sp>
      <p:sp>
        <p:nvSpPr>
          <p:cNvPr id="9219" name="Rectangle 3"/>
          <p:cNvSpPr>
            <a:spLocks noGrp="1" noChangeArrowheads="1"/>
          </p:cNvSpPr>
          <p:nvPr>
            <p:ph type="body" idx="1"/>
          </p:nvPr>
        </p:nvSpPr>
        <p:spPr/>
        <p:txBody>
          <a:bodyPr/>
          <a:lstStyle/>
          <a:p>
            <a:pPr eaLnBrk="1" hangingPunct="1">
              <a:spcBef>
                <a:spcPct val="200000"/>
              </a:spcBef>
            </a:pPr>
            <a:r>
              <a:rPr lang="en-US" dirty="0" smtClean="0"/>
              <a:t>Need-based</a:t>
            </a:r>
          </a:p>
          <a:p>
            <a:pPr eaLnBrk="1" hangingPunct="1">
              <a:spcBef>
                <a:spcPct val="200000"/>
              </a:spcBef>
            </a:pPr>
            <a:r>
              <a:rPr lang="en-US" dirty="0" smtClean="0"/>
              <a:t>Non-need-based</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Types of Financial Aid</a:t>
            </a:r>
          </a:p>
        </p:txBody>
      </p:sp>
      <p:sp>
        <p:nvSpPr>
          <p:cNvPr id="10243" name="Rectangle 3"/>
          <p:cNvSpPr>
            <a:spLocks noGrp="1" noChangeArrowheads="1"/>
          </p:cNvSpPr>
          <p:nvPr>
            <p:ph type="body" idx="1"/>
          </p:nvPr>
        </p:nvSpPr>
        <p:spPr/>
        <p:txBody>
          <a:bodyPr/>
          <a:lstStyle/>
          <a:p>
            <a:pPr eaLnBrk="1" hangingPunct="1">
              <a:spcBef>
                <a:spcPct val="100000"/>
              </a:spcBef>
            </a:pPr>
            <a:r>
              <a:rPr lang="en-US" smtClean="0"/>
              <a:t>Scholarships</a:t>
            </a:r>
          </a:p>
          <a:p>
            <a:pPr eaLnBrk="1" hangingPunct="1">
              <a:spcBef>
                <a:spcPct val="100000"/>
              </a:spcBef>
            </a:pPr>
            <a:r>
              <a:rPr lang="en-US" smtClean="0"/>
              <a:t>Grants</a:t>
            </a:r>
          </a:p>
          <a:p>
            <a:pPr eaLnBrk="1" hangingPunct="1">
              <a:spcBef>
                <a:spcPct val="100000"/>
              </a:spcBef>
            </a:pPr>
            <a:r>
              <a:rPr lang="en-US" smtClean="0"/>
              <a:t>Loans</a:t>
            </a:r>
          </a:p>
          <a:p>
            <a:pPr eaLnBrk="1" hangingPunct="1">
              <a:spcBef>
                <a:spcPct val="100000"/>
              </a:spcBef>
            </a:pPr>
            <a:r>
              <a:rPr lang="en-US" smtClean="0"/>
              <a:t>Employment</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 Connec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9045</TotalTime>
  <Words>2068</Words>
  <Application>Microsoft Office PowerPoint</Application>
  <PresentationFormat>On-screen Show (4:3)</PresentationFormat>
  <Paragraphs>380</Paragraphs>
  <Slides>59</Slides>
  <Notes>51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Arial</vt:lpstr>
      <vt:lpstr>Times New Roman</vt:lpstr>
      <vt:lpstr>ＭＳ Ｐゴシック</vt:lpstr>
      <vt:lpstr>Wingdings</vt:lpstr>
      <vt:lpstr>Calibri</vt:lpstr>
      <vt:lpstr>Verdana</vt:lpstr>
      <vt:lpstr>BellGothic</vt:lpstr>
      <vt:lpstr>Default Design</vt:lpstr>
      <vt:lpstr>LA Connect PowerPoint Template</vt:lpstr>
      <vt:lpstr>Presentation3</vt:lpstr>
      <vt:lpstr>Slide 1</vt:lpstr>
      <vt:lpstr>Slide 2</vt:lpstr>
      <vt:lpstr>Topics We Will Discuss</vt:lpstr>
      <vt:lpstr>What is Financial Aid?</vt:lpstr>
      <vt:lpstr>What is Cost of Attendance (COA)</vt:lpstr>
      <vt:lpstr>What is the Expected Family Contribution (EFC)</vt:lpstr>
      <vt:lpstr>What is Financial Need</vt:lpstr>
      <vt:lpstr>Categories of Financial Aid</vt:lpstr>
      <vt:lpstr>Types of Financial Aid</vt:lpstr>
      <vt:lpstr>Scholarships</vt:lpstr>
      <vt:lpstr>Grants</vt:lpstr>
      <vt:lpstr>Loans</vt:lpstr>
      <vt:lpstr>Employment</vt:lpstr>
      <vt:lpstr>Sources of Financial Aid</vt:lpstr>
      <vt:lpstr>Louisiana State Aid</vt:lpstr>
      <vt:lpstr>TOPS:  Application</vt:lpstr>
      <vt:lpstr>TOPS:  Application Deadlines 2012 Graduates</vt:lpstr>
      <vt:lpstr>TOPS:  Processing Cycle</vt:lpstr>
      <vt:lpstr>TOPS:  Eligibility</vt:lpstr>
      <vt:lpstr>Louisiana Connect</vt:lpstr>
      <vt:lpstr>Louisiana Connect – Students</vt:lpstr>
      <vt:lpstr>Louisiana Connect - Parents</vt:lpstr>
      <vt:lpstr>www.louisianaconnect.org</vt:lpstr>
      <vt:lpstr>Select “I am a Parent”</vt:lpstr>
      <vt:lpstr>Enter your Child’s information</vt:lpstr>
      <vt:lpstr>Select their school from the Dropdown List</vt:lpstr>
      <vt:lpstr>Click “Register”</vt:lpstr>
      <vt:lpstr>Create Your Account</vt:lpstr>
      <vt:lpstr>Federal Government</vt:lpstr>
      <vt:lpstr>Common Federal Aid Programs</vt:lpstr>
      <vt:lpstr>States</vt:lpstr>
      <vt:lpstr>Private Sources</vt:lpstr>
      <vt:lpstr>Civic Organizations and Churches</vt:lpstr>
      <vt:lpstr>Employers</vt:lpstr>
      <vt:lpstr>Free Application for Federal Student Aid (FAFSA)</vt:lpstr>
      <vt:lpstr>FAFSA</vt:lpstr>
      <vt:lpstr>FAFSA</vt:lpstr>
      <vt:lpstr>FAFSA on the Web</vt:lpstr>
      <vt:lpstr>FAFSA on the Web</vt:lpstr>
      <vt:lpstr>FAFSA on the Web</vt:lpstr>
      <vt:lpstr>IRS Data Retrieval </vt:lpstr>
      <vt:lpstr>IRS Data Retrieval </vt:lpstr>
      <vt:lpstr>Federal Student Aid Personal Identification Number (FSA PIN)</vt:lpstr>
      <vt:lpstr>FAFSA on the Web Worksheet</vt:lpstr>
      <vt:lpstr>FOTW Worksheet: Section 1</vt:lpstr>
      <vt:lpstr>FOTW Worksheet: Section 2</vt:lpstr>
      <vt:lpstr>FOTW Worksheet: Section 3</vt:lpstr>
      <vt:lpstr>FOTW Worksheet: Section 4</vt:lpstr>
      <vt:lpstr>Additional Information</vt:lpstr>
      <vt:lpstr>Signatures</vt:lpstr>
      <vt:lpstr>Frequent FAFSA Errors</vt:lpstr>
      <vt:lpstr>FAFSA Processing Results</vt:lpstr>
      <vt:lpstr>FAFSA Processing Results</vt:lpstr>
      <vt:lpstr>FAFSA Processing Results</vt:lpstr>
      <vt:lpstr>Student Aid Report</vt:lpstr>
      <vt:lpstr>Making Corrections</vt:lpstr>
      <vt:lpstr>Special Circumstances</vt:lpstr>
      <vt:lpstr>Special Circumstances</vt:lpstr>
      <vt:lpstr>Slide 59</vt:lpstr>
    </vt:vector>
  </TitlesOfParts>
  <Company>NASFAA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Financial Aid</dc:title>
  <dc:creator>National Association of Student Financial Aid Administrators</dc:creator>
  <cp:lastModifiedBy>LOSFA User</cp:lastModifiedBy>
  <cp:revision>298</cp:revision>
  <dcterms:created xsi:type="dcterms:W3CDTF">2002-05-09T20:33:25Z</dcterms:created>
  <dcterms:modified xsi:type="dcterms:W3CDTF">2012-02-07T19:00:11Z</dcterms:modified>
</cp:coreProperties>
</file>