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3687" r:id="rId2"/>
    <p:sldMasterId id="2147483703" r:id="rId3"/>
    <p:sldMasterId id="2147483715" r:id="rId4"/>
    <p:sldMasterId id="2147483728" r:id="rId5"/>
    <p:sldMasterId id="2147483742" r:id="rId6"/>
  </p:sldMasterIdLst>
  <p:notesMasterIdLst>
    <p:notesMasterId r:id="rId170"/>
  </p:notesMasterIdLst>
  <p:handoutMasterIdLst>
    <p:handoutMasterId r:id="rId171"/>
  </p:handoutMasterIdLst>
  <p:sldIdLst>
    <p:sldId id="256" r:id="rId7"/>
    <p:sldId id="261" r:id="rId8"/>
    <p:sldId id="262" r:id="rId9"/>
    <p:sldId id="257"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406" r:id="rId69"/>
    <p:sldId id="407" r:id="rId70"/>
    <p:sldId id="408" r:id="rId71"/>
    <p:sldId id="409" r:id="rId72"/>
    <p:sldId id="410" r:id="rId73"/>
    <p:sldId id="411" r:id="rId74"/>
    <p:sldId id="412" r:id="rId75"/>
    <p:sldId id="413" r:id="rId76"/>
    <p:sldId id="414" r:id="rId77"/>
    <p:sldId id="415" r:id="rId78"/>
    <p:sldId id="416" r:id="rId79"/>
    <p:sldId id="417" r:id="rId80"/>
    <p:sldId id="418" r:id="rId81"/>
    <p:sldId id="419" r:id="rId82"/>
    <p:sldId id="420" r:id="rId83"/>
    <p:sldId id="421" r:id="rId84"/>
    <p:sldId id="321" r:id="rId85"/>
    <p:sldId id="322" r:id="rId86"/>
    <p:sldId id="323" r:id="rId87"/>
    <p:sldId id="324" r:id="rId88"/>
    <p:sldId id="325" r:id="rId89"/>
    <p:sldId id="326" r:id="rId90"/>
    <p:sldId id="327" r:id="rId91"/>
    <p:sldId id="328" r:id="rId92"/>
    <p:sldId id="329" r:id="rId93"/>
    <p:sldId id="330" r:id="rId94"/>
    <p:sldId id="331" r:id="rId95"/>
    <p:sldId id="332" r:id="rId96"/>
    <p:sldId id="333" r:id="rId97"/>
    <p:sldId id="334" r:id="rId98"/>
    <p:sldId id="335" r:id="rId99"/>
    <p:sldId id="336" r:id="rId100"/>
    <p:sldId id="337" r:id="rId101"/>
    <p:sldId id="338" r:id="rId102"/>
    <p:sldId id="339" r:id="rId103"/>
    <p:sldId id="340" r:id="rId104"/>
    <p:sldId id="341" r:id="rId105"/>
    <p:sldId id="342" r:id="rId106"/>
    <p:sldId id="343" r:id="rId107"/>
    <p:sldId id="344" r:id="rId108"/>
    <p:sldId id="345" r:id="rId109"/>
    <p:sldId id="346" r:id="rId110"/>
    <p:sldId id="347" r:id="rId111"/>
    <p:sldId id="348" r:id="rId112"/>
    <p:sldId id="349" r:id="rId113"/>
    <p:sldId id="350" r:id="rId114"/>
    <p:sldId id="351" r:id="rId115"/>
    <p:sldId id="352" r:id="rId116"/>
    <p:sldId id="353" r:id="rId117"/>
    <p:sldId id="354" r:id="rId118"/>
    <p:sldId id="355" r:id="rId119"/>
    <p:sldId id="356" r:id="rId120"/>
    <p:sldId id="357" r:id="rId121"/>
    <p:sldId id="358" r:id="rId122"/>
    <p:sldId id="359" r:id="rId123"/>
    <p:sldId id="360" r:id="rId124"/>
    <p:sldId id="361" r:id="rId125"/>
    <p:sldId id="362" r:id="rId126"/>
    <p:sldId id="363" r:id="rId127"/>
    <p:sldId id="364" r:id="rId128"/>
    <p:sldId id="365"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369" r:id="rId153"/>
    <p:sldId id="370" r:id="rId154"/>
    <p:sldId id="371" r:id="rId155"/>
    <p:sldId id="372" r:id="rId156"/>
    <p:sldId id="373" r:id="rId157"/>
    <p:sldId id="374" r:id="rId158"/>
    <p:sldId id="375" r:id="rId159"/>
    <p:sldId id="376" r:id="rId160"/>
    <p:sldId id="377" r:id="rId161"/>
    <p:sldId id="378" r:id="rId162"/>
    <p:sldId id="379" r:id="rId163"/>
    <p:sldId id="380" r:id="rId164"/>
    <p:sldId id="381" r:id="rId165"/>
    <p:sldId id="382" r:id="rId166"/>
    <p:sldId id="366" r:id="rId167"/>
    <p:sldId id="367" r:id="rId168"/>
    <p:sldId id="368" r:id="rId169"/>
  </p:sldIdLst>
  <p:sldSz cx="9144000" cy="6858000" type="screen4x3"/>
  <p:notesSz cx="6934200" cy="9232900"/>
  <p:custDataLst>
    <p:tags r:id="rId17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4994" autoAdjust="0"/>
    <p:restoredTop sz="94660"/>
  </p:normalViewPr>
  <p:slideViewPr>
    <p:cSldViewPr snapToGrid="0">
      <p:cViewPr varScale="1">
        <p:scale>
          <a:sx n="113" d="100"/>
          <a:sy n="113" d="100"/>
        </p:scale>
        <p:origin x="1512" y="96"/>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openxmlformats.org/officeDocument/2006/relationships/slide" Target="slides/slide132.xml"/><Relationship Id="rId159" Type="http://schemas.openxmlformats.org/officeDocument/2006/relationships/slide" Target="slides/slide153.xml"/><Relationship Id="rId170" Type="http://schemas.openxmlformats.org/officeDocument/2006/relationships/notesMaster" Target="notesMasters/notesMaster1.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53" Type="http://schemas.openxmlformats.org/officeDocument/2006/relationships/slide" Target="slides/slide47.xml"/><Relationship Id="rId74" Type="http://schemas.openxmlformats.org/officeDocument/2006/relationships/slide" Target="slides/slide68.xml"/><Relationship Id="rId128" Type="http://schemas.openxmlformats.org/officeDocument/2006/relationships/slide" Target="slides/slide122.xml"/><Relationship Id="rId149" Type="http://schemas.openxmlformats.org/officeDocument/2006/relationships/slide" Target="slides/slide143.xml"/><Relationship Id="rId5" Type="http://schemas.openxmlformats.org/officeDocument/2006/relationships/slideMaster" Target="slideMasters/slideMaster5.xml"/><Relationship Id="rId95" Type="http://schemas.openxmlformats.org/officeDocument/2006/relationships/slide" Target="slides/slide89.xml"/><Relationship Id="rId160" Type="http://schemas.openxmlformats.org/officeDocument/2006/relationships/slide" Target="slides/slide154.xml"/><Relationship Id="rId22" Type="http://schemas.openxmlformats.org/officeDocument/2006/relationships/slide" Target="slides/slide16.xml"/><Relationship Id="rId43" Type="http://schemas.openxmlformats.org/officeDocument/2006/relationships/slide" Target="slides/slide37.xml"/><Relationship Id="rId64" Type="http://schemas.openxmlformats.org/officeDocument/2006/relationships/slide" Target="slides/slide58.xml"/><Relationship Id="rId118" Type="http://schemas.openxmlformats.org/officeDocument/2006/relationships/slide" Target="slides/slide112.xml"/><Relationship Id="rId139" Type="http://schemas.openxmlformats.org/officeDocument/2006/relationships/slide" Target="slides/slide133.xml"/><Relationship Id="rId85" Type="http://schemas.openxmlformats.org/officeDocument/2006/relationships/slide" Target="slides/slide79.xml"/><Relationship Id="rId150" Type="http://schemas.openxmlformats.org/officeDocument/2006/relationships/slide" Target="slides/slide144.xml"/><Relationship Id="rId171" Type="http://schemas.openxmlformats.org/officeDocument/2006/relationships/handoutMaster" Target="handoutMasters/handoutMaster1.xml"/><Relationship Id="rId12" Type="http://schemas.openxmlformats.org/officeDocument/2006/relationships/slide" Target="slides/slide6.xml"/><Relationship Id="rId33" Type="http://schemas.openxmlformats.org/officeDocument/2006/relationships/slide" Target="slides/slide27.xml"/><Relationship Id="rId108" Type="http://schemas.openxmlformats.org/officeDocument/2006/relationships/slide" Target="slides/slide102.xml"/><Relationship Id="rId129" Type="http://schemas.openxmlformats.org/officeDocument/2006/relationships/slide" Target="slides/slide123.xml"/><Relationship Id="rId54" Type="http://schemas.openxmlformats.org/officeDocument/2006/relationships/slide" Target="slides/slide48.xml"/><Relationship Id="rId75" Type="http://schemas.openxmlformats.org/officeDocument/2006/relationships/slide" Target="slides/slide69.xml"/><Relationship Id="rId96" Type="http://schemas.openxmlformats.org/officeDocument/2006/relationships/slide" Target="slides/slide90.xml"/><Relationship Id="rId140" Type="http://schemas.openxmlformats.org/officeDocument/2006/relationships/slide" Target="slides/slide134.xml"/><Relationship Id="rId161" Type="http://schemas.openxmlformats.org/officeDocument/2006/relationships/slide" Target="slides/slide155.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slide" Target="slides/slide113.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0" Type="http://schemas.openxmlformats.org/officeDocument/2006/relationships/slide" Target="slides/slide124.xml"/><Relationship Id="rId135" Type="http://schemas.openxmlformats.org/officeDocument/2006/relationships/slide" Target="slides/slide129.xml"/><Relationship Id="rId151" Type="http://schemas.openxmlformats.org/officeDocument/2006/relationships/slide" Target="slides/slide145.xml"/><Relationship Id="rId156" Type="http://schemas.openxmlformats.org/officeDocument/2006/relationships/slide" Target="slides/slide150.xml"/><Relationship Id="rId172" Type="http://schemas.openxmlformats.org/officeDocument/2006/relationships/tags" Target="tags/tag1.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141" Type="http://schemas.openxmlformats.org/officeDocument/2006/relationships/slide" Target="slides/slide135.xml"/><Relationship Id="rId146" Type="http://schemas.openxmlformats.org/officeDocument/2006/relationships/slide" Target="slides/slide140.xml"/><Relationship Id="rId167" Type="http://schemas.openxmlformats.org/officeDocument/2006/relationships/slide" Target="slides/slide161.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162" Type="http://schemas.openxmlformats.org/officeDocument/2006/relationships/slide" Target="slides/slide15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157" Type="http://schemas.openxmlformats.org/officeDocument/2006/relationships/slide" Target="slides/slide151.xml"/><Relationship Id="rId61" Type="http://schemas.openxmlformats.org/officeDocument/2006/relationships/slide" Target="slides/slide55.xml"/><Relationship Id="rId82" Type="http://schemas.openxmlformats.org/officeDocument/2006/relationships/slide" Target="slides/slide76.xml"/><Relationship Id="rId152" Type="http://schemas.openxmlformats.org/officeDocument/2006/relationships/slide" Target="slides/slide146.xml"/><Relationship Id="rId173" Type="http://schemas.openxmlformats.org/officeDocument/2006/relationships/presProps" Target="presProps.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168" Type="http://schemas.openxmlformats.org/officeDocument/2006/relationships/slide" Target="slides/slide162.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163" Type="http://schemas.openxmlformats.org/officeDocument/2006/relationships/slide" Target="slides/slide157.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slide" Target="slides/slide152.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slide" Target="slides/slide147.xml"/><Relationship Id="rId174" Type="http://schemas.openxmlformats.org/officeDocument/2006/relationships/viewProps" Target="viewProps.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slide" Target="slides/slide137.xml"/><Relationship Id="rId148" Type="http://schemas.openxmlformats.org/officeDocument/2006/relationships/slide" Target="slides/slide142.xml"/><Relationship Id="rId164" Type="http://schemas.openxmlformats.org/officeDocument/2006/relationships/slide" Target="slides/slide158.xml"/><Relationship Id="rId169" Type="http://schemas.openxmlformats.org/officeDocument/2006/relationships/slide" Target="slides/slide163.xml"/><Relationship Id="rId4" Type="http://schemas.openxmlformats.org/officeDocument/2006/relationships/slideMaster" Target="slideMasters/slideMaster4.xml"/><Relationship Id="rId9" Type="http://schemas.openxmlformats.org/officeDocument/2006/relationships/slide" Target="slides/slide3.xml"/><Relationship Id="rId26" Type="http://schemas.openxmlformats.org/officeDocument/2006/relationships/slide" Target="slides/slide20.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54" Type="http://schemas.openxmlformats.org/officeDocument/2006/relationships/slide" Target="slides/slide148.xml"/><Relationship Id="rId175" Type="http://schemas.openxmlformats.org/officeDocument/2006/relationships/theme" Target="theme/theme1.xml"/><Relationship Id="rId16" Type="http://schemas.openxmlformats.org/officeDocument/2006/relationships/slide" Target="slides/slide10.xml"/><Relationship Id="rId37" Type="http://schemas.openxmlformats.org/officeDocument/2006/relationships/slide" Target="slides/slide31.xml"/><Relationship Id="rId58" Type="http://schemas.openxmlformats.org/officeDocument/2006/relationships/slide" Target="slides/slide52.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44" Type="http://schemas.openxmlformats.org/officeDocument/2006/relationships/slide" Target="slides/slide138.xml"/><Relationship Id="rId90" Type="http://schemas.openxmlformats.org/officeDocument/2006/relationships/slide" Target="slides/slide84.xml"/><Relationship Id="rId165" Type="http://schemas.openxmlformats.org/officeDocument/2006/relationships/slide" Target="slides/slide159.xml"/><Relationship Id="rId27" Type="http://schemas.openxmlformats.org/officeDocument/2006/relationships/slide" Target="slides/slide21.xml"/><Relationship Id="rId48" Type="http://schemas.openxmlformats.org/officeDocument/2006/relationships/slide" Target="slides/slide42.xml"/><Relationship Id="rId69" Type="http://schemas.openxmlformats.org/officeDocument/2006/relationships/slide" Target="slides/slide63.xml"/><Relationship Id="rId113" Type="http://schemas.openxmlformats.org/officeDocument/2006/relationships/slide" Target="slides/slide107.xml"/><Relationship Id="rId134" Type="http://schemas.openxmlformats.org/officeDocument/2006/relationships/slide" Target="slides/slide128.xml"/><Relationship Id="rId80" Type="http://schemas.openxmlformats.org/officeDocument/2006/relationships/slide" Target="slides/slide74.xml"/><Relationship Id="rId155" Type="http://schemas.openxmlformats.org/officeDocument/2006/relationships/slide" Target="slides/slide149.xml"/><Relationship Id="rId176" Type="http://schemas.openxmlformats.org/officeDocument/2006/relationships/tableStyles" Target="tableStyles.xml"/><Relationship Id="rId17" Type="http://schemas.openxmlformats.org/officeDocument/2006/relationships/slide" Target="slides/slide11.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24" Type="http://schemas.openxmlformats.org/officeDocument/2006/relationships/slide" Target="slides/slide118.xml"/><Relationship Id="rId70" Type="http://schemas.openxmlformats.org/officeDocument/2006/relationships/slide" Target="slides/slide64.xml"/><Relationship Id="rId91" Type="http://schemas.openxmlformats.org/officeDocument/2006/relationships/slide" Target="slides/slide85.xml"/><Relationship Id="rId145" Type="http://schemas.openxmlformats.org/officeDocument/2006/relationships/slide" Target="slides/slide139.xml"/><Relationship Id="rId166" Type="http://schemas.openxmlformats.org/officeDocument/2006/relationships/slide" Target="slides/slide16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05448" cy="463537"/>
          </a:xfrm>
          <a:prstGeom prst="rect">
            <a:avLst/>
          </a:prstGeom>
        </p:spPr>
        <p:txBody>
          <a:bodyPr vert="horz" lIns="90654" tIns="45327" rIns="90654" bIns="45327" rtlCol="0"/>
          <a:lstStyle>
            <a:lvl1pPr algn="l">
              <a:defRPr sz="1200"/>
            </a:lvl1pPr>
          </a:lstStyle>
          <a:p>
            <a:endParaRPr lang="en-US"/>
          </a:p>
        </p:txBody>
      </p:sp>
      <p:sp>
        <p:nvSpPr>
          <p:cNvPr id="3" name="Date Placeholder 2"/>
          <p:cNvSpPr>
            <a:spLocks noGrp="1"/>
          </p:cNvSpPr>
          <p:nvPr>
            <p:ph type="dt" sz="quarter" idx="1"/>
          </p:nvPr>
        </p:nvSpPr>
        <p:spPr>
          <a:xfrm>
            <a:off x="3927183" y="0"/>
            <a:ext cx="3005448" cy="463537"/>
          </a:xfrm>
          <a:prstGeom prst="rect">
            <a:avLst/>
          </a:prstGeom>
        </p:spPr>
        <p:txBody>
          <a:bodyPr vert="horz" lIns="90654" tIns="45327" rIns="90654" bIns="45327" rtlCol="0"/>
          <a:lstStyle>
            <a:lvl1pPr algn="r">
              <a:defRPr sz="1200"/>
            </a:lvl1pPr>
          </a:lstStyle>
          <a:p>
            <a:fld id="{7AF5A572-8518-4998-A053-958F5A031D1C}" type="datetimeFigureOut">
              <a:rPr lang="en-US" smtClean="0"/>
              <a:t>8/11/2016</a:t>
            </a:fld>
            <a:endParaRPr lang="en-US"/>
          </a:p>
        </p:txBody>
      </p:sp>
      <p:sp>
        <p:nvSpPr>
          <p:cNvPr id="4" name="Footer Placeholder 3"/>
          <p:cNvSpPr>
            <a:spLocks noGrp="1"/>
          </p:cNvSpPr>
          <p:nvPr>
            <p:ph type="ftr" sz="quarter" idx="2"/>
          </p:nvPr>
        </p:nvSpPr>
        <p:spPr>
          <a:xfrm>
            <a:off x="1" y="8769364"/>
            <a:ext cx="3005448" cy="463537"/>
          </a:xfrm>
          <a:prstGeom prst="rect">
            <a:avLst/>
          </a:prstGeom>
        </p:spPr>
        <p:txBody>
          <a:bodyPr vert="horz" lIns="90654" tIns="45327" rIns="90654" bIns="45327" rtlCol="0" anchor="b"/>
          <a:lstStyle>
            <a:lvl1pPr algn="l">
              <a:defRPr sz="1200"/>
            </a:lvl1pPr>
          </a:lstStyle>
          <a:p>
            <a:endParaRPr lang="en-US"/>
          </a:p>
        </p:txBody>
      </p:sp>
      <p:sp>
        <p:nvSpPr>
          <p:cNvPr id="5" name="Slide Number Placeholder 4"/>
          <p:cNvSpPr>
            <a:spLocks noGrp="1"/>
          </p:cNvSpPr>
          <p:nvPr>
            <p:ph type="sldNum" sz="quarter" idx="3"/>
          </p:nvPr>
        </p:nvSpPr>
        <p:spPr>
          <a:xfrm>
            <a:off x="3927183" y="8769364"/>
            <a:ext cx="3005448" cy="463537"/>
          </a:xfrm>
          <a:prstGeom prst="rect">
            <a:avLst/>
          </a:prstGeom>
        </p:spPr>
        <p:txBody>
          <a:bodyPr vert="horz" lIns="90654" tIns="45327" rIns="90654" bIns="45327" rtlCol="0" anchor="b"/>
          <a:lstStyle>
            <a:lvl1pPr algn="r">
              <a:defRPr sz="1200"/>
            </a:lvl1pPr>
          </a:lstStyle>
          <a:p>
            <a:fld id="{50E478F1-7ADC-461F-A21A-0D0605D06237}" type="slidenum">
              <a:rPr lang="en-US" smtClean="0"/>
              <a:t>‹#›</a:t>
            </a:fld>
            <a:endParaRPr lang="en-US"/>
          </a:p>
        </p:txBody>
      </p:sp>
    </p:spTree>
    <p:extLst>
      <p:ext uri="{BB962C8B-B14F-4D97-AF65-F5344CB8AC3E}">
        <p14:creationId xmlns:p14="http://schemas.microsoft.com/office/powerpoint/2010/main" val="8163612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3248"/>
          </a:xfrm>
          <a:prstGeom prst="rect">
            <a:avLst/>
          </a:prstGeom>
        </p:spPr>
        <p:txBody>
          <a:bodyPr vert="horz" lIns="92376" tIns="46188" rIns="92376" bIns="46188" rtlCol="0"/>
          <a:lstStyle>
            <a:lvl1pPr algn="l">
              <a:defRPr sz="1200"/>
            </a:lvl1pPr>
          </a:lstStyle>
          <a:p>
            <a:endParaRPr lang="en-US"/>
          </a:p>
        </p:txBody>
      </p:sp>
      <p:sp>
        <p:nvSpPr>
          <p:cNvPr id="3" name="Date Placeholder 2"/>
          <p:cNvSpPr>
            <a:spLocks noGrp="1"/>
          </p:cNvSpPr>
          <p:nvPr>
            <p:ph type="dt" idx="1"/>
          </p:nvPr>
        </p:nvSpPr>
        <p:spPr>
          <a:xfrm>
            <a:off x="3927776" y="0"/>
            <a:ext cx="3004820" cy="463248"/>
          </a:xfrm>
          <a:prstGeom prst="rect">
            <a:avLst/>
          </a:prstGeom>
        </p:spPr>
        <p:txBody>
          <a:bodyPr vert="horz" lIns="92376" tIns="46188" rIns="92376" bIns="46188" rtlCol="0"/>
          <a:lstStyle>
            <a:lvl1pPr algn="r">
              <a:defRPr sz="1200"/>
            </a:lvl1pPr>
          </a:lstStyle>
          <a:p>
            <a:fld id="{D08EDDA8-D495-4DD3-8A53-CDD3A0CB34F5}" type="datetimeFigureOut">
              <a:rPr lang="en-US" smtClean="0"/>
              <a:t>8/11/2016</a:t>
            </a:fld>
            <a:endParaRPr lang="en-US"/>
          </a:p>
        </p:txBody>
      </p:sp>
      <p:sp>
        <p:nvSpPr>
          <p:cNvPr id="4" name="Slide Image Placeholder 3"/>
          <p:cNvSpPr>
            <a:spLocks noGrp="1" noRot="1" noChangeAspect="1"/>
          </p:cNvSpPr>
          <p:nvPr>
            <p:ph type="sldImg" idx="2"/>
          </p:nvPr>
        </p:nvSpPr>
        <p:spPr>
          <a:xfrm>
            <a:off x="1390650" y="1154113"/>
            <a:ext cx="4152900" cy="3116262"/>
          </a:xfrm>
          <a:prstGeom prst="rect">
            <a:avLst/>
          </a:prstGeom>
          <a:noFill/>
          <a:ln w="12700">
            <a:solidFill>
              <a:prstClr val="black"/>
            </a:solidFill>
          </a:ln>
        </p:spPr>
        <p:txBody>
          <a:bodyPr vert="horz" lIns="92376" tIns="46188" rIns="92376" bIns="46188" rtlCol="0" anchor="ctr"/>
          <a:lstStyle/>
          <a:p>
            <a:endParaRPr lang="en-US"/>
          </a:p>
        </p:txBody>
      </p:sp>
      <p:sp>
        <p:nvSpPr>
          <p:cNvPr id="5" name="Notes Placeholder 4"/>
          <p:cNvSpPr>
            <a:spLocks noGrp="1"/>
          </p:cNvSpPr>
          <p:nvPr>
            <p:ph type="body" sz="quarter" idx="3"/>
          </p:nvPr>
        </p:nvSpPr>
        <p:spPr>
          <a:xfrm>
            <a:off x="693420" y="4443333"/>
            <a:ext cx="5547360" cy="3635455"/>
          </a:xfrm>
          <a:prstGeom prst="rect">
            <a:avLst/>
          </a:prstGeom>
        </p:spPr>
        <p:txBody>
          <a:bodyPr vert="horz" lIns="92376" tIns="46188" rIns="92376" bIns="46188"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69654"/>
            <a:ext cx="3004820" cy="463247"/>
          </a:xfrm>
          <a:prstGeom prst="rect">
            <a:avLst/>
          </a:prstGeom>
        </p:spPr>
        <p:txBody>
          <a:bodyPr vert="horz" lIns="92376" tIns="46188" rIns="92376" bIns="46188" rtlCol="0" anchor="b"/>
          <a:lstStyle>
            <a:lvl1pPr algn="l">
              <a:defRPr sz="1200"/>
            </a:lvl1pPr>
          </a:lstStyle>
          <a:p>
            <a:endParaRPr lang="en-US"/>
          </a:p>
        </p:txBody>
      </p:sp>
      <p:sp>
        <p:nvSpPr>
          <p:cNvPr id="7" name="Slide Number Placeholder 6"/>
          <p:cNvSpPr>
            <a:spLocks noGrp="1"/>
          </p:cNvSpPr>
          <p:nvPr>
            <p:ph type="sldNum" sz="quarter" idx="5"/>
          </p:nvPr>
        </p:nvSpPr>
        <p:spPr>
          <a:xfrm>
            <a:off x="3927776" y="8769654"/>
            <a:ext cx="3004820" cy="463247"/>
          </a:xfrm>
          <a:prstGeom prst="rect">
            <a:avLst/>
          </a:prstGeom>
        </p:spPr>
        <p:txBody>
          <a:bodyPr vert="horz" lIns="92376" tIns="46188" rIns="92376" bIns="46188" rtlCol="0" anchor="b"/>
          <a:lstStyle>
            <a:lvl1pPr algn="r">
              <a:defRPr sz="1200"/>
            </a:lvl1pPr>
          </a:lstStyle>
          <a:p>
            <a:fld id="{DD49EA13-C8E5-4852-80C0-FBDD7D53BAD8}" type="slidenum">
              <a:rPr lang="en-US" smtClean="0"/>
              <a:t>‹#›</a:t>
            </a:fld>
            <a:endParaRPr lang="en-US"/>
          </a:p>
        </p:txBody>
      </p:sp>
    </p:spTree>
    <p:extLst>
      <p:ext uri="{BB962C8B-B14F-4D97-AF65-F5344CB8AC3E}">
        <p14:creationId xmlns:p14="http://schemas.microsoft.com/office/powerpoint/2010/main" val="11002603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p:spPr>
        <p:txBody>
          <a:bodyPr/>
          <a:lstStyle/>
          <a:p>
            <a:pPr defTabSz="922742"/>
            <a:fld id="{FDEBE571-D673-48C8-8A68-3EF44DB84E6C}" type="slidenum">
              <a:rPr lang="en-US" smtClean="0">
                <a:solidFill>
                  <a:prstClr val="black"/>
                </a:solidFill>
              </a:rPr>
              <a:pPr defTabSz="922742"/>
              <a:t>19</a:t>
            </a:fld>
            <a:endParaRPr lang="en-US" dirty="0" smtClean="0">
              <a:solidFill>
                <a:prstClr val="black"/>
              </a:solidFill>
            </a:endParaRPr>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9157408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p:spPr>
        <p:txBody>
          <a:bodyPr/>
          <a:lstStyle/>
          <a:p>
            <a:pPr defTabSz="922742"/>
            <a:fld id="{6F7A29FE-016D-47BD-B33D-DDB2C85F6291}" type="slidenum">
              <a:rPr lang="en-US" smtClean="0">
                <a:solidFill>
                  <a:prstClr val="black"/>
                </a:solidFill>
              </a:rPr>
              <a:pPr defTabSz="922742"/>
              <a:t>28</a:t>
            </a:fld>
            <a:endParaRPr lang="en-US" dirty="0" smtClean="0">
              <a:solidFill>
                <a:prstClr val="black"/>
              </a:solidFill>
            </a:endParaRPr>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0027758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noFill/>
        </p:spPr>
        <p:txBody>
          <a:bodyPr/>
          <a:lstStyle/>
          <a:p>
            <a:pPr defTabSz="922742"/>
            <a:fld id="{72AA6469-EC12-4FE9-822E-9514048052E4}" type="slidenum">
              <a:rPr lang="en-US" smtClean="0">
                <a:solidFill>
                  <a:prstClr val="black"/>
                </a:solidFill>
              </a:rPr>
              <a:pPr defTabSz="922742"/>
              <a:t>29</a:t>
            </a:fld>
            <a:endParaRPr lang="en-US" dirty="0" smtClean="0">
              <a:solidFill>
                <a:prstClr val="black"/>
              </a:solidFill>
            </a:endParaRPr>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6409447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p:spPr>
        <p:txBody>
          <a:bodyPr/>
          <a:lstStyle/>
          <a:p>
            <a:pPr defTabSz="922742"/>
            <a:fld id="{87AF6CD5-175C-429F-AA38-7C808C65B06C}" type="slidenum">
              <a:rPr lang="en-US" smtClean="0">
                <a:solidFill>
                  <a:prstClr val="black"/>
                </a:solidFill>
              </a:rPr>
              <a:pPr defTabSz="922742"/>
              <a:t>30</a:t>
            </a:fld>
            <a:endParaRPr lang="en-US" dirty="0" smtClean="0">
              <a:solidFill>
                <a:prstClr val="black"/>
              </a:solidFill>
            </a:endParaRPr>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8584688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p:spPr>
        <p:txBody>
          <a:bodyPr/>
          <a:lstStyle/>
          <a:p>
            <a:pPr defTabSz="922742"/>
            <a:fld id="{81C5BD26-8E72-4DF1-9249-2A3CBE074266}" type="slidenum">
              <a:rPr lang="en-US" smtClean="0">
                <a:solidFill>
                  <a:prstClr val="black"/>
                </a:solidFill>
              </a:rPr>
              <a:pPr defTabSz="922742"/>
              <a:t>31</a:t>
            </a:fld>
            <a:endParaRPr lang="en-US" dirty="0" smtClean="0">
              <a:solidFill>
                <a:prstClr val="black"/>
              </a:solidFill>
            </a:endParaRPr>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3031477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p:spPr>
        <p:txBody>
          <a:bodyPr/>
          <a:lstStyle/>
          <a:p>
            <a:pPr defTabSz="922742"/>
            <a:fld id="{E2C2C794-09DB-4635-850F-C1C8EA25A36E}" type="slidenum">
              <a:rPr lang="en-US" smtClean="0">
                <a:solidFill>
                  <a:prstClr val="black"/>
                </a:solidFill>
              </a:rPr>
              <a:pPr defTabSz="922742"/>
              <a:t>32</a:t>
            </a:fld>
            <a:endParaRPr lang="en-US" dirty="0" smtClean="0">
              <a:solidFill>
                <a:prstClr val="black"/>
              </a:solidFill>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2100748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p:spPr>
        <p:txBody>
          <a:bodyPr/>
          <a:lstStyle/>
          <a:p>
            <a:pPr defTabSz="922742"/>
            <a:fld id="{6E85FA58-9E6D-4642-9A99-3400FBF806AD}" type="slidenum">
              <a:rPr lang="en-US" smtClean="0">
                <a:solidFill>
                  <a:prstClr val="black"/>
                </a:solidFill>
              </a:rPr>
              <a:pPr defTabSz="922742"/>
              <a:t>33</a:t>
            </a:fld>
            <a:endParaRPr lang="en-US" dirty="0" smtClean="0">
              <a:solidFill>
                <a:prstClr val="black"/>
              </a:solidFill>
            </a:endParaRPr>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7594946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p:spPr>
        <p:txBody>
          <a:bodyPr/>
          <a:lstStyle/>
          <a:p>
            <a:pPr defTabSz="922742"/>
            <a:fld id="{541D4124-FFB0-4186-B8F0-DF6C784D1086}" type="slidenum">
              <a:rPr lang="en-US" smtClean="0">
                <a:solidFill>
                  <a:prstClr val="black"/>
                </a:solidFill>
              </a:rPr>
              <a:pPr defTabSz="922742"/>
              <a:t>34</a:t>
            </a:fld>
            <a:endParaRPr lang="en-US" dirty="0" smtClean="0">
              <a:solidFill>
                <a:prstClr val="black"/>
              </a:solidFill>
            </a:endParaRPr>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4423900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p:spPr>
        <p:txBody>
          <a:bodyPr/>
          <a:lstStyle/>
          <a:p>
            <a:pPr defTabSz="922742"/>
            <a:fld id="{541D4124-FFB0-4186-B8F0-DF6C784D1086}" type="slidenum">
              <a:rPr lang="en-US" smtClean="0">
                <a:solidFill>
                  <a:prstClr val="black"/>
                </a:solidFill>
              </a:rPr>
              <a:pPr defTabSz="922742"/>
              <a:t>35</a:t>
            </a:fld>
            <a:endParaRPr lang="en-US" dirty="0" smtClean="0">
              <a:solidFill>
                <a:prstClr val="black"/>
              </a:solidFill>
            </a:endParaRPr>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4064564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p:spPr>
        <p:txBody>
          <a:bodyPr/>
          <a:lstStyle/>
          <a:p>
            <a:pPr defTabSz="922742"/>
            <a:fld id="{7F24611B-E88E-43C3-B3A9-16ADB40B3606}" type="slidenum">
              <a:rPr lang="en-US" smtClean="0">
                <a:solidFill>
                  <a:prstClr val="black"/>
                </a:solidFill>
              </a:rPr>
              <a:pPr defTabSz="922742"/>
              <a:t>36</a:t>
            </a:fld>
            <a:endParaRPr lang="en-US" dirty="0" smtClean="0">
              <a:solidFill>
                <a:prstClr val="black"/>
              </a:solidFill>
            </a:endParaRPr>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7446560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p:spPr>
        <p:txBody>
          <a:bodyPr/>
          <a:lstStyle/>
          <a:p>
            <a:pPr defTabSz="922742"/>
            <a:fld id="{10F94058-06A9-4C82-8807-CF095892735C}" type="slidenum">
              <a:rPr lang="en-US" smtClean="0">
                <a:solidFill>
                  <a:prstClr val="black"/>
                </a:solidFill>
              </a:rPr>
              <a:pPr defTabSz="922742"/>
              <a:t>37</a:t>
            </a:fld>
            <a:endParaRPr lang="en-US" dirty="0" smtClean="0">
              <a:solidFill>
                <a:prstClr val="black"/>
              </a:solidFill>
            </a:endParaRPr>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4003104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p:spPr>
        <p:txBody>
          <a:bodyPr/>
          <a:lstStyle/>
          <a:p>
            <a:pPr defTabSz="922742"/>
            <a:fld id="{8A85F2B9-2469-4CE0-8E58-DFD2E4B24016}" type="slidenum">
              <a:rPr lang="en-US" smtClean="0">
                <a:solidFill>
                  <a:prstClr val="black"/>
                </a:solidFill>
              </a:rPr>
              <a:pPr defTabSz="922742"/>
              <a:t>20</a:t>
            </a:fld>
            <a:endParaRPr lang="en-US" dirty="0" smtClean="0">
              <a:solidFill>
                <a:prstClr val="black"/>
              </a:solidFill>
            </a:endParaRPr>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3055202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p:spPr>
        <p:txBody>
          <a:bodyPr/>
          <a:lstStyle/>
          <a:p>
            <a:pPr defTabSz="922742"/>
            <a:fld id="{1C4AD454-2678-4015-8EFA-BB9D24602CB6}" type="slidenum">
              <a:rPr lang="en-US" smtClean="0">
                <a:solidFill>
                  <a:prstClr val="black"/>
                </a:solidFill>
              </a:rPr>
              <a:pPr defTabSz="922742"/>
              <a:t>38</a:t>
            </a:fld>
            <a:endParaRPr lang="en-US" dirty="0" smtClean="0">
              <a:solidFill>
                <a:prstClr val="black"/>
              </a:solidFill>
            </a:endParaRPr>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5521441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p:spPr>
        <p:txBody>
          <a:bodyPr/>
          <a:lstStyle/>
          <a:p>
            <a:pPr defTabSz="922742"/>
            <a:fld id="{A905EE21-DFC5-456B-8518-60CA2493E919}" type="slidenum">
              <a:rPr lang="en-US" smtClean="0">
                <a:solidFill>
                  <a:prstClr val="black"/>
                </a:solidFill>
              </a:rPr>
              <a:pPr defTabSz="922742"/>
              <a:t>39</a:t>
            </a:fld>
            <a:endParaRPr lang="en-US" dirty="0" smtClean="0">
              <a:solidFill>
                <a:prstClr val="black"/>
              </a:solidFill>
            </a:endParaRPr>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338070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p:spPr>
        <p:txBody>
          <a:bodyPr/>
          <a:lstStyle/>
          <a:p>
            <a:pPr defTabSz="922742"/>
            <a:fld id="{878036FA-F945-4F03-9DA4-50F6603CFA53}" type="slidenum">
              <a:rPr lang="en-US" smtClean="0">
                <a:solidFill>
                  <a:prstClr val="black"/>
                </a:solidFill>
              </a:rPr>
              <a:pPr defTabSz="922742"/>
              <a:t>40</a:t>
            </a:fld>
            <a:endParaRPr lang="en-US" dirty="0" smtClean="0">
              <a:solidFill>
                <a:prstClr val="black"/>
              </a:solidFill>
            </a:endParaRPr>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4567986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noFill/>
        </p:spPr>
        <p:txBody>
          <a:bodyPr/>
          <a:lstStyle/>
          <a:p>
            <a:pPr defTabSz="922742"/>
            <a:fld id="{CCC6CFD0-DC60-458C-AE52-4B994E19B42C}" type="slidenum">
              <a:rPr lang="en-US" smtClean="0">
                <a:solidFill>
                  <a:prstClr val="black"/>
                </a:solidFill>
              </a:rPr>
              <a:pPr defTabSz="922742"/>
              <a:t>41</a:t>
            </a:fld>
            <a:endParaRPr lang="en-US" dirty="0" smtClean="0">
              <a:solidFill>
                <a:prstClr val="black"/>
              </a:solidFill>
            </a:endParaRPr>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4407915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p:spPr>
        <p:txBody>
          <a:bodyPr/>
          <a:lstStyle/>
          <a:p>
            <a:pPr defTabSz="922742"/>
            <a:fld id="{6794C4BB-B614-4DB8-87D2-A917B6919E40}" type="slidenum">
              <a:rPr lang="en-US" smtClean="0">
                <a:solidFill>
                  <a:prstClr val="black"/>
                </a:solidFill>
              </a:rPr>
              <a:pPr defTabSz="922742"/>
              <a:t>42</a:t>
            </a:fld>
            <a:endParaRPr lang="en-US" dirty="0" smtClean="0">
              <a:solidFill>
                <a:prstClr val="black"/>
              </a:solidFill>
            </a:endParaRPr>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3235113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a:noFill/>
        </p:spPr>
        <p:txBody>
          <a:bodyPr/>
          <a:lstStyle/>
          <a:p>
            <a:pPr defTabSz="922742"/>
            <a:fld id="{6D7513F9-FAAA-47AA-B2AA-B7B894537E83}" type="slidenum">
              <a:rPr lang="en-US" smtClean="0">
                <a:solidFill>
                  <a:prstClr val="black"/>
                </a:solidFill>
              </a:rPr>
              <a:pPr defTabSz="922742"/>
              <a:t>43</a:t>
            </a:fld>
            <a:endParaRPr lang="en-US" dirty="0" smtClean="0">
              <a:solidFill>
                <a:prstClr val="black"/>
              </a:solidFill>
            </a:endParaRPr>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2979856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p:cNvSpPr>
          <p:nvPr>
            <p:ph type="sldImg"/>
          </p:nvPr>
        </p:nvSpPr>
        <p:spPr>
          <a:ln/>
        </p:spPr>
      </p:sp>
      <p:sp>
        <p:nvSpPr>
          <p:cNvPr id="67586" name="Notes Placeholder 2"/>
          <p:cNvSpPr>
            <a:spLocks noGrp="1"/>
          </p:cNvSpPr>
          <p:nvPr>
            <p:ph type="body" idx="1"/>
          </p:nvPr>
        </p:nvSpPr>
        <p:spPr>
          <a:noFill/>
          <a:ln/>
        </p:spPr>
        <p:txBody>
          <a:bodyPr/>
          <a:lstStyle/>
          <a:p>
            <a:endParaRPr lang="en-US" dirty="0" smtClean="0"/>
          </a:p>
        </p:txBody>
      </p:sp>
      <p:sp>
        <p:nvSpPr>
          <p:cNvPr id="67587" name="Slide Number Placeholder 3"/>
          <p:cNvSpPr>
            <a:spLocks noGrp="1"/>
          </p:cNvSpPr>
          <p:nvPr>
            <p:ph type="sldNum" sz="quarter" idx="5"/>
          </p:nvPr>
        </p:nvSpPr>
        <p:spPr>
          <a:noFill/>
        </p:spPr>
        <p:txBody>
          <a:bodyPr/>
          <a:lstStyle/>
          <a:p>
            <a:pPr defTabSz="922742"/>
            <a:fld id="{CB7267D1-8EBD-4AF6-AD7D-68626F573C6F}" type="slidenum">
              <a:rPr lang="en-US" smtClean="0">
                <a:solidFill>
                  <a:prstClr val="black"/>
                </a:solidFill>
              </a:rPr>
              <a:pPr defTabSz="922742"/>
              <a:t>44</a:t>
            </a:fld>
            <a:endParaRPr lang="en-US" dirty="0" smtClean="0">
              <a:solidFill>
                <a:prstClr val="black"/>
              </a:solidFill>
            </a:endParaRPr>
          </a:p>
        </p:txBody>
      </p:sp>
    </p:spTree>
    <p:extLst>
      <p:ext uri="{BB962C8B-B14F-4D97-AF65-F5344CB8AC3E}">
        <p14:creationId xmlns:p14="http://schemas.microsoft.com/office/powerpoint/2010/main" val="34679119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noTextEdit="1"/>
          </p:cNvSpPr>
          <p:nvPr>
            <p:ph type="sldImg"/>
          </p:nvPr>
        </p:nvSpPr>
        <p:spPr>
          <a:ln/>
        </p:spPr>
      </p:sp>
      <p:sp>
        <p:nvSpPr>
          <p:cNvPr id="69634" name="Notes Placeholder 2"/>
          <p:cNvSpPr>
            <a:spLocks noGrp="1"/>
          </p:cNvSpPr>
          <p:nvPr>
            <p:ph type="body" idx="1"/>
          </p:nvPr>
        </p:nvSpPr>
        <p:spPr>
          <a:noFill/>
          <a:ln/>
        </p:spPr>
        <p:txBody>
          <a:bodyPr/>
          <a:lstStyle/>
          <a:p>
            <a:endParaRPr lang="en-US" dirty="0" smtClean="0"/>
          </a:p>
        </p:txBody>
      </p:sp>
      <p:sp>
        <p:nvSpPr>
          <p:cNvPr id="69635" name="Slide Number Placeholder 3"/>
          <p:cNvSpPr>
            <a:spLocks noGrp="1"/>
          </p:cNvSpPr>
          <p:nvPr>
            <p:ph type="sldNum" sz="quarter" idx="5"/>
          </p:nvPr>
        </p:nvSpPr>
        <p:spPr>
          <a:noFill/>
        </p:spPr>
        <p:txBody>
          <a:bodyPr/>
          <a:lstStyle/>
          <a:p>
            <a:pPr defTabSz="922742"/>
            <a:fld id="{77DE51A1-F46D-4CC5-B68C-1DF1E373D830}" type="slidenum">
              <a:rPr lang="en-US" smtClean="0">
                <a:solidFill>
                  <a:prstClr val="black"/>
                </a:solidFill>
              </a:rPr>
              <a:pPr defTabSz="922742"/>
              <a:t>45</a:t>
            </a:fld>
            <a:endParaRPr lang="en-US" dirty="0" smtClean="0">
              <a:solidFill>
                <a:prstClr val="black"/>
              </a:solidFill>
            </a:endParaRPr>
          </a:p>
        </p:txBody>
      </p:sp>
    </p:spTree>
    <p:extLst>
      <p:ext uri="{BB962C8B-B14F-4D97-AF65-F5344CB8AC3E}">
        <p14:creationId xmlns:p14="http://schemas.microsoft.com/office/powerpoint/2010/main" val="28507844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noTextEdit="1"/>
          </p:cNvSpPr>
          <p:nvPr>
            <p:ph type="sldImg"/>
          </p:nvPr>
        </p:nvSpPr>
        <p:spPr>
          <a:ln/>
        </p:spPr>
      </p:sp>
      <p:sp>
        <p:nvSpPr>
          <p:cNvPr id="71682" name="Notes Placeholder 2"/>
          <p:cNvSpPr>
            <a:spLocks noGrp="1"/>
          </p:cNvSpPr>
          <p:nvPr>
            <p:ph type="body" idx="1"/>
          </p:nvPr>
        </p:nvSpPr>
        <p:spPr>
          <a:noFill/>
          <a:ln/>
        </p:spPr>
        <p:txBody>
          <a:bodyPr/>
          <a:lstStyle/>
          <a:p>
            <a:endParaRPr lang="en-US" dirty="0" smtClean="0"/>
          </a:p>
        </p:txBody>
      </p:sp>
      <p:sp>
        <p:nvSpPr>
          <p:cNvPr id="71683" name="Slide Number Placeholder 3"/>
          <p:cNvSpPr>
            <a:spLocks noGrp="1"/>
          </p:cNvSpPr>
          <p:nvPr>
            <p:ph type="sldNum" sz="quarter" idx="5"/>
          </p:nvPr>
        </p:nvSpPr>
        <p:spPr>
          <a:noFill/>
        </p:spPr>
        <p:txBody>
          <a:bodyPr/>
          <a:lstStyle/>
          <a:p>
            <a:pPr defTabSz="922742"/>
            <a:fld id="{5ED1468B-2133-483C-9E84-7A204233C1E3}" type="slidenum">
              <a:rPr lang="en-US" smtClean="0">
                <a:solidFill>
                  <a:prstClr val="black"/>
                </a:solidFill>
              </a:rPr>
              <a:pPr defTabSz="922742"/>
              <a:t>46</a:t>
            </a:fld>
            <a:endParaRPr lang="en-US" dirty="0" smtClean="0">
              <a:solidFill>
                <a:prstClr val="black"/>
              </a:solidFill>
            </a:endParaRPr>
          </a:p>
        </p:txBody>
      </p:sp>
    </p:spTree>
    <p:extLst>
      <p:ext uri="{BB962C8B-B14F-4D97-AF65-F5344CB8AC3E}">
        <p14:creationId xmlns:p14="http://schemas.microsoft.com/office/powerpoint/2010/main" val="34356245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noTextEdit="1"/>
          </p:cNvSpPr>
          <p:nvPr>
            <p:ph type="sldImg"/>
          </p:nvPr>
        </p:nvSpPr>
        <p:spPr>
          <a:ln/>
        </p:spPr>
      </p:sp>
      <p:sp>
        <p:nvSpPr>
          <p:cNvPr id="73730" name="Notes Placeholder 2"/>
          <p:cNvSpPr>
            <a:spLocks noGrp="1"/>
          </p:cNvSpPr>
          <p:nvPr>
            <p:ph type="body" idx="1"/>
          </p:nvPr>
        </p:nvSpPr>
        <p:spPr>
          <a:noFill/>
          <a:ln/>
        </p:spPr>
        <p:txBody>
          <a:bodyPr/>
          <a:lstStyle/>
          <a:p>
            <a:endParaRPr lang="en-US" dirty="0" smtClean="0"/>
          </a:p>
        </p:txBody>
      </p:sp>
      <p:sp>
        <p:nvSpPr>
          <p:cNvPr id="73731" name="Slide Number Placeholder 3"/>
          <p:cNvSpPr>
            <a:spLocks noGrp="1"/>
          </p:cNvSpPr>
          <p:nvPr>
            <p:ph type="sldNum" sz="quarter" idx="5"/>
          </p:nvPr>
        </p:nvSpPr>
        <p:spPr>
          <a:noFill/>
        </p:spPr>
        <p:txBody>
          <a:bodyPr/>
          <a:lstStyle/>
          <a:p>
            <a:pPr defTabSz="922742"/>
            <a:fld id="{9D4D843E-32AE-435C-B571-317ABDAFA324}" type="slidenum">
              <a:rPr lang="en-US" smtClean="0">
                <a:solidFill>
                  <a:prstClr val="black"/>
                </a:solidFill>
              </a:rPr>
              <a:pPr defTabSz="922742"/>
              <a:t>47</a:t>
            </a:fld>
            <a:endParaRPr lang="en-US" dirty="0" smtClean="0">
              <a:solidFill>
                <a:prstClr val="black"/>
              </a:solidFill>
            </a:endParaRPr>
          </a:p>
        </p:txBody>
      </p:sp>
    </p:spTree>
    <p:extLst>
      <p:ext uri="{BB962C8B-B14F-4D97-AF65-F5344CB8AC3E}">
        <p14:creationId xmlns:p14="http://schemas.microsoft.com/office/powerpoint/2010/main" val="41855006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p:spPr>
        <p:txBody>
          <a:bodyPr/>
          <a:lstStyle/>
          <a:p>
            <a:pPr defTabSz="922742"/>
            <a:fld id="{BD271A48-0907-4B9A-9683-94634E7A37DB}" type="slidenum">
              <a:rPr lang="en-US" smtClean="0">
                <a:solidFill>
                  <a:prstClr val="black"/>
                </a:solidFill>
              </a:rPr>
              <a:pPr defTabSz="922742"/>
              <a:t>21</a:t>
            </a:fld>
            <a:endParaRPr lang="en-US" dirty="0" smtClean="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1241796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p:spPr>
        <p:txBody>
          <a:bodyPr/>
          <a:lstStyle/>
          <a:p>
            <a:pPr defTabSz="922742"/>
            <a:fld id="{821CF2FE-FD55-4EEC-9023-A5156ABE4C1F}" type="slidenum">
              <a:rPr lang="en-US" smtClean="0">
                <a:solidFill>
                  <a:prstClr val="black"/>
                </a:solidFill>
              </a:rPr>
              <a:pPr defTabSz="922742"/>
              <a:t>48</a:t>
            </a:fld>
            <a:endParaRPr lang="en-US" dirty="0" smtClean="0">
              <a:solidFill>
                <a:prstClr val="black"/>
              </a:solidFill>
            </a:endParaRPr>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4382221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p:spPr>
        <p:txBody>
          <a:bodyPr/>
          <a:lstStyle/>
          <a:p>
            <a:pPr defTabSz="922742"/>
            <a:fld id="{1E4AE438-BCFE-4764-B098-FBBFA759AB67}" type="slidenum">
              <a:rPr lang="en-US" smtClean="0">
                <a:solidFill>
                  <a:prstClr val="black"/>
                </a:solidFill>
              </a:rPr>
              <a:pPr defTabSz="922742"/>
              <a:t>49</a:t>
            </a:fld>
            <a:endParaRPr lang="en-US" dirty="0" smtClean="0">
              <a:solidFill>
                <a:prstClr val="black"/>
              </a:solidFill>
            </a:endParaRPr>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7973465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p:spPr>
        <p:txBody>
          <a:bodyPr/>
          <a:lstStyle/>
          <a:p>
            <a:pPr defTabSz="922742"/>
            <a:fld id="{159798F6-1026-48A0-917D-8EC2D58D2643}" type="slidenum">
              <a:rPr lang="en-US" smtClean="0">
                <a:solidFill>
                  <a:prstClr val="black"/>
                </a:solidFill>
              </a:rPr>
              <a:pPr defTabSz="922742"/>
              <a:t>50</a:t>
            </a:fld>
            <a:endParaRPr lang="en-US" dirty="0" smtClean="0">
              <a:solidFill>
                <a:prstClr val="black"/>
              </a:solidFill>
            </a:endParaRPr>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591286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p:spPr>
        <p:txBody>
          <a:bodyPr/>
          <a:lstStyle/>
          <a:p>
            <a:pPr defTabSz="922742"/>
            <a:fld id="{BFD145FB-0545-4855-A968-B16B26A83A3E}" type="slidenum">
              <a:rPr lang="en-US" smtClean="0">
                <a:solidFill>
                  <a:prstClr val="black"/>
                </a:solidFill>
              </a:rPr>
              <a:pPr defTabSz="922742"/>
              <a:t>51</a:t>
            </a:fld>
            <a:endParaRPr lang="en-US" dirty="0" smtClean="0">
              <a:solidFill>
                <a:prstClr val="black"/>
              </a:solidFill>
            </a:endParaRPr>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6839729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p:spPr>
        <p:txBody>
          <a:bodyPr/>
          <a:lstStyle/>
          <a:p>
            <a:pPr defTabSz="922742"/>
            <a:fld id="{59F7DB87-13D1-4C33-B263-04655F864FF9}" type="slidenum">
              <a:rPr lang="en-US" smtClean="0">
                <a:solidFill>
                  <a:prstClr val="black"/>
                </a:solidFill>
              </a:rPr>
              <a:pPr defTabSz="922742"/>
              <a:t>52</a:t>
            </a:fld>
            <a:endParaRPr lang="en-US" dirty="0" smtClean="0">
              <a:solidFill>
                <a:prstClr val="black"/>
              </a:solidFill>
            </a:endParaRPr>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42571042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p:spPr>
        <p:txBody>
          <a:bodyPr/>
          <a:lstStyle/>
          <a:p>
            <a:pPr defTabSz="922742"/>
            <a:fld id="{7E584059-081E-41D0-AFB4-EB5D98E24342}" type="slidenum">
              <a:rPr lang="en-US" smtClean="0">
                <a:solidFill>
                  <a:prstClr val="black"/>
                </a:solidFill>
              </a:rPr>
              <a:pPr defTabSz="922742"/>
              <a:t>53</a:t>
            </a:fld>
            <a:endParaRPr lang="en-US" dirty="0" smtClean="0">
              <a:solidFill>
                <a:prstClr val="black"/>
              </a:solidFill>
            </a:endParaRPr>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789883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a:ln/>
        </p:spPr>
      </p:sp>
      <p:sp>
        <p:nvSpPr>
          <p:cNvPr id="88066" name="Notes Placeholder 2"/>
          <p:cNvSpPr>
            <a:spLocks noGrp="1"/>
          </p:cNvSpPr>
          <p:nvPr>
            <p:ph type="body" idx="1"/>
          </p:nvPr>
        </p:nvSpPr>
        <p:spPr>
          <a:noFill/>
          <a:ln/>
        </p:spPr>
        <p:txBody>
          <a:bodyPr/>
          <a:lstStyle/>
          <a:p>
            <a:endParaRPr lang="en-US" dirty="0" smtClean="0"/>
          </a:p>
        </p:txBody>
      </p:sp>
      <p:sp>
        <p:nvSpPr>
          <p:cNvPr id="88067" name="Slide Number Placeholder 3"/>
          <p:cNvSpPr>
            <a:spLocks noGrp="1"/>
          </p:cNvSpPr>
          <p:nvPr>
            <p:ph type="sldNum" sz="quarter" idx="5"/>
          </p:nvPr>
        </p:nvSpPr>
        <p:spPr>
          <a:noFill/>
        </p:spPr>
        <p:txBody>
          <a:bodyPr/>
          <a:lstStyle/>
          <a:p>
            <a:pPr defTabSz="922742"/>
            <a:fld id="{F6C4742A-79D8-4429-9E77-9C31B37638CE}" type="slidenum">
              <a:rPr lang="en-US" smtClean="0">
                <a:solidFill>
                  <a:prstClr val="black"/>
                </a:solidFill>
              </a:rPr>
              <a:pPr defTabSz="922742"/>
              <a:t>54</a:t>
            </a:fld>
            <a:endParaRPr lang="en-US" dirty="0" smtClean="0">
              <a:solidFill>
                <a:prstClr val="black"/>
              </a:solidFill>
            </a:endParaRPr>
          </a:p>
        </p:txBody>
      </p:sp>
    </p:spTree>
    <p:extLst>
      <p:ext uri="{BB962C8B-B14F-4D97-AF65-F5344CB8AC3E}">
        <p14:creationId xmlns:p14="http://schemas.microsoft.com/office/powerpoint/2010/main" val="12654736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p:spPr>
        <p:txBody>
          <a:bodyPr/>
          <a:lstStyle/>
          <a:p>
            <a:pPr defTabSz="922742"/>
            <a:fld id="{12DEE39B-F2E8-48E6-AE51-21D491C32E14}" type="slidenum">
              <a:rPr lang="en-US" smtClean="0">
                <a:solidFill>
                  <a:prstClr val="black"/>
                </a:solidFill>
              </a:rPr>
              <a:pPr defTabSz="922742"/>
              <a:t>55</a:t>
            </a:fld>
            <a:endParaRPr lang="en-US" dirty="0" smtClean="0">
              <a:solidFill>
                <a:prstClr val="black"/>
              </a:solidFill>
            </a:endParaRPr>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358369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a:noFill/>
        </p:spPr>
        <p:txBody>
          <a:bodyPr/>
          <a:lstStyle/>
          <a:p>
            <a:pPr defTabSz="922742"/>
            <a:fld id="{0E107901-3AB9-48B7-82D3-B083BF2321A7}" type="slidenum">
              <a:rPr lang="en-US" smtClean="0">
                <a:solidFill>
                  <a:prstClr val="black"/>
                </a:solidFill>
              </a:rPr>
              <a:pPr defTabSz="922742"/>
              <a:t>56</a:t>
            </a:fld>
            <a:endParaRPr lang="en-US" dirty="0" smtClean="0">
              <a:solidFill>
                <a:prstClr val="black"/>
              </a:solidFill>
            </a:endParaRPr>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8110158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a:noFill/>
        </p:spPr>
        <p:txBody>
          <a:bodyPr/>
          <a:lstStyle/>
          <a:p>
            <a:pPr defTabSz="922742"/>
            <a:fld id="{86B83D07-55B1-4698-939D-6A7FBC1C3350}" type="slidenum">
              <a:rPr lang="en-US" smtClean="0">
                <a:solidFill>
                  <a:prstClr val="black"/>
                </a:solidFill>
              </a:rPr>
              <a:pPr defTabSz="922742"/>
              <a:t>57</a:t>
            </a:fld>
            <a:endParaRPr lang="en-US" dirty="0" smtClean="0">
              <a:solidFill>
                <a:prstClr val="black"/>
              </a:solidFill>
            </a:endParaRPr>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538911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p:spPr>
        <p:txBody>
          <a:bodyPr/>
          <a:lstStyle/>
          <a:p>
            <a:pPr defTabSz="922742"/>
            <a:fld id="{03F72CD9-0A9E-44DC-88CE-B96D7D2D8529}" type="slidenum">
              <a:rPr lang="en-US" smtClean="0">
                <a:solidFill>
                  <a:prstClr val="black"/>
                </a:solidFill>
              </a:rPr>
              <a:pPr defTabSz="922742"/>
              <a:t>22</a:t>
            </a:fld>
            <a:endParaRPr lang="en-US" dirty="0" smtClean="0">
              <a:solidFill>
                <a:prstClr val="black"/>
              </a:solidFill>
            </a:endParaRPr>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2937879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a:noFill/>
        </p:spPr>
        <p:txBody>
          <a:bodyPr/>
          <a:lstStyle/>
          <a:p>
            <a:pPr defTabSz="922742"/>
            <a:fld id="{CFC62525-9136-4C49-85B0-F288520B4FD6}" type="slidenum">
              <a:rPr lang="en-US" smtClean="0">
                <a:solidFill>
                  <a:prstClr val="black"/>
                </a:solidFill>
              </a:rPr>
              <a:pPr defTabSz="922742"/>
              <a:t>58</a:t>
            </a:fld>
            <a:endParaRPr lang="en-US" dirty="0" smtClean="0">
              <a:solidFill>
                <a:prstClr val="black"/>
              </a:solidFill>
            </a:endParaRPr>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41949751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p:spPr>
        <p:txBody>
          <a:bodyPr/>
          <a:lstStyle/>
          <a:p>
            <a:pPr defTabSz="922742"/>
            <a:fld id="{D7F042DE-6CC1-44CD-B004-FB599CCF985A}" type="slidenum">
              <a:rPr lang="en-US" smtClean="0">
                <a:solidFill>
                  <a:prstClr val="black"/>
                </a:solidFill>
              </a:rPr>
              <a:pPr defTabSz="922742"/>
              <a:t>59</a:t>
            </a:fld>
            <a:endParaRPr lang="en-US" dirty="0" smtClean="0">
              <a:solidFill>
                <a:prstClr val="black"/>
              </a:solidFill>
            </a:endParaRPr>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0214258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p:spPr>
        <p:txBody>
          <a:bodyPr/>
          <a:lstStyle/>
          <a:p>
            <a:pPr defTabSz="922742"/>
            <a:fld id="{F269FB51-53FA-4BFB-B4F9-D93A49D56225}" type="slidenum">
              <a:rPr lang="en-US" smtClean="0">
                <a:solidFill>
                  <a:prstClr val="black"/>
                </a:solidFill>
              </a:rPr>
              <a:pPr defTabSz="922742"/>
              <a:t>60</a:t>
            </a:fld>
            <a:endParaRPr lang="en-US" dirty="0" smtClean="0">
              <a:solidFill>
                <a:prstClr val="black"/>
              </a:solidFill>
            </a:endParaRPr>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9683561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p:spPr>
        <p:txBody>
          <a:bodyPr/>
          <a:lstStyle/>
          <a:p>
            <a:pPr defTabSz="922742"/>
            <a:fld id="{57C5BEE8-4CF6-4DCD-88A4-22DFF83971C9}" type="slidenum">
              <a:rPr lang="en-US" smtClean="0">
                <a:solidFill>
                  <a:prstClr val="black"/>
                </a:solidFill>
              </a:rPr>
              <a:pPr defTabSz="922742"/>
              <a:t>61</a:t>
            </a:fld>
            <a:endParaRPr lang="en-US" dirty="0" smtClean="0">
              <a:solidFill>
                <a:prstClr val="black"/>
              </a:solidFill>
            </a:endParaRPr>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6714050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p:spPr>
        <p:txBody>
          <a:bodyPr/>
          <a:lstStyle/>
          <a:p>
            <a:pPr defTabSz="922742"/>
            <a:fld id="{57C5BEE8-4CF6-4DCD-88A4-22DFF83971C9}" type="slidenum">
              <a:rPr lang="en-US" smtClean="0">
                <a:solidFill>
                  <a:prstClr val="black"/>
                </a:solidFill>
              </a:rPr>
              <a:pPr defTabSz="922742"/>
              <a:t>62</a:t>
            </a:fld>
            <a:endParaRPr lang="en-US" dirty="0" smtClean="0">
              <a:solidFill>
                <a:prstClr val="black"/>
              </a:solidFill>
            </a:endParaRPr>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41877935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92D2CF-A01B-4515-8B40-3DC34258267A}" type="slidenum">
              <a:rPr lang="en-US" smtClean="0">
                <a:solidFill>
                  <a:prstClr val="black"/>
                </a:solidFill>
              </a:rPr>
              <a:pPr/>
              <a:t>63</a:t>
            </a:fld>
            <a:endParaRPr lang="en-US">
              <a:solidFill>
                <a:prstClr val="black"/>
              </a:solidFill>
            </a:endParaRPr>
          </a:p>
        </p:txBody>
      </p:sp>
    </p:spTree>
    <p:extLst>
      <p:ext uri="{BB962C8B-B14F-4D97-AF65-F5344CB8AC3E}">
        <p14:creationId xmlns:p14="http://schemas.microsoft.com/office/powerpoint/2010/main" val="32573386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92D2CF-A01B-4515-8B40-3DC34258267A}" type="slidenum">
              <a:rPr lang="en-US" smtClean="0">
                <a:solidFill>
                  <a:prstClr val="black"/>
                </a:solidFill>
              </a:rPr>
              <a:pPr/>
              <a:t>64</a:t>
            </a:fld>
            <a:endParaRPr lang="en-US">
              <a:solidFill>
                <a:prstClr val="black"/>
              </a:solidFill>
            </a:endParaRPr>
          </a:p>
        </p:txBody>
      </p:sp>
    </p:spTree>
    <p:extLst>
      <p:ext uri="{BB962C8B-B14F-4D97-AF65-F5344CB8AC3E}">
        <p14:creationId xmlns:p14="http://schemas.microsoft.com/office/powerpoint/2010/main" val="13649262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92D2CF-A01B-4515-8B40-3DC34258267A}" type="slidenum">
              <a:rPr lang="en-US" smtClean="0">
                <a:solidFill>
                  <a:prstClr val="black"/>
                </a:solidFill>
              </a:rPr>
              <a:pPr/>
              <a:t>65</a:t>
            </a:fld>
            <a:endParaRPr lang="en-US">
              <a:solidFill>
                <a:prstClr val="black"/>
              </a:solidFill>
            </a:endParaRPr>
          </a:p>
        </p:txBody>
      </p:sp>
    </p:spTree>
    <p:extLst>
      <p:ext uri="{BB962C8B-B14F-4D97-AF65-F5344CB8AC3E}">
        <p14:creationId xmlns:p14="http://schemas.microsoft.com/office/powerpoint/2010/main" val="33885556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92D2CF-A01B-4515-8B40-3DC34258267A}" type="slidenum">
              <a:rPr lang="en-US" smtClean="0">
                <a:solidFill>
                  <a:prstClr val="black"/>
                </a:solidFill>
              </a:rPr>
              <a:pPr/>
              <a:t>66</a:t>
            </a:fld>
            <a:endParaRPr lang="en-US">
              <a:solidFill>
                <a:prstClr val="black"/>
              </a:solidFill>
            </a:endParaRPr>
          </a:p>
        </p:txBody>
      </p:sp>
    </p:spTree>
    <p:extLst>
      <p:ext uri="{BB962C8B-B14F-4D97-AF65-F5344CB8AC3E}">
        <p14:creationId xmlns:p14="http://schemas.microsoft.com/office/powerpoint/2010/main" val="16608644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92D2CF-A01B-4515-8B40-3DC34258267A}" type="slidenum">
              <a:rPr lang="en-US" smtClean="0">
                <a:solidFill>
                  <a:prstClr val="black"/>
                </a:solidFill>
              </a:rPr>
              <a:pPr/>
              <a:t>67</a:t>
            </a:fld>
            <a:endParaRPr lang="en-US">
              <a:solidFill>
                <a:prstClr val="black"/>
              </a:solidFill>
            </a:endParaRPr>
          </a:p>
        </p:txBody>
      </p:sp>
    </p:spTree>
    <p:extLst>
      <p:ext uri="{BB962C8B-B14F-4D97-AF65-F5344CB8AC3E}">
        <p14:creationId xmlns:p14="http://schemas.microsoft.com/office/powerpoint/2010/main" val="34237704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p:spPr>
        <p:txBody>
          <a:bodyPr/>
          <a:lstStyle/>
          <a:p>
            <a:pPr defTabSz="922742"/>
            <a:fld id="{A72B96A3-81AC-4BDE-A6AB-D3BBDC6DB625}" type="slidenum">
              <a:rPr lang="en-US" smtClean="0">
                <a:solidFill>
                  <a:prstClr val="black"/>
                </a:solidFill>
              </a:rPr>
              <a:pPr defTabSz="922742"/>
              <a:t>23</a:t>
            </a:fld>
            <a:endParaRPr lang="en-US" dirty="0" smtClean="0">
              <a:solidFill>
                <a:prstClr val="black"/>
              </a:solidFill>
            </a:endParaRPr>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64629152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92D2CF-A01B-4515-8B40-3DC34258267A}" type="slidenum">
              <a:rPr lang="en-US" smtClean="0">
                <a:solidFill>
                  <a:prstClr val="black"/>
                </a:solidFill>
              </a:rPr>
              <a:pPr/>
              <a:t>73</a:t>
            </a:fld>
            <a:endParaRPr lang="en-US">
              <a:solidFill>
                <a:prstClr val="black"/>
              </a:solidFill>
            </a:endParaRPr>
          </a:p>
        </p:txBody>
      </p:sp>
    </p:spTree>
    <p:extLst>
      <p:ext uri="{BB962C8B-B14F-4D97-AF65-F5344CB8AC3E}">
        <p14:creationId xmlns:p14="http://schemas.microsoft.com/office/powerpoint/2010/main" val="26812163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92D2CF-A01B-4515-8B40-3DC34258267A}" type="slidenum">
              <a:rPr lang="en-US" smtClean="0">
                <a:solidFill>
                  <a:prstClr val="black"/>
                </a:solidFill>
              </a:rPr>
              <a:pPr/>
              <a:t>74</a:t>
            </a:fld>
            <a:endParaRPr lang="en-US">
              <a:solidFill>
                <a:prstClr val="black"/>
              </a:solidFill>
            </a:endParaRPr>
          </a:p>
        </p:txBody>
      </p:sp>
    </p:spTree>
    <p:extLst>
      <p:ext uri="{BB962C8B-B14F-4D97-AF65-F5344CB8AC3E}">
        <p14:creationId xmlns:p14="http://schemas.microsoft.com/office/powerpoint/2010/main" val="23481238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92D2CF-A01B-4515-8B40-3DC34258267A}" type="slidenum">
              <a:rPr lang="en-US" smtClean="0">
                <a:solidFill>
                  <a:prstClr val="black"/>
                </a:solidFill>
              </a:rPr>
              <a:pPr/>
              <a:t>75</a:t>
            </a:fld>
            <a:endParaRPr lang="en-US">
              <a:solidFill>
                <a:prstClr val="black"/>
              </a:solidFill>
            </a:endParaRPr>
          </a:p>
        </p:txBody>
      </p:sp>
    </p:spTree>
    <p:extLst>
      <p:ext uri="{BB962C8B-B14F-4D97-AF65-F5344CB8AC3E}">
        <p14:creationId xmlns:p14="http://schemas.microsoft.com/office/powerpoint/2010/main" val="129682912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92D2CF-A01B-4515-8B40-3DC34258267A}" type="slidenum">
              <a:rPr lang="en-US" smtClean="0">
                <a:solidFill>
                  <a:prstClr val="black"/>
                </a:solidFill>
              </a:rPr>
              <a:pPr/>
              <a:t>76</a:t>
            </a:fld>
            <a:endParaRPr lang="en-US">
              <a:solidFill>
                <a:prstClr val="black"/>
              </a:solidFill>
            </a:endParaRPr>
          </a:p>
        </p:txBody>
      </p:sp>
    </p:spTree>
    <p:extLst>
      <p:ext uri="{BB962C8B-B14F-4D97-AF65-F5344CB8AC3E}">
        <p14:creationId xmlns:p14="http://schemas.microsoft.com/office/powerpoint/2010/main" val="70433460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92D2CF-A01B-4515-8B40-3DC34258267A}" type="slidenum">
              <a:rPr lang="en-US" smtClean="0">
                <a:solidFill>
                  <a:prstClr val="black"/>
                </a:solidFill>
              </a:rPr>
              <a:pPr/>
              <a:t>77</a:t>
            </a:fld>
            <a:endParaRPr lang="en-US">
              <a:solidFill>
                <a:prstClr val="black"/>
              </a:solidFill>
            </a:endParaRPr>
          </a:p>
        </p:txBody>
      </p:sp>
    </p:spTree>
    <p:extLst>
      <p:ext uri="{BB962C8B-B14F-4D97-AF65-F5344CB8AC3E}">
        <p14:creationId xmlns:p14="http://schemas.microsoft.com/office/powerpoint/2010/main" val="213415624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92D2CF-A01B-4515-8B40-3DC34258267A}" type="slidenum">
              <a:rPr lang="en-US" smtClean="0">
                <a:solidFill>
                  <a:prstClr val="black"/>
                </a:solidFill>
              </a:rPr>
              <a:pPr/>
              <a:t>78</a:t>
            </a:fld>
            <a:endParaRPr lang="en-US">
              <a:solidFill>
                <a:prstClr val="black"/>
              </a:solidFill>
            </a:endParaRPr>
          </a:p>
        </p:txBody>
      </p:sp>
    </p:spTree>
    <p:extLst>
      <p:ext uri="{BB962C8B-B14F-4D97-AF65-F5344CB8AC3E}">
        <p14:creationId xmlns:p14="http://schemas.microsoft.com/office/powerpoint/2010/main" val="215116323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055"/>
          <p:cNvSpPr>
            <a:spLocks noGrp="1" noChangeArrowheads="1"/>
          </p:cNvSpPr>
          <p:nvPr>
            <p:ph type="sldNum" sz="quarter" idx="5"/>
          </p:nvPr>
        </p:nvSpPr>
        <p:spPr>
          <a:noFill/>
        </p:spPr>
        <p:txBody>
          <a:bodyPr/>
          <a:lstStyle/>
          <a:p>
            <a:fld id="{FC5A92AF-5DBA-4C10-B0EB-7DCFC7D0D95F}" type="slidenum">
              <a:rPr lang="en-US" smtClean="0">
                <a:solidFill>
                  <a:srgbClr val="000000"/>
                </a:solidFill>
                <a:latin typeface="Times New Roman" charset="0"/>
              </a:rPr>
              <a:pPr/>
              <a:t>92</a:t>
            </a:fld>
            <a:endParaRPr lang="en-US" dirty="0" smtClean="0">
              <a:solidFill>
                <a:srgbClr val="000000"/>
              </a:solidFill>
              <a:latin typeface="Times New Roman" charset="0"/>
            </a:endParaRPr>
          </a:p>
        </p:txBody>
      </p:sp>
      <p:sp>
        <p:nvSpPr>
          <p:cNvPr id="64515" name="Rectangle 2"/>
          <p:cNvSpPr>
            <a:spLocks noGrp="1" noRot="1" noChangeAspect="1" noChangeArrowheads="1" noTextEdit="1"/>
          </p:cNvSpPr>
          <p:nvPr>
            <p:ph type="sldImg"/>
          </p:nvPr>
        </p:nvSpPr>
        <p:spPr>
          <a:xfrm>
            <a:off x="2917825" y="525463"/>
            <a:ext cx="3500438" cy="2625725"/>
          </a:xfrm>
          <a:solidFill>
            <a:srgbClr val="FFFFFF"/>
          </a:solidFill>
          <a:ln/>
        </p:spPr>
      </p:sp>
      <p:sp>
        <p:nvSpPr>
          <p:cNvPr id="64516" name="Rectangle 3"/>
          <p:cNvSpPr>
            <a:spLocks noGrp="1" noChangeArrowheads="1"/>
          </p:cNvSpPr>
          <p:nvPr>
            <p:ph type="body" idx="1"/>
          </p:nvPr>
        </p:nvSpPr>
        <p:spPr>
          <a:xfrm>
            <a:off x="1244117" y="3326078"/>
            <a:ext cx="6847260" cy="3149815"/>
          </a:xfrm>
          <a:solidFill>
            <a:srgbClr val="FFFFFF"/>
          </a:solidFill>
          <a:ln>
            <a:solidFill>
              <a:srgbClr val="000000"/>
            </a:solidFill>
          </a:ln>
        </p:spPr>
        <p:txBody>
          <a:bodyPr/>
          <a:lstStyle/>
          <a:p>
            <a:pPr eaLnBrk="1" hangingPunct="1"/>
            <a:endParaRPr lang="en-US" dirty="0" smtClean="0">
              <a:latin typeface="Times New Roman" charset="0"/>
            </a:endParaRPr>
          </a:p>
        </p:txBody>
      </p:sp>
    </p:spTree>
    <p:extLst>
      <p:ext uri="{BB962C8B-B14F-4D97-AF65-F5344CB8AC3E}">
        <p14:creationId xmlns:p14="http://schemas.microsoft.com/office/powerpoint/2010/main" val="362576677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055"/>
          <p:cNvSpPr>
            <a:spLocks noGrp="1" noChangeArrowheads="1"/>
          </p:cNvSpPr>
          <p:nvPr>
            <p:ph type="sldNum" sz="quarter" idx="5"/>
          </p:nvPr>
        </p:nvSpPr>
        <p:spPr>
          <a:noFill/>
        </p:spPr>
        <p:txBody>
          <a:bodyPr/>
          <a:lstStyle/>
          <a:p>
            <a:fld id="{D5838C16-77AE-41E4-94DC-C1347B4C721F}" type="slidenum">
              <a:rPr lang="en-US" smtClean="0">
                <a:solidFill>
                  <a:srgbClr val="000000"/>
                </a:solidFill>
                <a:latin typeface="Times New Roman" charset="0"/>
              </a:rPr>
              <a:pPr/>
              <a:t>93</a:t>
            </a:fld>
            <a:endParaRPr lang="en-US" dirty="0" smtClean="0">
              <a:solidFill>
                <a:srgbClr val="000000"/>
              </a:solidFill>
              <a:latin typeface="Times New Roman" charset="0"/>
            </a:endParaRPr>
          </a:p>
        </p:txBody>
      </p:sp>
      <p:sp>
        <p:nvSpPr>
          <p:cNvPr id="65539" name="Rectangle 2"/>
          <p:cNvSpPr>
            <a:spLocks noGrp="1" noRot="1" noChangeAspect="1" noChangeArrowheads="1" noTextEdit="1"/>
          </p:cNvSpPr>
          <p:nvPr>
            <p:ph type="sldImg"/>
          </p:nvPr>
        </p:nvSpPr>
        <p:spPr>
          <a:xfrm>
            <a:off x="2917825" y="525463"/>
            <a:ext cx="3500438" cy="2625725"/>
          </a:xfrm>
          <a:solidFill>
            <a:srgbClr val="FFFFFF"/>
          </a:solidFill>
          <a:ln/>
        </p:spPr>
      </p:sp>
      <p:sp>
        <p:nvSpPr>
          <p:cNvPr id="65540" name="Rectangle 3"/>
          <p:cNvSpPr>
            <a:spLocks noGrp="1" noChangeArrowheads="1"/>
          </p:cNvSpPr>
          <p:nvPr>
            <p:ph type="body" idx="1"/>
          </p:nvPr>
        </p:nvSpPr>
        <p:spPr>
          <a:xfrm>
            <a:off x="1244117" y="3326078"/>
            <a:ext cx="6847260" cy="3149815"/>
          </a:xfrm>
          <a:solidFill>
            <a:srgbClr val="FFFFFF"/>
          </a:solidFill>
          <a:ln>
            <a:solidFill>
              <a:srgbClr val="000000"/>
            </a:solidFill>
          </a:ln>
        </p:spPr>
        <p:txBody>
          <a:bodyPr/>
          <a:lstStyle/>
          <a:p>
            <a:pPr eaLnBrk="1" hangingPunct="1"/>
            <a:endParaRPr lang="en-US" dirty="0" smtClean="0">
              <a:latin typeface="Times New Roman" charset="0"/>
            </a:endParaRPr>
          </a:p>
        </p:txBody>
      </p:sp>
    </p:spTree>
    <p:extLst>
      <p:ext uri="{BB962C8B-B14F-4D97-AF65-F5344CB8AC3E}">
        <p14:creationId xmlns:p14="http://schemas.microsoft.com/office/powerpoint/2010/main" val="199054753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055"/>
          <p:cNvSpPr>
            <a:spLocks noGrp="1" noChangeArrowheads="1"/>
          </p:cNvSpPr>
          <p:nvPr>
            <p:ph type="sldNum" sz="quarter" idx="5"/>
          </p:nvPr>
        </p:nvSpPr>
        <p:spPr>
          <a:noFill/>
        </p:spPr>
        <p:txBody>
          <a:bodyPr/>
          <a:lstStyle/>
          <a:p>
            <a:fld id="{7736B75D-7FAE-49C2-B1C8-F4D87B326FC8}" type="slidenum">
              <a:rPr lang="en-US" smtClean="0">
                <a:solidFill>
                  <a:srgbClr val="000000"/>
                </a:solidFill>
                <a:latin typeface="Times New Roman" charset="0"/>
              </a:rPr>
              <a:pPr/>
              <a:t>94</a:t>
            </a:fld>
            <a:endParaRPr lang="en-US" dirty="0" smtClean="0">
              <a:solidFill>
                <a:srgbClr val="000000"/>
              </a:solidFill>
              <a:latin typeface="Times New Roman" charset="0"/>
            </a:endParaRPr>
          </a:p>
        </p:txBody>
      </p:sp>
      <p:sp>
        <p:nvSpPr>
          <p:cNvPr id="66563" name="Rectangle 2"/>
          <p:cNvSpPr>
            <a:spLocks noGrp="1" noRot="1" noChangeAspect="1" noChangeArrowheads="1" noTextEdit="1"/>
          </p:cNvSpPr>
          <p:nvPr>
            <p:ph type="sldImg"/>
          </p:nvPr>
        </p:nvSpPr>
        <p:spPr>
          <a:xfrm>
            <a:off x="2917825" y="525463"/>
            <a:ext cx="3500438" cy="2625725"/>
          </a:xfrm>
          <a:solidFill>
            <a:srgbClr val="FFFFFF"/>
          </a:solidFill>
          <a:ln/>
        </p:spPr>
      </p:sp>
      <p:sp>
        <p:nvSpPr>
          <p:cNvPr id="66564" name="Rectangle 3"/>
          <p:cNvSpPr>
            <a:spLocks noGrp="1" noChangeArrowheads="1"/>
          </p:cNvSpPr>
          <p:nvPr>
            <p:ph type="body" idx="1"/>
          </p:nvPr>
        </p:nvSpPr>
        <p:spPr>
          <a:xfrm>
            <a:off x="1244117" y="3326078"/>
            <a:ext cx="6847260" cy="3149815"/>
          </a:xfrm>
          <a:solidFill>
            <a:srgbClr val="FFFFFF"/>
          </a:solidFill>
          <a:ln>
            <a:solidFill>
              <a:srgbClr val="000000"/>
            </a:solidFill>
          </a:ln>
        </p:spPr>
        <p:txBody>
          <a:bodyPr/>
          <a:lstStyle/>
          <a:p>
            <a:pPr eaLnBrk="1" hangingPunct="1"/>
            <a:endParaRPr lang="en-US" dirty="0" smtClean="0">
              <a:latin typeface="Times New Roman" charset="0"/>
            </a:endParaRPr>
          </a:p>
        </p:txBody>
      </p:sp>
    </p:spTree>
    <p:extLst>
      <p:ext uri="{BB962C8B-B14F-4D97-AF65-F5344CB8AC3E}">
        <p14:creationId xmlns:p14="http://schemas.microsoft.com/office/powerpoint/2010/main" val="74313816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055"/>
          <p:cNvSpPr>
            <a:spLocks noGrp="1" noChangeArrowheads="1"/>
          </p:cNvSpPr>
          <p:nvPr>
            <p:ph type="sldNum" sz="quarter" idx="5"/>
          </p:nvPr>
        </p:nvSpPr>
        <p:spPr>
          <a:noFill/>
        </p:spPr>
        <p:txBody>
          <a:bodyPr/>
          <a:lstStyle/>
          <a:p>
            <a:fld id="{FB5F6A79-AFAA-4874-96D6-2C78E6A39840}" type="slidenum">
              <a:rPr lang="en-US" smtClean="0">
                <a:solidFill>
                  <a:srgbClr val="000000"/>
                </a:solidFill>
                <a:latin typeface="Times New Roman" charset="0"/>
              </a:rPr>
              <a:pPr/>
              <a:t>96</a:t>
            </a:fld>
            <a:endParaRPr lang="en-US" dirty="0" smtClean="0">
              <a:solidFill>
                <a:srgbClr val="000000"/>
              </a:solidFill>
              <a:latin typeface="Times New Roman" charset="0"/>
            </a:endParaRPr>
          </a:p>
        </p:txBody>
      </p:sp>
      <p:sp>
        <p:nvSpPr>
          <p:cNvPr id="67587" name="Rectangle 2"/>
          <p:cNvSpPr>
            <a:spLocks noGrp="1" noRot="1" noChangeAspect="1" noChangeArrowheads="1" noTextEdit="1"/>
          </p:cNvSpPr>
          <p:nvPr>
            <p:ph type="sldImg"/>
          </p:nvPr>
        </p:nvSpPr>
        <p:spPr>
          <a:xfrm>
            <a:off x="2917825" y="525463"/>
            <a:ext cx="3500438" cy="2625725"/>
          </a:xfrm>
          <a:solidFill>
            <a:srgbClr val="FFFFFF"/>
          </a:solidFill>
          <a:ln/>
        </p:spPr>
      </p:sp>
      <p:sp>
        <p:nvSpPr>
          <p:cNvPr id="67588" name="Rectangle 3"/>
          <p:cNvSpPr>
            <a:spLocks noGrp="1" noChangeArrowheads="1"/>
          </p:cNvSpPr>
          <p:nvPr>
            <p:ph type="body" idx="1"/>
          </p:nvPr>
        </p:nvSpPr>
        <p:spPr>
          <a:xfrm>
            <a:off x="1244117" y="3326078"/>
            <a:ext cx="6847260" cy="3149815"/>
          </a:xfrm>
          <a:solidFill>
            <a:srgbClr val="FFFFFF"/>
          </a:solidFill>
          <a:ln>
            <a:solidFill>
              <a:srgbClr val="000000"/>
            </a:solidFill>
          </a:ln>
        </p:spPr>
        <p:txBody>
          <a:bodyPr/>
          <a:lstStyle/>
          <a:p>
            <a:pPr eaLnBrk="1" hangingPunct="1"/>
            <a:endParaRPr lang="en-US" dirty="0" smtClean="0">
              <a:latin typeface="Times New Roman" charset="0"/>
            </a:endParaRPr>
          </a:p>
        </p:txBody>
      </p:sp>
    </p:spTree>
    <p:extLst>
      <p:ext uri="{BB962C8B-B14F-4D97-AF65-F5344CB8AC3E}">
        <p14:creationId xmlns:p14="http://schemas.microsoft.com/office/powerpoint/2010/main" val="10389746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p:spPr>
        <p:txBody>
          <a:bodyPr/>
          <a:lstStyle/>
          <a:p>
            <a:pPr defTabSz="922742"/>
            <a:fld id="{E4CEBBD4-A231-4958-98BF-2F6A2DBA029E}" type="slidenum">
              <a:rPr lang="en-US" smtClean="0">
                <a:solidFill>
                  <a:prstClr val="black"/>
                </a:solidFill>
              </a:rPr>
              <a:pPr defTabSz="922742"/>
              <a:t>24</a:t>
            </a:fld>
            <a:endParaRPr lang="en-US" dirty="0" smtClean="0">
              <a:solidFill>
                <a:prstClr val="black"/>
              </a:solidFill>
            </a:endParaRPr>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36582332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055"/>
          <p:cNvSpPr>
            <a:spLocks noGrp="1" noChangeArrowheads="1"/>
          </p:cNvSpPr>
          <p:nvPr>
            <p:ph type="sldNum" sz="quarter" idx="5"/>
          </p:nvPr>
        </p:nvSpPr>
        <p:spPr>
          <a:noFill/>
        </p:spPr>
        <p:txBody>
          <a:bodyPr/>
          <a:lstStyle/>
          <a:p>
            <a:fld id="{37116E09-3558-4D7D-ACFF-F6588B202460}" type="slidenum">
              <a:rPr lang="en-US" smtClean="0">
                <a:solidFill>
                  <a:srgbClr val="000000"/>
                </a:solidFill>
                <a:latin typeface="Times New Roman" charset="0"/>
              </a:rPr>
              <a:pPr/>
              <a:t>102</a:t>
            </a:fld>
            <a:endParaRPr lang="en-US" dirty="0" smtClean="0">
              <a:solidFill>
                <a:srgbClr val="000000"/>
              </a:solidFill>
              <a:latin typeface="Times New Roman" charset="0"/>
            </a:endParaRPr>
          </a:p>
        </p:txBody>
      </p:sp>
      <p:sp>
        <p:nvSpPr>
          <p:cNvPr id="68611" name="Rectangle 2"/>
          <p:cNvSpPr>
            <a:spLocks noGrp="1" noRot="1" noChangeAspect="1" noChangeArrowheads="1" noTextEdit="1"/>
          </p:cNvSpPr>
          <p:nvPr>
            <p:ph type="sldImg"/>
          </p:nvPr>
        </p:nvSpPr>
        <p:spPr>
          <a:xfrm>
            <a:off x="2917825" y="525463"/>
            <a:ext cx="3500438" cy="2625725"/>
          </a:xfrm>
          <a:solidFill>
            <a:srgbClr val="FFFFFF"/>
          </a:solidFill>
          <a:ln/>
        </p:spPr>
      </p:sp>
      <p:sp>
        <p:nvSpPr>
          <p:cNvPr id="68612" name="Rectangle 3"/>
          <p:cNvSpPr>
            <a:spLocks noGrp="1" noChangeArrowheads="1"/>
          </p:cNvSpPr>
          <p:nvPr>
            <p:ph type="body" idx="1"/>
          </p:nvPr>
        </p:nvSpPr>
        <p:spPr>
          <a:xfrm>
            <a:off x="1244117" y="3326078"/>
            <a:ext cx="6847260" cy="3149815"/>
          </a:xfrm>
          <a:solidFill>
            <a:srgbClr val="FFFFFF"/>
          </a:solidFill>
          <a:ln>
            <a:solidFill>
              <a:srgbClr val="000000"/>
            </a:solidFill>
          </a:ln>
        </p:spPr>
        <p:txBody>
          <a:bodyPr/>
          <a:lstStyle/>
          <a:p>
            <a:pPr eaLnBrk="1" hangingPunct="1"/>
            <a:endParaRPr lang="en-US" dirty="0" smtClean="0">
              <a:latin typeface="Times New Roman" charset="0"/>
            </a:endParaRPr>
          </a:p>
        </p:txBody>
      </p:sp>
    </p:spTree>
    <p:extLst>
      <p:ext uri="{BB962C8B-B14F-4D97-AF65-F5344CB8AC3E}">
        <p14:creationId xmlns:p14="http://schemas.microsoft.com/office/powerpoint/2010/main" val="287680030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055"/>
          <p:cNvSpPr>
            <a:spLocks noGrp="1" noChangeArrowheads="1"/>
          </p:cNvSpPr>
          <p:nvPr>
            <p:ph type="sldNum" sz="quarter" idx="5"/>
          </p:nvPr>
        </p:nvSpPr>
        <p:spPr>
          <a:noFill/>
        </p:spPr>
        <p:txBody>
          <a:bodyPr/>
          <a:lstStyle/>
          <a:p>
            <a:fld id="{F592B5BC-D8D1-4AE2-B2BC-D71B9DC8F8BB}" type="slidenum">
              <a:rPr lang="en-US" smtClean="0">
                <a:solidFill>
                  <a:srgbClr val="000000"/>
                </a:solidFill>
                <a:latin typeface="Times New Roman" charset="0"/>
              </a:rPr>
              <a:pPr/>
              <a:t>103</a:t>
            </a:fld>
            <a:endParaRPr lang="en-US" dirty="0" smtClean="0">
              <a:solidFill>
                <a:srgbClr val="000000"/>
              </a:solidFill>
              <a:latin typeface="Times New Roman" charset="0"/>
            </a:endParaRPr>
          </a:p>
        </p:txBody>
      </p:sp>
      <p:sp>
        <p:nvSpPr>
          <p:cNvPr id="69635" name="Rectangle 1026"/>
          <p:cNvSpPr>
            <a:spLocks noGrp="1" noRot="1" noChangeAspect="1" noChangeArrowheads="1" noTextEdit="1"/>
          </p:cNvSpPr>
          <p:nvPr>
            <p:ph type="sldImg"/>
          </p:nvPr>
        </p:nvSpPr>
        <p:spPr>
          <a:xfrm>
            <a:off x="2917825" y="525463"/>
            <a:ext cx="3500438" cy="2625725"/>
          </a:xfrm>
          <a:solidFill>
            <a:srgbClr val="FFFFFF"/>
          </a:solidFill>
          <a:ln/>
        </p:spPr>
      </p:sp>
      <p:sp>
        <p:nvSpPr>
          <p:cNvPr id="69636" name="Rectangle 1027"/>
          <p:cNvSpPr>
            <a:spLocks noGrp="1" noChangeArrowheads="1"/>
          </p:cNvSpPr>
          <p:nvPr>
            <p:ph type="body" idx="1"/>
          </p:nvPr>
        </p:nvSpPr>
        <p:spPr>
          <a:xfrm>
            <a:off x="1244117" y="3326078"/>
            <a:ext cx="6847260" cy="3149815"/>
          </a:xfrm>
          <a:solidFill>
            <a:srgbClr val="FFFFFF"/>
          </a:solidFill>
          <a:ln>
            <a:solidFill>
              <a:srgbClr val="000000"/>
            </a:solidFill>
          </a:ln>
        </p:spPr>
        <p:txBody>
          <a:bodyPr/>
          <a:lstStyle/>
          <a:p>
            <a:pPr eaLnBrk="1" hangingPunct="1"/>
            <a:endParaRPr lang="en-US" dirty="0" smtClean="0">
              <a:latin typeface="Times New Roman" charset="0"/>
            </a:endParaRPr>
          </a:p>
        </p:txBody>
      </p:sp>
    </p:spTree>
    <p:extLst>
      <p:ext uri="{BB962C8B-B14F-4D97-AF65-F5344CB8AC3E}">
        <p14:creationId xmlns:p14="http://schemas.microsoft.com/office/powerpoint/2010/main" val="58418385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055"/>
          <p:cNvSpPr>
            <a:spLocks noGrp="1" noChangeArrowheads="1"/>
          </p:cNvSpPr>
          <p:nvPr>
            <p:ph type="sldNum" sz="quarter" idx="5"/>
          </p:nvPr>
        </p:nvSpPr>
        <p:spPr>
          <a:noFill/>
        </p:spPr>
        <p:txBody>
          <a:bodyPr/>
          <a:lstStyle/>
          <a:p>
            <a:fld id="{FAD58C92-C415-4E0E-9947-F534165DC272}" type="slidenum">
              <a:rPr lang="en-US" smtClean="0">
                <a:solidFill>
                  <a:srgbClr val="000000"/>
                </a:solidFill>
                <a:latin typeface="Times New Roman" charset="0"/>
              </a:rPr>
              <a:pPr/>
              <a:t>104</a:t>
            </a:fld>
            <a:endParaRPr lang="en-US" dirty="0" smtClean="0">
              <a:solidFill>
                <a:srgbClr val="000000"/>
              </a:solidFill>
              <a:latin typeface="Times New Roman" charset="0"/>
            </a:endParaRPr>
          </a:p>
        </p:txBody>
      </p:sp>
      <p:sp>
        <p:nvSpPr>
          <p:cNvPr id="70659" name="Rectangle 2"/>
          <p:cNvSpPr>
            <a:spLocks noGrp="1" noRot="1" noChangeAspect="1" noChangeArrowheads="1" noTextEdit="1"/>
          </p:cNvSpPr>
          <p:nvPr>
            <p:ph type="sldImg"/>
          </p:nvPr>
        </p:nvSpPr>
        <p:spPr>
          <a:xfrm>
            <a:off x="2917825" y="525463"/>
            <a:ext cx="3500438" cy="2625725"/>
          </a:xfrm>
          <a:solidFill>
            <a:srgbClr val="FFFFFF"/>
          </a:solidFill>
          <a:ln/>
        </p:spPr>
      </p:sp>
      <p:sp>
        <p:nvSpPr>
          <p:cNvPr id="70660" name="Rectangle 3"/>
          <p:cNvSpPr>
            <a:spLocks noGrp="1" noChangeArrowheads="1"/>
          </p:cNvSpPr>
          <p:nvPr>
            <p:ph type="body" idx="1"/>
          </p:nvPr>
        </p:nvSpPr>
        <p:spPr>
          <a:xfrm>
            <a:off x="1244117" y="3326078"/>
            <a:ext cx="6847260" cy="3149815"/>
          </a:xfrm>
          <a:solidFill>
            <a:srgbClr val="FFFFFF"/>
          </a:solidFill>
          <a:ln>
            <a:solidFill>
              <a:srgbClr val="000000"/>
            </a:solidFill>
          </a:ln>
        </p:spPr>
        <p:txBody>
          <a:bodyPr/>
          <a:lstStyle/>
          <a:p>
            <a:pPr eaLnBrk="1" hangingPunct="1"/>
            <a:endParaRPr lang="en-US" dirty="0" smtClean="0">
              <a:latin typeface="Times New Roman" charset="0"/>
            </a:endParaRPr>
          </a:p>
        </p:txBody>
      </p:sp>
    </p:spTree>
    <p:extLst>
      <p:ext uri="{BB962C8B-B14F-4D97-AF65-F5344CB8AC3E}">
        <p14:creationId xmlns:p14="http://schemas.microsoft.com/office/powerpoint/2010/main" val="213863930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055"/>
          <p:cNvSpPr>
            <a:spLocks noGrp="1" noChangeArrowheads="1"/>
          </p:cNvSpPr>
          <p:nvPr>
            <p:ph type="sldNum" sz="quarter" idx="5"/>
          </p:nvPr>
        </p:nvSpPr>
        <p:spPr>
          <a:noFill/>
        </p:spPr>
        <p:txBody>
          <a:bodyPr/>
          <a:lstStyle/>
          <a:p>
            <a:fld id="{B5AB77E1-0C25-49F5-B9B4-15274D94916A}" type="slidenum">
              <a:rPr lang="en-US" smtClean="0">
                <a:solidFill>
                  <a:srgbClr val="000000"/>
                </a:solidFill>
                <a:latin typeface="Times New Roman" charset="0"/>
              </a:rPr>
              <a:pPr/>
              <a:t>109</a:t>
            </a:fld>
            <a:endParaRPr lang="en-US" dirty="0" smtClean="0">
              <a:solidFill>
                <a:srgbClr val="000000"/>
              </a:solidFill>
              <a:latin typeface="Times New Roman" charset="0"/>
            </a:endParaRPr>
          </a:p>
        </p:txBody>
      </p:sp>
      <p:sp>
        <p:nvSpPr>
          <p:cNvPr id="71683" name="Rectangle 2"/>
          <p:cNvSpPr>
            <a:spLocks noGrp="1" noRot="1" noChangeAspect="1" noChangeArrowheads="1" noTextEdit="1"/>
          </p:cNvSpPr>
          <p:nvPr>
            <p:ph type="sldImg"/>
          </p:nvPr>
        </p:nvSpPr>
        <p:spPr>
          <a:xfrm>
            <a:off x="2917825" y="525463"/>
            <a:ext cx="3500438" cy="2625725"/>
          </a:xfrm>
          <a:solidFill>
            <a:srgbClr val="FFFFFF"/>
          </a:solidFill>
          <a:ln/>
        </p:spPr>
      </p:sp>
      <p:sp>
        <p:nvSpPr>
          <p:cNvPr id="71684" name="Rectangle 3"/>
          <p:cNvSpPr>
            <a:spLocks noGrp="1" noChangeArrowheads="1"/>
          </p:cNvSpPr>
          <p:nvPr>
            <p:ph type="body" idx="1"/>
          </p:nvPr>
        </p:nvSpPr>
        <p:spPr>
          <a:xfrm>
            <a:off x="1244117" y="3326078"/>
            <a:ext cx="6847260" cy="3149815"/>
          </a:xfrm>
          <a:solidFill>
            <a:srgbClr val="FFFFFF"/>
          </a:solidFill>
          <a:ln>
            <a:solidFill>
              <a:srgbClr val="000000"/>
            </a:solidFill>
          </a:ln>
        </p:spPr>
        <p:txBody>
          <a:bodyPr/>
          <a:lstStyle/>
          <a:p>
            <a:pPr eaLnBrk="1" hangingPunct="1"/>
            <a:endParaRPr lang="en-US" dirty="0" smtClean="0">
              <a:latin typeface="Times New Roman" charset="0"/>
            </a:endParaRPr>
          </a:p>
        </p:txBody>
      </p:sp>
    </p:spTree>
    <p:extLst>
      <p:ext uri="{BB962C8B-B14F-4D97-AF65-F5344CB8AC3E}">
        <p14:creationId xmlns:p14="http://schemas.microsoft.com/office/powerpoint/2010/main" val="362936111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F102DA-63FD-4B70-A924-5DA9DDAD89E5}" type="slidenum">
              <a:rPr lang="en-US" smtClean="0">
                <a:solidFill>
                  <a:prstClr val="black"/>
                </a:solidFill>
              </a:rPr>
              <a:pPr/>
              <a:t>147</a:t>
            </a:fld>
            <a:endParaRPr lang="en-US">
              <a:solidFill>
                <a:prstClr val="black"/>
              </a:solidFill>
            </a:endParaRPr>
          </a:p>
        </p:txBody>
      </p:sp>
    </p:spTree>
    <p:extLst>
      <p:ext uri="{BB962C8B-B14F-4D97-AF65-F5344CB8AC3E}">
        <p14:creationId xmlns:p14="http://schemas.microsoft.com/office/powerpoint/2010/main" val="284733513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F102DA-63FD-4B70-A924-5DA9DDAD89E5}" type="slidenum">
              <a:rPr lang="en-US" smtClean="0">
                <a:solidFill>
                  <a:prstClr val="black"/>
                </a:solidFill>
              </a:rPr>
              <a:pPr/>
              <a:t>148</a:t>
            </a:fld>
            <a:endParaRPr lang="en-US">
              <a:solidFill>
                <a:prstClr val="black"/>
              </a:solidFill>
            </a:endParaRPr>
          </a:p>
        </p:txBody>
      </p:sp>
    </p:spTree>
    <p:extLst>
      <p:ext uri="{BB962C8B-B14F-4D97-AF65-F5344CB8AC3E}">
        <p14:creationId xmlns:p14="http://schemas.microsoft.com/office/powerpoint/2010/main" val="43779784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F102DA-63FD-4B70-A924-5DA9DDAD89E5}" type="slidenum">
              <a:rPr lang="en-US" smtClean="0">
                <a:solidFill>
                  <a:prstClr val="black"/>
                </a:solidFill>
              </a:rPr>
              <a:pPr/>
              <a:t>149</a:t>
            </a:fld>
            <a:endParaRPr lang="en-US">
              <a:solidFill>
                <a:prstClr val="black"/>
              </a:solidFill>
            </a:endParaRPr>
          </a:p>
        </p:txBody>
      </p:sp>
    </p:spTree>
    <p:extLst>
      <p:ext uri="{BB962C8B-B14F-4D97-AF65-F5344CB8AC3E}">
        <p14:creationId xmlns:p14="http://schemas.microsoft.com/office/powerpoint/2010/main" val="224005197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F102DA-63FD-4B70-A924-5DA9DDAD89E5}" type="slidenum">
              <a:rPr lang="en-US" smtClean="0">
                <a:solidFill>
                  <a:prstClr val="black"/>
                </a:solidFill>
              </a:rPr>
              <a:pPr/>
              <a:t>150</a:t>
            </a:fld>
            <a:endParaRPr lang="en-US">
              <a:solidFill>
                <a:prstClr val="black"/>
              </a:solidFill>
            </a:endParaRPr>
          </a:p>
        </p:txBody>
      </p:sp>
    </p:spTree>
    <p:extLst>
      <p:ext uri="{BB962C8B-B14F-4D97-AF65-F5344CB8AC3E}">
        <p14:creationId xmlns:p14="http://schemas.microsoft.com/office/powerpoint/2010/main" val="168420077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F102DA-63FD-4B70-A924-5DA9DDAD89E5}" type="slidenum">
              <a:rPr lang="en-US" smtClean="0">
                <a:solidFill>
                  <a:prstClr val="black"/>
                </a:solidFill>
              </a:rPr>
              <a:pPr/>
              <a:t>151</a:t>
            </a:fld>
            <a:endParaRPr lang="en-US">
              <a:solidFill>
                <a:prstClr val="black"/>
              </a:solidFill>
            </a:endParaRPr>
          </a:p>
        </p:txBody>
      </p:sp>
    </p:spTree>
    <p:extLst>
      <p:ext uri="{BB962C8B-B14F-4D97-AF65-F5344CB8AC3E}">
        <p14:creationId xmlns:p14="http://schemas.microsoft.com/office/powerpoint/2010/main" val="280961991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F102DA-63FD-4B70-A924-5DA9DDAD89E5}" type="slidenum">
              <a:rPr lang="en-US" smtClean="0">
                <a:solidFill>
                  <a:prstClr val="black"/>
                </a:solidFill>
              </a:rPr>
              <a:pPr/>
              <a:t>152</a:t>
            </a:fld>
            <a:endParaRPr lang="en-US">
              <a:solidFill>
                <a:prstClr val="black"/>
              </a:solidFill>
            </a:endParaRPr>
          </a:p>
        </p:txBody>
      </p:sp>
    </p:spTree>
    <p:extLst>
      <p:ext uri="{BB962C8B-B14F-4D97-AF65-F5344CB8AC3E}">
        <p14:creationId xmlns:p14="http://schemas.microsoft.com/office/powerpoint/2010/main" val="23842588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p:spPr>
        <p:txBody>
          <a:bodyPr/>
          <a:lstStyle/>
          <a:p>
            <a:pPr defTabSz="922742"/>
            <a:fld id="{7EE7D3F6-36E4-42CD-87C2-DDB3181D1136}" type="slidenum">
              <a:rPr lang="en-US" smtClean="0">
                <a:solidFill>
                  <a:prstClr val="black"/>
                </a:solidFill>
              </a:rPr>
              <a:pPr defTabSz="922742"/>
              <a:t>25</a:t>
            </a:fld>
            <a:endParaRPr lang="en-US" dirty="0" smtClean="0">
              <a:solidFill>
                <a:prstClr val="black"/>
              </a:solidFill>
            </a:endParaRPr>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59636681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F102DA-63FD-4B70-A924-5DA9DDAD89E5}" type="slidenum">
              <a:rPr lang="en-US" smtClean="0">
                <a:solidFill>
                  <a:prstClr val="black"/>
                </a:solidFill>
              </a:rPr>
              <a:pPr/>
              <a:t>153</a:t>
            </a:fld>
            <a:endParaRPr lang="en-US">
              <a:solidFill>
                <a:prstClr val="black"/>
              </a:solidFill>
            </a:endParaRPr>
          </a:p>
        </p:txBody>
      </p:sp>
    </p:spTree>
    <p:extLst>
      <p:ext uri="{BB962C8B-B14F-4D97-AF65-F5344CB8AC3E}">
        <p14:creationId xmlns:p14="http://schemas.microsoft.com/office/powerpoint/2010/main" val="19076756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F102DA-63FD-4B70-A924-5DA9DDAD89E5}" type="slidenum">
              <a:rPr lang="en-US" smtClean="0">
                <a:solidFill>
                  <a:prstClr val="black"/>
                </a:solidFill>
              </a:rPr>
              <a:pPr/>
              <a:t>154</a:t>
            </a:fld>
            <a:endParaRPr lang="en-US">
              <a:solidFill>
                <a:prstClr val="black"/>
              </a:solidFill>
            </a:endParaRPr>
          </a:p>
        </p:txBody>
      </p:sp>
    </p:spTree>
    <p:extLst>
      <p:ext uri="{BB962C8B-B14F-4D97-AF65-F5344CB8AC3E}">
        <p14:creationId xmlns:p14="http://schemas.microsoft.com/office/powerpoint/2010/main" val="23766631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F102DA-63FD-4B70-A924-5DA9DDAD89E5}" type="slidenum">
              <a:rPr lang="en-US" smtClean="0">
                <a:solidFill>
                  <a:prstClr val="black"/>
                </a:solidFill>
              </a:rPr>
              <a:pPr/>
              <a:t>155</a:t>
            </a:fld>
            <a:endParaRPr lang="en-US">
              <a:solidFill>
                <a:prstClr val="black"/>
              </a:solidFill>
            </a:endParaRPr>
          </a:p>
        </p:txBody>
      </p:sp>
    </p:spTree>
    <p:extLst>
      <p:ext uri="{BB962C8B-B14F-4D97-AF65-F5344CB8AC3E}">
        <p14:creationId xmlns:p14="http://schemas.microsoft.com/office/powerpoint/2010/main" val="240206191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F102DA-63FD-4B70-A924-5DA9DDAD89E5}" type="slidenum">
              <a:rPr lang="en-US" smtClean="0">
                <a:solidFill>
                  <a:prstClr val="black"/>
                </a:solidFill>
              </a:rPr>
              <a:pPr/>
              <a:t>156</a:t>
            </a:fld>
            <a:endParaRPr lang="en-US">
              <a:solidFill>
                <a:prstClr val="black"/>
              </a:solidFill>
            </a:endParaRPr>
          </a:p>
        </p:txBody>
      </p:sp>
    </p:spTree>
    <p:extLst>
      <p:ext uri="{BB962C8B-B14F-4D97-AF65-F5344CB8AC3E}">
        <p14:creationId xmlns:p14="http://schemas.microsoft.com/office/powerpoint/2010/main" val="287533341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F102DA-63FD-4B70-A924-5DA9DDAD89E5}" type="slidenum">
              <a:rPr lang="en-US" smtClean="0">
                <a:solidFill>
                  <a:prstClr val="black"/>
                </a:solidFill>
              </a:rPr>
              <a:pPr/>
              <a:t>157</a:t>
            </a:fld>
            <a:endParaRPr lang="en-US">
              <a:solidFill>
                <a:prstClr val="black"/>
              </a:solidFill>
            </a:endParaRPr>
          </a:p>
        </p:txBody>
      </p:sp>
    </p:spTree>
    <p:extLst>
      <p:ext uri="{BB962C8B-B14F-4D97-AF65-F5344CB8AC3E}">
        <p14:creationId xmlns:p14="http://schemas.microsoft.com/office/powerpoint/2010/main" val="291168107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F102DA-63FD-4B70-A924-5DA9DDAD89E5}" type="slidenum">
              <a:rPr lang="en-US" smtClean="0">
                <a:solidFill>
                  <a:prstClr val="black"/>
                </a:solidFill>
              </a:rPr>
              <a:pPr/>
              <a:t>158</a:t>
            </a:fld>
            <a:endParaRPr lang="en-US">
              <a:solidFill>
                <a:prstClr val="black"/>
              </a:solidFill>
            </a:endParaRPr>
          </a:p>
        </p:txBody>
      </p:sp>
    </p:spTree>
    <p:extLst>
      <p:ext uri="{BB962C8B-B14F-4D97-AF65-F5344CB8AC3E}">
        <p14:creationId xmlns:p14="http://schemas.microsoft.com/office/powerpoint/2010/main" val="383401291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F102DA-63FD-4B70-A924-5DA9DDAD89E5}" type="slidenum">
              <a:rPr lang="en-US" smtClean="0">
                <a:solidFill>
                  <a:prstClr val="black"/>
                </a:solidFill>
              </a:rPr>
              <a:pPr/>
              <a:t>159</a:t>
            </a:fld>
            <a:endParaRPr lang="en-US">
              <a:solidFill>
                <a:prstClr val="black"/>
              </a:solidFill>
            </a:endParaRPr>
          </a:p>
        </p:txBody>
      </p:sp>
    </p:spTree>
    <p:extLst>
      <p:ext uri="{BB962C8B-B14F-4D97-AF65-F5344CB8AC3E}">
        <p14:creationId xmlns:p14="http://schemas.microsoft.com/office/powerpoint/2010/main" val="87249804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F102DA-63FD-4B70-A924-5DA9DDAD89E5}" type="slidenum">
              <a:rPr lang="en-US" smtClean="0">
                <a:solidFill>
                  <a:prstClr val="black"/>
                </a:solidFill>
              </a:rPr>
              <a:pPr/>
              <a:t>160</a:t>
            </a:fld>
            <a:endParaRPr lang="en-US">
              <a:solidFill>
                <a:prstClr val="black"/>
              </a:solidFill>
            </a:endParaRPr>
          </a:p>
        </p:txBody>
      </p:sp>
    </p:spTree>
    <p:extLst>
      <p:ext uri="{BB962C8B-B14F-4D97-AF65-F5344CB8AC3E}">
        <p14:creationId xmlns:p14="http://schemas.microsoft.com/office/powerpoint/2010/main" val="49885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p:spPr>
        <p:txBody>
          <a:bodyPr/>
          <a:lstStyle/>
          <a:p>
            <a:pPr defTabSz="922742"/>
            <a:fld id="{3B76CADE-8479-4B23-8BB0-69C3EAC6CE90}" type="slidenum">
              <a:rPr lang="en-US" smtClean="0">
                <a:solidFill>
                  <a:prstClr val="black"/>
                </a:solidFill>
              </a:rPr>
              <a:pPr defTabSz="922742"/>
              <a:t>26</a:t>
            </a:fld>
            <a:endParaRPr lang="en-US" dirty="0" smtClean="0">
              <a:solidFill>
                <a:prstClr val="black"/>
              </a:solidFill>
            </a:endParaRPr>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p:spPr>
        <p:txBody>
          <a:bodyPr/>
          <a:lstStyle/>
          <a:p>
            <a:r>
              <a:rPr lang="en-US" dirty="0" smtClean="0"/>
              <a:t>There are two basic types of financial aid: gift-aid and self-help.</a:t>
            </a:r>
          </a:p>
          <a:p>
            <a:r>
              <a:rPr lang="en-US" dirty="0" smtClean="0"/>
              <a:t> </a:t>
            </a:r>
          </a:p>
          <a:p>
            <a:r>
              <a:rPr lang="en-US" b="1" dirty="0" smtClean="0"/>
              <a:t>Gift Aid</a:t>
            </a:r>
            <a:r>
              <a:rPr lang="en-US" dirty="0" smtClean="0"/>
              <a:t> is usually awarded in the form of grants and scholarships.  It is assistance that generally does not have to be repaid.</a:t>
            </a:r>
          </a:p>
          <a:p>
            <a:endParaRPr lang="en-US" b="1" dirty="0" smtClean="0"/>
          </a:p>
          <a:p>
            <a:r>
              <a:rPr lang="en-US" b="1" dirty="0" smtClean="0"/>
              <a:t>Grants</a:t>
            </a:r>
            <a:r>
              <a:rPr lang="en-US" dirty="0" smtClean="0"/>
              <a:t> are usually awarded on the basis of a family’s </a:t>
            </a:r>
            <a:r>
              <a:rPr lang="en-US" i="1" dirty="0" smtClean="0"/>
              <a:t>financial need </a:t>
            </a:r>
            <a:r>
              <a:rPr lang="en-US" dirty="0" smtClean="0"/>
              <a:t>or limited ability to meet the costs of college. </a:t>
            </a:r>
          </a:p>
          <a:p>
            <a:endParaRPr lang="en-US" b="1" dirty="0" smtClean="0"/>
          </a:p>
          <a:p>
            <a:r>
              <a:rPr lang="en-US" b="1" dirty="0" smtClean="0"/>
              <a:t>Scholarships</a:t>
            </a:r>
            <a:r>
              <a:rPr lang="en-US" dirty="0" smtClean="0"/>
              <a:t> may be awarded to reward merit such as academic achievement, athletic ability, artistic talent, background, or other attributes you may possess.</a:t>
            </a:r>
          </a:p>
          <a:p>
            <a:endParaRPr lang="en-US" b="1" dirty="0" smtClean="0"/>
          </a:p>
          <a:p>
            <a:r>
              <a:rPr lang="en-US" b="1" dirty="0" smtClean="0"/>
              <a:t>Self-Help Aid</a:t>
            </a:r>
            <a:r>
              <a:rPr lang="en-US" dirty="0" smtClean="0"/>
              <a:t> requires you to take a bit more responsibility and includes work opportunities and loans.  </a:t>
            </a:r>
          </a:p>
          <a:p>
            <a:endParaRPr lang="en-US" b="1" dirty="0" smtClean="0"/>
          </a:p>
          <a:p>
            <a:r>
              <a:rPr lang="en-US" b="1" dirty="0" smtClean="0"/>
              <a:t>Work-study</a:t>
            </a:r>
            <a:r>
              <a:rPr lang="en-US" dirty="0" smtClean="0"/>
              <a:t> aid helps students pay for education costs such as books, supplies, and personal expenses. It is a federal program that provides students with part-time employment to help meet their financial needs and give the student work experience. All funds awarded must be </a:t>
            </a:r>
            <a:r>
              <a:rPr lang="en-US" i="1" dirty="0" smtClean="0"/>
              <a:t>earned</a:t>
            </a:r>
            <a:r>
              <a:rPr lang="en-US" dirty="0" smtClean="0"/>
              <a:t>.</a:t>
            </a:r>
          </a:p>
          <a:p>
            <a:endParaRPr lang="en-US" b="1" dirty="0" smtClean="0"/>
          </a:p>
          <a:p>
            <a:r>
              <a:rPr lang="en-US" b="1" dirty="0" smtClean="0"/>
              <a:t>Student loans</a:t>
            </a:r>
            <a:r>
              <a:rPr lang="en-US" dirty="0" smtClean="0"/>
              <a:t> are financial aid that must be repaid. Most loans that are awarded based on financial need are low-interest loans sponsored by the federal government. There are other student loans that are not sponsored by the federal government and usually have higher fees and/or interest rates.  </a:t>
            </a:r>
          </a:p>
          <a:p>
            <a:endParaRPr lang="en-US" dirty="0" smtClean="0"/>
          </a:p>
          <a:p>
            <a:pPr eaLnBrk="1" hangingPunct="1"/>
            <a:endParaRPr lang="en-US" dirty="0" smtClean="0"/>
          </a:p>
        </p:txBody>
      </p:sp>
    </p:spTree>
    <p:extLst>
      <p:ext uri="{BB962C8B-B14F-4D97-AF65-F5344CB8AC3E}">
        <p14:creationId xmlns:p14="http://schemas.microsoft.com/office/powerpoint/2010/main" val="6547372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p:spPr>
        <p:txBody>
          <a:bodyPr/>
          <a:lstStyle/>
          <a:p>
            <a:pPr defTabSz="922742"/>
            <a:fld id="{C8771B93-EE62-42F4-9443-B3B118E80555}" type="slidenum">
              <a:rPr lang="en-US" smtClean="0">
                <a:solidFill>
                  <a:prstClr val="black"/>
                </a:solidFill>
              </a:rPr>
              <a:pPr defTabSz="922742"/>
              <a:t>27</a:t>
            </a:fld>
            <a:endParaRPr lang="en-US" dirty="0" smtClean="0">
              <a:solidFill>
                <a:prstClr val="black"/>
              </a:solidFill>
            </a:endParaRPr>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6651481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A022D22-5749-4FD3-8F05-3A1AA8D5B13A}" type="datetimeFigureOut">
              <a:rPr lang="en-US" smtClean="0"/>
              <a:t>8/11/2016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7B60CC5-0292-4ACF-A26E-AF7459C6B3E3}" type="slidenum">
              <a:rPr lang="en-US" smtClean="0"/>
              <a:t>‹#›</a:t>
            </a:fld>
            <a:endParaRPr lang="en-US"/>
          </a:p>
        </p:txBody>
      </p:sp>
    </p:spTree>
    <p:extLst>
      <p:ext uri="{BB962C8B-B14F-4D97-AF65-F5344CB8AC3E}">
        <p14:creationId xmlns:p14="http://schemas.microsoft.com/office/powerpoint/2010/main" val="4638319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A022D22-5749-4FD3-8F05-3A1AA8D5B13A}" type="datetimeFigureOut">
              <a:rPr lang="en-US" smtClean="0"/>
              <a:t>8/11/2016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7B60CC5-0292-4ACF-A26E-AF7459C6B3E3}" type="slidenum">
              <a:rPr lang="en-US" smtClean="0"/>
              <a:t>‹#›</a:t>
            </a:fld>
            <a:endParaRPr lang="en-US"/>
          </a:p>
        </p:txBody>
      </p:sp>
    </p:spTree>
    <p:extLst>
      <p:ext uri="{BB962C8B-B14F-4D97-AF65-F5344CB8AC3E}">
        <p14:creationId xmlns:p14="http://schemas.microsoft.com/office/powerpoint/2010/main" val="1608174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A022D22-5749-4FD3-8F05-3A1AA8D5B13A}" type="datetimeFigureOut">
              <a:rPr lang="en-US" smtClean="0"/>
              <a:t>8/11/2016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7B60CC5-0292-4ACF-A26E-AF7459C6B3E3}" type="slidenum">
              <a:rPr lang="en-US" smtClean="0"/>
              <a:t>‹#›</a:t>
            </a:fld>
            <a:endParaRPr lang="en-US"/>
          </a:p>
        </p:txBody>
      </p:sp>
    </p:spTree>
    <p:extLst>
      <p:ext uri="{BB962C8B-B14F-4D97-AF65-F5344CB8AC3E}">
        <p14:creationId xmlns:p14="http://schemas.microsoft.com/office/powerpoint/2010/main" val="19681716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Blank ">
    <p:spTree>
      <p:nvGrpSpPr>
        <p:cNvPr id="1" name=""/>
        <p:cNvGrpSpPr/>
        <p:nvPr/>
      </p:nvGrpSpPr>
      <p:grpSpPr>
        <a:xfrm>
          <a:off x="0" y="0"/>
          <a:ext cx="0" cy="0"/>
          <a:chOff x="0" y="0"/>
          <a:chExt cx="0" cy="0"/>
        </a:xfrm>
      </p:grpSpPr>
      <p:cxnSp>
        <p:nvCxnSpPr>
          <p:cNvPr id="3" name="Straight Connector 2"/>
          <p:cNvCxnSpPr/>
          <p:nvPr userDrawn="1"/>
        </p:nvCxnSpPr>
        <p:spPr>
          <a:xfrm>
            <a:off x="460376" y="1062038"/>
            <a:ext cx="8150225" cy="0"/>
          </a:xfrm>
          <a:prstGeom prst="line">
            <a:avLst/>
          </a:prstGeom>
          <a:ln w="50800" cmpd="sng">
            <a:solidFill>
              <a:srgbClr val="595959"/>
            </a:solidFill>
          </a:ln>
          <a:effectLst/>
        </p:spPr>
        <p:style>
          <a:lnRef idx="2">
            <a:schemeClr val="accent1"/>
          </a:lnRef>
          <a:fillRef idx="0">
            <a:schemeClr val="accent1"/>
          </a:fillRef>
          <a:effectRef idx="1">
            <a:schemeClr val="accent1"/>
          </a:effectRef>
          <a:fontRef idx="minor">
            <a:schemeClr val="tx1"/>
          </a:fontRef>
        </p:style>
      </p:cxnSp>
      <p:sp>
        <p:nvSpPr>
          <p:cNvPr id="4" name="Rectangle 1"/>
          <p:cNvSpPr>
            <a:spLocks/>
          </p:cNvSpPr>
          <p:nvPr userDrawn="1"/>
        </p:nvSpPr>
        <p:spPr bwMode="auto">
          <a:xfrm>
            <a:off x="8763000" y="2209800"/>
            <a:ext cx="381000" cy="4648200"/>
          </a:xfrm>
          <a:prstGeom prst="rect">
            <a:avLst/>
          </a:prstGeom>
          <a:solidFill>
            <a:srgbClr val="95C94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defTabSz="457200" fontAlgn="base">
              <a:spcBef>
                <a:spcPct val="0"/>
              </a:spcBef>
              <a:spcAft>
                <a:spcPct val="0"/>
              </a:spcAft>
              <a:defRPr>
                <a:solidFill>
                  <a:schemeClr val="tx1"/>
                </a:solidFill>
                <a:latin typeface="Arial" pitchFamily="34" charset="0"/>
              </a:defRPr>
            </a:lvl6pPr>
            <a:lvl7pPr marL="2971800" indent="-228600" defTabSz="457200" fontAlgn="base">
              <a:spcBef>
                <a:spcPct val="0"/>
              </a:spcBef>
              <a:spcAft>
                <a:spcPct val="0"/>
              </a:spcAft>
              <a:defRPr>
                <a:solidFill>
                  <a:schemeClr val="tx1"/>
                </a:solidFill>
                <a:latin typeface="Arial" pitchFamily="34" charset="0"/>
              </a:defRPr>
            </a:lvl7pPr>
            <a:lvl8pPr marL="3429000" indent="-228600" defTabSz="457200" fontAlgn="base">
              <a:spcBef>
                <a:spcPct val="0"/>
              </a:spcBef>
              <a:spcAft>
                <a:spcPct val="0"/>
              </a:spcAft>
              <a:defRPr>
                <a:solidFill>
                  <a:schemeClr val="tx1"/>
                </a:solidFill>
                <a:latin typeface="Arial" pitchFamily="34" charset="0"/>
              </a:defRPr>
            </a:lvl8pPr>
            <a:lvl9pPr marL="3886200" indent="-228600" defTabSz="457200" fontAlgn="base">
              <a:spcBef>
                <a:spcPct val="0"/>
              </a:spcBef>
              <a:spcAft>
                <a:spcPct val="0"/>
              </a:spcAft>
              <a:defRPr>
                <a:solidFill>
                  <a:schemeClr val="tx1"/>
                </a:solidFill>
                <a:latin typeface="Arial" pitchFamily="34" charset="0"/>
              </a:defRPr>
            </a:lvl9pPr>
          </a:lstStyle>
          <a:p>
            <a:pPr>
              <a:defRPr/>
            </a:pPr>
            <a:endParaRPr lang="en-US" altLang="en-US" sz="1800" smtClean="0"/>
          </a:p>
        </p:txBody>
      </p:sp>
      <p:sp>
        <p:nvSpPr>
          <p:cNvPr id="5" name="Rectangle 1"/>
          <p:cNvSpPr>
            <a:spLocks/>
          </p:cNvSpPr>
          <p:nvPr userDrawn="1"/>
        </p:nvSpPr>
        <p:spPr bwMode="auto">
          <a:xfrm>
            <a:off x="8763000" y="0"/>
            <a:ext cx="393700" cy="1066800"/>
          </a:xfrm>
          <a:prstGeom prst="rect">
            <a:avLst/>
          </a:prstGeom>
          <a:solidFill>
            <a:srgbClr val="1D81A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defTabSz="457200" fontAlgn="base">
              <a:spcBef>
                <a:spcPct val="0"/>
              </a:spcBef>
              <a:spcAft>
                <a:spcPct val="0"/>
              </a:spcAft>
              <a:defRPr>
                <a:solidFill>
                  <a:schemeClr val="tx1"/>
                </a:solidFill>
                <a:latin typeface="Arial" pitchFamily="34" charset="0"/>
              </a:defRPr>
            </a:lvl6pPr>
            <a:lvl7pPr marL="2971800" indent="-228600" defTabSz="457200" fontAlgn="base">
              <a:spcBef>
                <a:spcPct val="0"/>
              </a:spcBef>
              <a:spcAft>
                <a:spcPct val="0"/>
              </a:spcAft>
              <a:defRPr>
                <a:solidFill>
                  <a:schemeClr val="tx1"/>
                </a:solidFill>
                <a:latin typeface="Arial" pitchFamily="34" charset="0"/>
              </a:defRPr>
            </a:lvl7pPr>
            <a:lvl8pPr marL="3429000" indent="-228600" defTabSz="457200" fontAlgn="base">
              <a:spcBef>
                <a:spcPct val="0"/>
              </a:spcBef>
              <a:spcAft>
                <a:spcPct val="0"/>
              </a:spcAft>
              <a:defRPr>
                <a:solidFill>
                  <a:schemeClr val="tx1"/>
                </a:solidFill>
                <a:latin typeface="Arial" pitchFamily="34" charset="0"/>
              </a:defRPr>
            </a:lvl8pPr>
            <a:lvl9pPr marL="3886200" indent="-228600" defTabSz="457200" fontAlgn="base">
              <a:spcBef>
                <a:spcPct val="0"/>
              </a:spcBef>
              <a:spcAft>
                <a:spcPct val="0"/>
              </a:spcAft>
              <a:defRPr>
                <a:solidFill>
                  <a:schemeClr val="tx1"/>
                </a:solidFill>
                <a:latin typeface="Arial" pitchFamily="34" charset="0"/>
              </a:defRPr>
            </a:lvl9pPr>
          </a:lstStyle>
          <a:p>
            <a:pPr>
              <a:defRPr/>
            </a:pPr>
            <a:endParaRPr lang="en-US" altLang="en-US" sz="1800" smtClean="0"/>
          </a:p>
        </p:txBody>
      </p:sp>
      <p:sp>
        <p:nvSpPr>
          <p:cNvPr id="6" name="Rectangle 1"/>
          <p:cNvSpPr>
            <a:spLocks/>
          </p:cNvSpPr>
          <p:nvPr userDrawn="1"/>
        </p:nvSpPr>
        <p:spPr bwMode="auto">
          <a:xfrm>
            <a:off x="8763000" y="1066800"/>
            <a:ext cx="393700" cy="1143000"/>
          </a:xfrm>
          <a:prstGeom prst="rect">
            <a:avLst/>
          </a:prstGeom>
          <a:solidFill>
            <a:schemeClr val="tx1">
              <a:lumMod val="65000"/>
              <a:lumOff val="35000"/>
            </a:schemeClr>
          </a:solidFill>
          <a:ln>
            <a:noFill/>
          </a:ln>
        </p:spPr>
        <p:txBody>
          <a:bodyPr lIns="0" tIns="0" rIns="0" bIns="0"/>
          <a:lstStyle/>
          <a:p>
            <a:pPr fontAlgn="auto">
              <a:spcBef>
                <a:spcPts val="0"/>
              </a:spcBef>
              <a:spcAft>
                <a:spcPts val="0"/>
              </a:spcAft>
              <a:defRPr/>
            </a:pPr>
            <a:r>
              <a:rPr lang="en-US" sz="1800">
                <a:latin typeface="+mn-lt"/>
                <a:cs typeface="+mn-cs"/>
              </a:rPr>
              <a:t>             </a:t>
            </a:r>
          </a:p>
        </p:txBody>
      </p:sp>
      <p:sp>
        <p:nvSpPr>
          <p:cNvPr id="7" name="Rectangle 1"/>
          <p:cNvSpPr>
            <a:spLocks/>
          </p:cNvSpPr>
          <p:nvPr userDrawn="1"/>
        </p:nvSpPr>
        <p:spPr bwMode="auto">
          <a:xfrm>
            <a:off x="0" y="0"/>
            <a:ext cx="381000" cy="4660900"/>
          </a:xfrm>
          <a:prstGeom prst="rect">
            <a:avLst/>
          </a:prstGeom>
          <a:solidFill>
            <a:srgbClr val="95C94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defTabSz="457200" fontAlgn="base">
              <a:spcBef>
                <a:spcPct val="0"/>
              </a:spcBef>
              <a:spcAft>
                <a:spcPct val="0"/>
              </a:spcAft>
              <a:defRPr>
                <a:solidFill>
                  <a:schemeClr val="tx1"/>
                </a:solidFill>
                <a:latin typeface="Arial" pitchFamily="34" charset="0"/>
              </a:defRPr>
            </a:lvl6pPr>
            <a:lvl7pPr marL="2971800" indent="-228600" defTabSz="457200" fontAlgn="base">
              <a:spcBef>
                <a:spcPct val="0"/>
              </a:spcBef>
              <a:spcAft>
                <a:spcPct val="0"/>
              </a:spcAft>
              <a:defRPr>
                <a:solidFill>
                  <a:schemeClr val="tx1"/>
                </a:solidFill>
                <a:latin typeface="Arial" pitchFamily="34" charset="0"/>
              </a:defRPr>
            </a:lvl7pPr>
            <a:lvl8pPr marL="3429000" indent="-228600" defTabSz="457200" fontAlgn="base">
              <a:spcBef>
                <a:spcPct val="0"/>
              </a:spcBef>
              <a:spcAft>
                <a:spcPct val="0"/>
              </a:spcAft>
              <a:defRPr>
                <a:solidFill>
                  <a:schemeClr val="tx1"/>
                </a:solidFill>
                <a:latin typeface="Arial" pitchFamily="34" charset="0"/>
              </a:defRPr>
            </a:lvl8pPr>
            <a:lvl9pPr marL="3886200" indent="-228600" defTabSz="457200" fontAlgn="base">
              <a:spcBef>
                <a:spcPct val="0"/>
              </a:spcBef>
              <a:spcAft>
                <a:spcPct val="0"/>
              </a:spcAft>
              <a:defRPr>
                <a:solidFill>
                  <a:schemeClr val="tx1"/>
                </a:solidFill>
                <a:latin typeface="Arial" pitchFamily="34" charset="0"/>
              </a:defRPr>
            </a:lvl9pPr>
          </a:lstStyle>
          <a:p>
            <a:pPr>
              <a:defRPr/>
            </a:pPr>
            <a:endParaRPr lang="en-US" altLang="en-US" sz="1800" smtClean="0"/>
          </a:p>
        </p:txBody>
      </p:sp>
      <p:sp>
        <p:nvSpPr>
          <p:cNvPr id="8" name="Rectangle 1"/>
          <p:cNvSpPr>
            <a:spLocks/>
          </p:cNvSpPr>
          <p:nvPr userDrawn="1"/>
        </p:nvSpPr>
        <p:spPr bwMode="auto">
          <a:xfrm>
            <a:off x="0" y="5803900"/>
            <a:ext cx="381000" cy="1066800"/>
          </a:xfrm>
          <a:prstGeom prst="rect">
            <a:avLst/>
          </a:prstGeom>
          <a:solidFill>
            <a:srgbClr val="1D81A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defTabSz="457200" fontAlgn="base">
              <a:spcBef>
                <a:spcPct val="0"/>
              </a:spcBef>
              <a:spcAft>
                <a:spcPct val="0"/>
              </a:spcAft>
              <a:defRPr>
                <a:solidFill>
                  <a:schemeClr val="tx1"/>
                </a:solidFill>
                <a:latin typeface="Arial" pitchFamily="34" charset="0"/>
              </a:defRPr>
            </a:lvl6pPr>
            <a:lvl7pPr marL="2971800" indent="-228600" defTabSz="457200" fontAlgn="base">
              <a:spcBef>
                <a:spcPct val="0"/>
              </a:spcBef>
              <a:spcAft>
                <a:spcPct val="0"/>
              </a:spcAft>
              <a:defRPr>
                <a:solidFill>
                  <a:schemeClr val="tx1"/>
                </a:solidFill>
                <a:latin typeface="Arial" pitchFamily="34" charset="0"/>
              </a:defRPr>
            </a:lvl7pPr>
            <a:lvl8pPr marL="3429000" indent="-228600" defTabSz="457200" fontAlgn="base">
              <a:spcBef>
                <a:spcPct val="0"/>
              </a:spcBef>
              <a:spcAft>
                <a:spcPct val="0"/>
              </a:spcAft>
              <a:defRPr>
                <a:solidFill>
                  <a:schemeClr val="tx1"/>
                </a:solidFill>
                <a:latin typeface="Arial" pitchFamily="34" charset="0"/>
              </a:defRPr>
            </a:lvl8pPr>
            <a:lvl9pPr marL="3886200" indent="-228600" defTabSz="457200" fontAlgn="base">
              <a:spcBef>
                <a:spcPct val="0"/>
              </a:spcBef>
              <a:spcAft>
                <a:spcPct val="0"/>
              </a:spcAft>
              <a:defRPr>
                <a:solidFill>
                  <a:schemeClr val="tx1"/>
                </a:solidFill>
                <a:latin typeface="Arial" pitchFamily="34" charset="0"/>
              </a:defRPr>
            </a:lvl9pPr>
          </a:lstStyle>
          <a:p>
            <a:pPr>
              <a:defRPr/>
            </a:pPr>
            <a:endParaRPr lang="en-US" altLang="en-US" sz="1800" smtClean="0"/>
          </a:p>
        </p:txBody>
      </p:sp>
      <p:sp>
        <p:nvSpPr>
          <p:cNvPr id="9" name="Rectangle 1"/>
          <p:cNvSpPr>
            <a:spLocks/>
          </p:cNvSpPr>
          <p:nvPr userDrawn="1"/>
        </p:nvSpPr>
        <p:spPr bwMode="auto">
          <a:xfrm>
            <a:off x="0" y="4660900"/>
            <a:ext cx="381000" cy="1143000"/>
          </a:xfrm>
          <a:prstGeom prst="rect">
            <a:avLst/>
          </a:prstGeom>
          <a:solidFill>
            <a:schemeClr val="tx1">
              <a:lumMod val="65000"/>
              <a:lumOff val="35000"/>
            </a:schemeClr>
          </a:solidFill>
          <a:ln>
            <a:noFill/>
          </a:ln>
        </p:spPr>
        <p:txBody>
          <a:bodyPr lIns="0" tIns="0" rIns="0" bIns="0"/>
          <a:lstStyle/>
          <a:p>
            <a:pPr fontAlgn="auto">
              <a:spcBef>
                <a:spcPts val="0"/>
              </a:spcBef>
              <a:spcAft>
                <a:spcPts val="0"/>
              </a:spcAft>
              <a:defRPr/>
            </a:pPr>
            <a:r>
              <a:rPr lang="en-US" sz="1800">
                <a:latin typeface="+mn-lt"/>
                <a:cs typeface="+mn-cs"/>
              </a:rPr>
              <a:t>             </a:t>
            </a:r>
          </a:p>
        </p:txBody>
      </p:sp>
      <p:sp>
        <p:nvSpPr>
          <p:cNvPr id="2" name="Title 1"/>
          <p:cNvSpPr>
            <a:spLocks noGrp="1"/>
          </p:cNvSpPr>
          <p:nvPr>
            <p:ph type="title"/>
          </p:nvPr>
        </p:nvSpPr>
        <p:spPr>
          <a:xfrm>
            <a:off x="459708" y="304800"/>
            <a:ext cx="8303292" cy="647698"/>
          </a:xfrm>
          <a:prstGeom prst="rect">
            <a:avLst/>
          </a:prstGeom>
        </p:spPr>
        <p:txBody>
          <a:bodyPr/>
          <a:lstStyle>
            <a:lvl1pPr algn="l">
              <a:defRPr sz="4000">
                <a:solidFill>
                  <a:schemeClr val="tx1"/>
                </a:solidFill>
                <a:latin typeface="Arial"/>
                <a:cs typeface="Aria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1919483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731C2D3-93D5-4BE3-BBB5-D14F08BDEAA6}" type="datetimeFigureOut">
              <a:rPr lang="en-US" smtClean="0">
                <a:solidFill>
                  <a:prstClr val="black"/>
                </a:solidFill>
              </a:rPr>
              <a:pPr/>
              <a:t>8/11/2016</a:t>
            </a:fld>
            <a:endParaRPr lang="en-US" dirty="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7960964-6D03-4619-B67A-C2298E61E77E}"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319007998"/>
      </p:ext>
    </p:extLst>
  </p:cSld>
  <p:clrMapOvr>
    <a:masterClrMapping/>
  </p:clrMapOvr>
  <p:transition spd="slow">
    <p:wipe dir="r"/>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524000"/>
            <a:ext cx="8610600" cy="43434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normAutofit/>
          </a:bodyPr>
          <a:lstStyle>
            <a:lvl1pPr algn="l">
              <a:lnSpc>
                <a:spcPct val="90000"/>
              </a:lnSpc>
              <a:defRPr sz="3600">
                <a:solidFill>
                  <a:srgbClr val="333399"/>
                </a:solidFill>
                <a:latin typeface="Verdana" panose="020B0604030504040204" pitchFamily="34" charset="0"/>
                <a:ea typeface="Verdana" panose="020B0604030504040204" pitchFamily="34" charset="0"/>
                <a:cs typeface="Verdana" panose="020B0604030504040204" pitchFamily="34" charset="0"/>
              </a:defRPr>
            </a:lvl1pPr>
          </a:lstStyle>
          <a:p>
            <a:r>
              <a:rPr lang="en-US" dirty="0" smtClean="0"/>
              <a:t>Click to edit Master title style</a:t>
            </a:r>
            <a:endParaRPr lang="en-US" dirty="0"/>
          </a:p>
        </p:txBody>
      </p:sp>
      <p:sp>
        <p:nvSpPr>
          <p:cNvPr id="4" name="TextBox 3"/>
          <p:cNvSpPr txBox="1"/>
          <p:nvPr userDrawn="1"/>
        </p:nvSpPr>
        <p:spPr>
          <a:xfrm>
            <a:off x="9067800" y="5867400"/>
            <a:ext cx="184731" cy="369332"/>
          </a:xfrm>
          <a:prstGeom prst="rect">
            <a:avLst/>
          </a:prstGeom>
          <a:noFill/>
        </p:spPr>
        <p:txBody>
          <a:bodyPr wrap="none" rtlCol="0">
            <a:spAutoFit/>
          </a:bodyPr>
          <a:lstStyle/>
          <a:p>
            <a:endParaRPr lang="en-US" dirty="0">
              <a:solidFill>
                <a:prstClr val="black"/>
              </a:solidFill>
            </a:endParaRPr>
          </a:p>
        </p:txBody>
      </p:sp>
    </p:spTree>
    <p:extLst>
      <p:ext uri="{BB962C8B-B14F-4D97-AF65-F5344CB8AC3E}">
        <p14:creationId xmlns:p14="http://schemas.microsoft.com/office/powerpoint/2010/main" val="2449561881"/>
      </p:ext>
    </p:extLst>
  </p:cSld>
  <p:clrMapOvr>
    <a:masterClrMapping/>
  </p:clrMapOvr>
  <p:transition spd="slow">
    <p:wipe dir="r"/>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58579227"/>
      </p:ext>
    </p:extLst>
  </p:cSld>
  <p:clrMapOvr>
    <a:masterClrMapping/>
  </p:clrMapOvr>
  <p:transition spd="slow">
    <p:wipe dir="r"/>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731C2D3-93D5-4BE3-BBB5-D14F08BDEAA6}" type="datetimeFigureOut">
              <a:rPr lang="en-US" smtClean="0">
                <a:solidFill>
                  <a:prstClr val="black"/>
                </a:solidFill>
              </a:rPr>
              <a:pPr/>
              <a:t>8/11/2016</a:t>
            </a:fld>
            <a:endParaRPr lang="en-US" dirty="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7960964-6D03-4619-B67A-C2298E61E77E}"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751222828"/>
      </p:ext>
    </p:extLst>
  </p:cSld>
  <p:clrMapOvr>
    <a:masterClrMapping/>
  </p:clrMapOvr>
  <p:transition spd="slow">
    <p:wipe dir="r"/>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731C2D3-93D5-4BE3-BBB5-D14F08BDEAA6}" type="datetimeFigureOut">
              <a:rPr lang="en-US" smtClean="0">
                <a:solidFill>
                  <a:prstClr val="black"/>
                </a:solidFill>
              </a:rPr>
              <a:pPr/>
              <a:t>8/11/2016</a:t>
            </a:fld>
            <a:endParaRPr lang="en-US" dirty="0">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D7960964-6D03-4619-B67A-C2298E61E77E}"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300147934"/>
      </p:ext>
    </p:extLst>
  </p:cSld>
  <p:clrMapOvr>
    <a:masterClrMapping/>
  </p:clrMapOvr>
  <p:transition spd="slow">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4731C2D3-93D5-4BE3-BBB5-D14F08BDEAA6}" type="datetimeFigureOut">
              <a:rPr lang="en-US" smtClean="0">
                <a:solidFill>
                  <a:prstClr val="black"/>
                </a:solidFill>
              </a:rPr>
              <a:pPr/>
              <a:t>8/11/2016</a:t>
            </a:fld>
            <a:endParaRPr lang="en-US" dirty="0">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D7960964-6D03-4619-B67A-C2298E61E77E}"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686101994"/>
      </p:ext>
    </p:extLst>
  </p:cSld>
  <p:clrMapOvr>
    <a:masterClrMapping/>
  </p:clrMapOvr>
  <p:transition spd="slow">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4731C2D3-93D5-4BE3-BBB5-D14F08BDEAA6}" type="datetimeFigureOut">
              <a:rPr lang="en-US" smtClean="0">
                <a:solidFill>
                  <a:prstClr val="black"/>
                </a:solidFill>
              </a:rPr>
              <a:pPr/>
              <a:t>8/11/2016</a:t>
            </a:fld>
            <a:endParaRPr lang="en-US" dirty="0">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D7960964-6D03-4619-B67A-C2298E61E77E}"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799864142"/>
      </p:ext>
    </p:extLst>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31332"/>
            <a:ext cx="8229600" cy="668868"/>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7B60CC5-0292-4ACF-A26E-AF7459C6B3E3}" type="slidenum">
              <a:rPr lang="en-US" smtClean="0"/>
              <a:t>‹#›</a:t>
            </a:fld>
            <a:endParaRPr lang="en-US"/>
          </a:p>
        </p:txBody>
      </p:sp>
    </p:spTree>
    <p:extLst>
      <p:ext uri="{BB962C8B-B14F-4D97-AF65-F5344CB8AC3E}">
        <p14:creationId xmlns:p14="http://schemas.microsoft.com/office/powerpoint/2010/main" val="38464466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4731C2D3-93D5-4BE3-BBB5-D14F08BDEAA6}" type="datetimeFigureOut">
              <a:rPr lang="en-US" smtClean="0">
                <a:solidFill>
                  <a:prstClr val="black"/>
                </a:solidFill>
              </a:rPr>
              <a:pPr/>
              <a:t>8/11/2016</a:t>
            </a:fld>
            <a:endParaRPr lang="en-US" dirty="0">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D7960964-6D03-4619-B67A-C2298E61E77E}"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289319737"/>
      </p:ext>
    </p:extLst>
  </p:cSld>
  <p:clrMapOvr>
    <a:masterClrMapping/>
  </p:clrMapOvr>
  <p:transition spd="slow">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731C2D3-93D5-4BE3-BBB5-D14F08BDEAA6}" type="datetimeFigureOut">
              <a:rPr lang="en-US" smtClean="0">
                <a:solidFill>
                  <a:prstClr val="black"/>
                </a:solidFill>
              </a:rPr>
              <a:pPr/>
              <a:t>8/11/2016</a:t>
            </a:fld>
            <a:endParaRPr lang="en-US" dirty="0">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D7960964-6D03-4619-B67A-C2298E61E77E}"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068708001"/>
      </p:ext>
    </p:extLst>
  </p:cSld>
  <p:clrMapOvr>
    <a:masterClrMapping/>
  </p:clrMapOvr>
  <p:transition spd="slow">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731C2D3-93D5-4BE3-BBB5-D14F08BDEAA6}" type="datetimeFigureOut">
              <a:rPr lang="en-US" smtClean="0">
                <a:solidFill>
                  <a:prstClr val="black"/>
                </a:solidFill>
              </a:rPr>
              <a:pPr/>
              <a:t>8/11/2016</a:t>
            </a:fld>
            <a:endParaRPr lang="en-US" dirty="0">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D7960964-6D03-4619-B67A-C2298E61E77E}"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329391439"/>
      </p:ext>
    </p:extLst>
  </p:cSld>
  <p:clrMapOvr>
    <a:masterClrMapping/>
  </p:clrMapOvr>
  <p:transition spd="slow">
    <p:wipe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731C2D3-93D5-4BE3-BBB5-D14F08BDEAA6}" type="datetimeFigureOut">
              <a:rPr lang="en-US" smtClean="0">
                <a:solidFill>
                  <a:prstClr val="black"/>
                </a:solidFill>
              </a:rPr>
              <a:pPr/>
              <a:t>8/11/2016</a:t>
            </a:fld>
            <a:endParaRPr lang="en-US" dirty="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7960964-6D03-4619-B67A-C2298E61E77E}"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744364850"/>
      </p:ext>
    </p:extLst>
  </p:cSld>
  <p:clrMapOvr>
    <a:masterClrMapping/>
  </p:clrMapOvr>
  <p:transition spd="slow">
    <p:wipe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731C2D3-93D5-4BE3-BBB5-D14F08BDEAA6}" type="datetimeFigureOut">
              <a:rPr lang="en-US" smtClean="0">
                <a:solidFill>
                  <a:prstClr val="black"/>
                </a:solidFill>
              </a:rPr>
              <a:pPr/>
              <a:t>8/11/2016</a:t>
            </a:fld>
            <a:endParaRPr lang="en-US" dirty="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7960964-6D03-4619-B67A-C2298E61E77E}"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336325127"/>
      </p:ext>
    </p:extLst>
  </p:cSld>
  <p:clrMapOvr>
    <a:masterClrMapping/>
  </p:clrMapOvr>
  <p:transition spd="slow">
    <p:wipe dir="r"/>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8" name="Rectangle 7"/>
          <p:cNvSpPr/>
          <p:nvPr userDrawn="1"/>
        </p:nvSpPr>
        <p:spPr>
          <a:xfrm>
            <a:off x="0" y="0"/>
            <a:ext cx="9144000" cy="5943600"/>
          </a:xfrm>
          <a:prstGeom prst="rect">
            <a:avLst/>
          </a:prstGeom>
          <a:solidFill>
            <a:srgbClr val="E6EDFA"/>
          </a:solidFill>
          <a:ln>
            <a:solidFill>
              <a:srgbClr val="E6ED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userDrawn="1"/>
        </p:nvSpPr>
        <p:spPr>
          <a:xfrm>
            <a:off x="0" y="5943600"/>
            <a:ext cx="9144000" cy="914400"/>
          </a:xfrm>
          <a:prstGeom prst="rect">
            <a:avLst/>
          </a:prstGeom>
          <a:solidFill>
            <a:srgbClr val="1B4187"/>
          </a:solidFill>
          <a:ln>
            <a:solidFill>
              <a:srgbClr val="1B41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10" name="Straight Connector 9"/>
          <p:cNvCxnSpPr/>
          <p:nvPr userDrawn="1"/>
        </p:nvCxnSpPr>
        <p:spPr>
          <a:xfrm>
            <a:off x="0" y="5943600"/>
            <a:ext cx="9144000" cy="0"/>
          </a:xfrm>
          <a:prstGeom prst="line">
            <a:avLst/>
          </a:prstGeom>
          <a:ln/>
        </p:spPr>
        <p:style>
          <a:lnRef idx="2">
            <a:schemeClr val="dk1"/>
          </a:lnRef>
          <a:fillRef idx="0">
            <a:schemeClr val="dk1"/>
          </a:fillRef>
          <a:effectRef idx="1">
            <a:schemeClr val="dk1"/>
          </a:effectRef>
          <a:fontRef idx="minor">
            <a:schemeClr val="tx1"/>
          </a:fontRef>
        </p:style>
      </p:cxn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05600" y="6119204"/>
            <a:ext cx="2283212" cy="563192"/>
          </a:xfrm>
          <a:prstGeom prst="rect">
            <a:avLst/>
          </a:prstGeom>
        </p:spPr>
      </p:pic>
      <p:sp>
        <p:nvSpPr>
          <p:cNvPr id="12" name="Round Same Side Corner Rectangle 11"/>
          <p:cNvSpPr/>
          <p:nvPr userDrawn="1"/>
        </p:nvSpPr>
        <p:spPr>
          <a:xfrm>
            <a:off x="-14844" y="0"/>
            <a:ext cx="9158844" cy="1143000"/>
          </a:xfrm>
          <a:prstGeom prst="round2SameRect">
            <a:avLst>
              <a:gd name="adj1" fmla="val 0"/>
              <a:gd name="adj2" fmla="val 0"/>
            </a:avLst>
          </a:prstGeom>
          <a:solidFill>
            <a:srgbClr val="CFDDF5"/>
          </a:solidFill>
          <a:ln w="95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Text Box 18"/>
          <p:cNvSpPr txBox="1">
            <a:spLocks noChangeArrowheads="1"/>
          </p:cNvSpPr>
          <p:nvPr userDrawn="1"/>
        </p:nvSpPr>
        <p:spPr bwMode="auto">
          <a:xfrm>
            <a:off x="381000" y="76200"/>
            <a:ext cx="8382000" cy="946150"/>
          </a:xfrm>
          <a:prstGeom prst="rect">
            <a:avLst/>
          </a:prstGeom>
          <a:noFill/>
          <a:ln w="9525">
            <a:noFill/>
            <a:miter lim="800000"/>
            <a:headEnd/>
            <a:tailEnd/>
          </a:ln>
          <a:effectLst/>
        </p:spPr>
        <p:txBody>
          <a:bodyPr>
            <a:spAutoFit/>
          </a:bodyPr>
          <a:lstStyle/>
          <a:p>
            <a:pPr algn="ctr">
              <a:spcBef>
                <a:spcPct val="50000"/>
              </a:spcBef>
              <a:defRPr/>
            </a:pPr>
            <a:r>
              <a:rPr lang="en-US" sz="2800" b="1" dirty="0">
                <a:solidFill>
                  <a:srgbClr val="333399"/>
                </a:solidFill>
              </a:rPr>
              <a:t>National Association of Student </a:t>
            </a:r>
            <a:br>
              <a:rPr lang="en-US" sz="2800" b="1" dirty="0">
                <a:solidFill>
                  <a:srgbClr val="333399"/>
                </a:solidFill>
              </a:rPr>
            </a:br>
            <a:r>
              <a:rPr lang="en-US" sz="2800" b="1" dirty="0">
                <a:solidFill>
                  <a:srgbClr val="333399"/>
                </a:solidFill>
              </a:rPr>
              <a:t>Financial Aid </a:t>
            </a:r>
            <a:r>
              <a:rPr lang="en-US" sz="2800" b="1" dirty="0" smtClean="0">
                <a:solidFill>
                  <a:srgbClr val="333399"/>
                </a:solidFill>
              </a:rPr>
              <a:t>Administrators Presents …</a:t>
            </a:r>
            <a:endParaRPr lang="en-US" sz="2800" b="1" dirty="0">
              <a:solidFill>
                <a:srgbClr val="333399"/>
              </a:solidFill>
            </a:endParaRPr>
          </a:p>
        </p:txBody>
      </p:sp>
      <p:sp>
        <p:nvSpPr>
          <p:cNvPr id="7" name="Rectangle 27"/>
          <p:cNvSpPr>
            <a:spLocks noChangeArrowheads="1"/>
          </p:cNvSpPr>
          <p:nvPr userDrawn="1"/>
        </p:nvSpPr>
        <p:spPr bwMode="auto">
          <a:xfrm>
            <a:off x="6705600" y="5638800"/>
            <a:ext cx="2438400" cy="305212"/>
          </a:xfrm>
          <a:prstGeom prst="rect">
            <a:avLst/>
          </a:prstGeom>
          <a:noFill/>
          <a:ln w="12700">
            <a:noFill/>
            <a:miter lim="800000"/>
            <a:headEnd/>
            <a:tailEnd/>
          </a:ln>
        </p:spPr>
        <p:txBody>
          <a:bodyPr wrap="square" lIns="90488" tIns="44450" rIns="90488" bIns="44450">
            <a:spAutoFit/>
          </a:bodyPr>
          <a:lstStyle/>
          <a:p>
            <a:pPr algn="r" eaLnBrk="0" hangingPunct="0">
              <a:spcBef>
                <a:spcPct val="50000"/>
              </a:spcBef>
              <a:defRPr/>
            </a:pPr>
            <a:r>
              <a:rPr lang="en-US" sz="1400" dirty="0">
                <a:solidFill>
                  <a:prstClr val="black"/>
                </a:solidFill>
              </a:rPr>
              <a:t>© </a:t>
            </a:r>
            <a:r>
              <a:rPr lang="en-US" sz="1400" dirty="0" smtClean="0">
                <a:solidFill>
                  <a:prstClr val="black"/>
                </a:solidFill>
              </a:rPr>
              <a:t>2015 NASFAA</a:t>
            </a:r>
            <a:endParaRPr lang="en-US" sz="1400" dirty="0">
              <a:solidFill>
                <a:prstClr val="black"/>
              </a:solidFill>
            </a:endParaRPr>
          </a:p>
        </p:txBody>
      </p:sp>
      <p:sp>
        <p:nvSpPr>
          <p:cNvPr id="4098" name="Rectangle 2"/>
          <p:cNvSpPr>
            <a:spLocks noGrp="1" noChangeArrowheads="1"/>
          </p:cNvSpPr>
          <p:nvPr>
            <p:ph type="ctrTitle"/>
          </p:nvPr>
        </p:nvSpPr>
        <p:spPr>
          <a:xfrm>
            <a:off x="762000" y="1676400"/>
            <a:ext cx="7772400" cy="3352800"/>
          </a:xfrm>
        </p:spPr>
        <p:txBody>
          <a:bodyPr/>
          <a:lstStyle>
            <a:lvl1pPr>
              <a:defRPr sz="4000" b="1">
                <a:solidFill>
                  <a:schemeClr val="tx1"/>
                </a:solidFill>
              </a:defRPr>
            </a:lvl1pPr>
          </a:lstStyle>
          <a:p>
            <a:r>
              <a:rPr lang="en-US"/>
              <a:t>Click to edit Master title style</a:t>
            </a:r>
          </a:p>
        </p:txBody>
      </p:sp>
    </p:spTree>
    <p:extLst>
      <p:ext uri="{BB962C8B-B14F-4D97-AF65-F5344CB8AC3E}">
        <p14:creationId xmlns:p14="http://schemas.microsoft.com/office/powerpoint/2010/main" val="3550871353"/>
      </p:ext>
    </p:extLst>
  </p:cSld>
  <p:clrMapOvr>
    <a:masterClrMapping/>
  </p:clrMapOvr>
  <p:transition spd="slow">
    <p:wipe dir="r"/>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5" name="Round Same Side Corner Rectangle 4"/>
          <p:cNvSpPr/>
          <p:nvPr userDrawn="1"/>
        </p:nvSpPr>
        <p:spPr>
          <a:xfrm>
            <a:off x="-14844" y="0"/>
            <a:ext cx="9158844" cy="1143000"/>
          </a:xfrm>
          <a:prstGeom prst="round2SameRect">
            <a:avLst>
              <a:gd name="adj1" fmla="val 0"/>
              <a:gd name="adj2" fmla="val 0"/>
            </a:avLst>
          </a:prstGeom>
          <a:solidFill>
            <a:srgbClr val="CFDDF5"/>
          </a:solidFill>
          <a:ln w="95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381000" y="0"/>
            <a:ext cx="8458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447800"/>
            <a:ext cx="8458200" cy="205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81000" y="3657600"/>
            <a:ext cx="8458200" cy="205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02305787"/>
      </p:ext>
    </p:extLst>
  </p:cSld>
  <p:clrMapOvr>
    <a:masterClrMapping/>
  </p:clrMapOvr>
  <p:transition spd="slow">
    <p:wipe dir="r"/>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458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81000" y="1447800"/>
            <a:ext cx="41529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447800"/>
            <a:ext cx="41529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90642004"/>
      </p:ext>
    </p:extLst>
  </p:cSld>
  <p:clrMapOvr>
    <a:masterClrMapping/>
  </p:clrMapOvr>
  <p:transition spd="slow">
    <p:wipe dir="r"/>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142291845"/>
      </p:ext>
    </p:extLst>
  </p:cSld>
  <p:clrMapOvr>
    <a:masterClrMapping/>
  </p:clrMapOvr>
  <p:timing>
    <p:tnLst>
      <p:par>
        <p:cTn id="1" dur="indefinite" restart="never" nodeType="tmRoot"/>
      </p:par>
    </p:tnLst>
  </p:timing>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762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2057400"/>
            <a:ext cx="8229600" cy="4068763"/>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1456279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A022D22-5749-4FD3-8F05-3A1AA8D5B13A}" type="datetimeFigureOut">
              <a:rPr lang="en-US" smtClean="0"/>
              <a:t>8/11/2016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7B60CC5-0292-4ACF-A26E-AF7459C6B3E3}" type="slidenum">
              <a:rPr lang="en-US" smtClean="0"/>
              <a:t>‹#›</a:t>
            </a:fld>
            <a:endParaRPr lang="en-US"/>
          </a:p>
        </p:txBody>
      </p:sp>
    </p:spTree>
    <p:extLst>
      <p:ext uri="{BB962C8B-B14F-4D97-AF65-F5344CB8AC3E}">
        <p14:creationId xmlns:p14="http://schemas.microsoft.com/office/powerpoint/2010/main" val="13534939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fontAlgn="base">
              <a:spcBef>
                <a:spcPct val="0"/>
              </a:spcBef>
              <a:spcAft>
                <a:spcPct val="0"/>
              </a:spcAft>
            </a:pPr>
            <a:fld id="{6DB72693-953C-494D-8BA1-3078AB9D5085}" type="datetimeFigureOut">
              <a:rPr lang="en-US" sz="2400">
                <a:solidFill>
                  <a:prstClr val="black"/>
                </a:solidFill>
                <a:latin typeface="Times New Roman" charset="0"/>
              </a:rPr>
              <a:pPr fontAlgn="base">
                <a:spcBef>
                  <a:spcPct val="0"/>
                </a:spcBef>
                <a:spcAft>
                  <a:spcPct val="0"/>
                </a:spcAft>
              </a:pPr>
              <a:t>8/11/2016</a:t>
            </a:fld>
            <a:endParaRPr lang="en-US" sz="2400" dirty="0">
              <a:solidFill>
                <a:prstClr val="black"/>
              </a:solidFill>
              <a:latin typeface="Times New Roman"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fontAlgn="base">
              <a:spcBef>
                <a:spcPct val="0"/>
              </a:spcBef>
              <a:spcAft>
                <a:spcPct val="0"/>
              </a:spcAft>
            </a:pPr>
            <a:endParaRPr lang="en-US" sz="2400" dirty="0">
              <a:solidFill>
                <a:prstClr val="black"/>
              </a:solidFill>
              <a:latin typeface="Times New Roman"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fontAlgn="base">
              <a:spcBef>
                <a:spcPct val="0"/>
              </a:spcBef>
              <a:spcAft>
                <a:spcPct val="0"/>
              </a:spcAft>
            </a:pPr>
            <a:fld id="{BCF6BD10-7F23-47D6-BCF4-2F82403446DE}" type="slidenum">
              <a:rPr lang="en-US" sz="2400">
                <a:solidFill>
                  <a:prstClr val="black"/>
                </a:solidFill>
                <a:latin typeface="Times New Roman" charset="0"/>
              </a:rPr>
              <a:pPr fontAlgn="base">
                <a:spcBef>
                  <a:spcPct val="0"/>
                </a:spcBef>
                <a:spcAft>
                  <a:spcPct val="0"/>
                </a:spcAft>
              </a:pPr>
              <a:t>‹#›</a:t>
            </a:fld>
            <a:endParaRPr lang="en-US" sz="2400" dirty="0">
              <a:solidFill>
                <a:prstClr val="black"/>
              </a:solidFill>
              <a:latin typeface="Times New Roman" charset="0"/>
            </a:endParaRPr>
          </a:p>
        </p:txBody>
      </p:sp>
    </p:spTree>
    <p:extLst>
      <p:ext uri="{BB962C8B-B14F-4D97-AF65-F5344CB8AC3E}">
        <p14:creationId xmlns:p14="http://schemas.microsoft.com/office/powerpoint/2010/main" val="3231487857"/>
      </p:ext>
    </p:extLst>
  </p:cSld>
  <p:clrMapOvr>
    <a:masterClrMapping/>
  </p:clrMapOvr>
  <p:timing>
    <p:tnLst>
      <p:par>
        <p:cTn id="1" dur="indefinite" restart="never" nodeType="tmRoot"/>
      </p:par>
    </p:tnLst>
  </p:timing>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fontAlgn="base">
              <a:spcBef>
                <a:spcPct val="0"/>
              </a:spcBef>
              <a:spcAft>
                <a:spcPct val="0"/>
              </a:spcAft>
            </a:pPr>
            <a:fld id="{6DB72693-953C-494D-8BA1-3078AB9D5085}" type="datetimeFigureOut">
              <a:rPr lang="en-US" sz="2400">
                <a:solidFill>
                  <a:prstClr val="black"/>
                </a:solidFill>
                <a:latin typeface="Times New Roman" charset="0"/>
              </a:rPr>
              <a:pPr fontAlgn="base">
                <a:spcBef>
                  <a:spcPct val="0"/>
                </a:spcBef>
                <a:spcAft>
                  <a:spcPct val="0"/>
                </a:spcAft>
              </a:pPr>
              <a:t>8/11/2016</a:t>
            </a:fld>
            <a:endParaRPr lang="en-US" sz="2400" dirty="0">
              <a:solidFill>
                <a:prstClr val="black"/>
              </a:solidFill>
              <a:latin typeface="Times New Roman"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fontAlgn="base">
              <a:spcBef>
                <a:spcPct val="0"/>
              </a:spcBef>
              <a:spcAft>
                <a:spcPct val="0"/>
              </a:spcAft>
            </a:pPr>
            <a:endParaRPr lang="en-US" sz="2400" dirty="0">
              <a:solidFill>
                <a:prstClr val="black"/>
              </a:solidFill>
              <a:latin typeface="Times New Roman"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fontAlgn="base">
              <a:spcBef>
                <a:spcPct val="0"/>
              </a:spcBef>
              <a:spcAft>
                <a:spcPct val="0"/>
              </a:spcAft>
            </a:pPr>
            <a:fld id="{BCF6BD10-7F23-47D6-BCF4-2F82403446DE}" type="slidenum">
              <a:rPr lang="en-US" sz="2400">
                <a:solidFill>
                  <a:prstClr val="black"/>
                </a:solidFill>
                <a:latin typeface="Times New Roman" charset="0"/>
              </a:rPr>
              <a:pPr fontAlgn="base">
                <a:spcBef>
                  <a:spcPct val="0"/>
                </a:spcBef>
                <a:spcAft>
                  <a:spcPct val="0"/>
                </a:spcAft>
              </a:pPr>
              <a:t>‹#›</a:t>
            </a:fld>
            <a:endParaRPr lang="en-US" sz="2400" dirty="0">
              <a:solidFill>
                <a:prstClr val="black"/>
              </a:solidFill>
              <a:latin typeface="Times New Roman" charset="0"/>
            </a:endParaRPr>
          </a:p>
        </p:txBody>
      </p:sp>
    </p:spTree>
    <p:extLst>
      <p:ext uri="{BB962C8B-B14F-4D97-AF65-F5344CB8AC3E}">
        <p14:creationId xmlns:p14="http://schemas.microsoft.com/office/powerpoint/2010/main" val="1363251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fontAlgn="base">
              <a:spcBef>
                <a:spcPct val="0"/>
              </a:spcBef>
              <a:spcAft>
                <a:spcPct val="0"/>
              </a:spcAft>
            </a:pPr>
            <a:fld id="{6DB72693-953C-494D-8BA1-3078AB9D5085}" type="datetimeFigureOut">
              <a:rPr lang="en-US" sz="2400">
                <a:solidFill>
                  <a:prstClr val="black"/>
                </a:solidFill>
                <a:latin typeface="Times New Roman" charset="0"/>
              </a:rPr>
              <a:pPr fontAlgn="base">
                <a:spcBef>
                  <a:spcPct val="0"/>
                </a:spcBef>
                <a:spcAft>
                  <a:spcPct val="0"/>
                </a:spcAft>
              </a:pPr>
              <a:t>8/11/2016</a:t>
            </a:fld>
            <a:endParaRPr lang="en-US" sz="2400" dirty="0">
              <a:solidFill>
                <a:prstClr val="black"/>
              </a:solidFill>
              <a:latin typeface="Times New Roman"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fontAlgn="base">
              <a:spcBef>
                <a:spcPct val="0"/>
              </a:spcBef>
              <a:spcAft>
                <a:spcPct val="0"/>
              </a:spcAft>
            </a:pPr>
            <a:endParaRPr lang="en-US" sz="2400" dirty="0">
              <a:solidFill>
                <a:prstClr val="black"/>
              </a:solidFill>
              <a:latin typeface="Times New Roman"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fontAlgn="base">
              <a:spcBef>
                <a:spcPct val="0"/>
              </a:spcBef>
              <a:spcAft>
                <a:spcPct val="0"/>
              </a:spcAft>
            </a:pPr>
            <a:fld id="{BCF6BD10-7F23-47D6-BCF4-2F82403446DE}" type="slidenum">
              <a:rPr lang="en-US" sz="2400">
                <a:solidFill>
                  <a:prstClr val="black"/>
                </a:solidFill>
                <a:latin typeface="Times New Roman" charset="0"/>
              </a:rPr>
              <a:pPr fontAlgn="base">
                <a:spcBef>
                  <a:spcPct val="0"/>
                </a:spcBef>
                <a:spcAft>
                  <a:spcPct val="0"/>
                </a:spcAft>
              </a:pPr>
              <a:t>‹#›</a:t>
            </a:fld>
            <a:endParaRPr lang="en-US" sz="2400" dirty="0">
              <a:solidFill>
                <a:prstClr val="black"/>
              </a:solidFill>
              <a:latin typeface="Times New Roman" charset="0"/>
            </a:endParaRPr>
          </a:p>
        </p:txBody>
      </p:sp>
    </p:spTree>
    <p:extLst>
      <p:ext uri="{BB962C8B-B14F-4D97-AF65-F5344CB8AC3E}">
        <p14:creationId xmlns:p14="http://schemas.microsoft.com/office/powerpoint/2010/main" val="36148224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fontAlgn="base">
              <a:spcBef>
                <a:spcPct val="0"/>
              </a:spcBef>
              <a:spcAft>
                <a:spcPct val="0"/>
              </a:spcAft>
            </a:pPr>
            <a:fld id="{6DB72693-953C-494D-8BA1-3078AB9D5085}" type="datetimeFigureOut">
              <a:rPr lang="en-US" sz="2400">
                <a:solidFill>
                  <a:prstClr val="black"/>
                </a:solidFill>
                <a:latin typeface="Times New Roman" charset="0"/>
              </a:rPr>
              <a:pPr fontAlgn="base">
                <a:spcBef>
                  <a:spcPct val="0"/>
                </a:spcBef>
                <a:spcAft>
                  <a:spcPct val="0"/>
                </a:spcAft>
              </a:pPr>
              <a:t>8/11/2016</a:t>
            </a:fld>
            <a:endParaRPr lang="en-US" sz="2400" dirty="0">
              <a:solidFill>
                <a:prstClr val="black"/>
              </a:solidFill>
              <a:latin typeface="Times New Roman"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fontAlgn="base">
              <a:spcBef>
                <a:spcPct val="0"/>
              </a:spcBef>
              <a:spcAft>
                <a:spcPct val="0"/>
              </a:spcAft>
            </a:pPr>
            <a:endParaRPr lang="en-US" sz="2400" dirty="0">
              <a:solidFill>
                <a:prstClr val="black"/>
              </a:solidFill>
              <a:latin typeface="Times New Roman"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fontAlgn="base">
              <a:spcBef>
                <a:spcPct val="0"/>
              </a:spcBef>
              <a:spcAft>
                <a:spcPct val="0"/>
              </a:spcAft>
            </a:pPr>
            <a:fld id="{BCF6BD10-7F23-47D6-BCF4-2F82403446DE}" type="slidenum">
              <a:rPr lang="en-US" sz="2400">
                <a:solidFill>
                  <a:prstClr val="black"/>
                </a:solidFill>
                <a:latin typeface="Times New Roman" charset="0"/>
              </a:rPr>
              <a:pPr fontAlgn="base">
                <a:spcBef>
                  <a:spcPct val="0"/>
                </a:spcBef>
                <a:spcAft>
                  <a:spcPct val="0"/>
                </a:spcAft>
              </a:pPr>
              <a:t>‹#›</a:t>
            </a:fld>
            <a:endParaRPr lang="en-US" sz="2400" dirty="0">
              <a:solidFill>
                <a:prstClr val="black"/>
              </a:solidFill>
              <a:latin typeface="Times New Roman" charset="0"/>
            </a:endParaRPr>
          </a:p>
        </p:txBody>
      </p:sp>
    </p:spTree>
    <p:extLst>
      <p:ext uri="{BB962C8B-B14F-4D97-AF65-F5344CB8AC3E}">
        <p14:creationId xmlns:p14="http://schemas.microsoft.com/office/powerpoint/2010/main" val="18008294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fontAlgn="base">
              <a:spcBef>
                <a:spcPct val="0"/>
              </a:spcBef>
              <a:spcAft>
                <a:spcPct val="0"/>
              </a:spcAft>
            </a:pPr>
            <a:fld id="{6DB72693-953C-494D-8BA1-3078AB9D5085}" type="datetimeFigureOut">
              <a:rPr lang="en-US" sz="2400">
                <a:solidFill>
                  <a:prstClr val="black"/>
                </a:solidFill>
                <a:latin typeface="Times New Roman" charset="0"/>
              </a:rPr>
              <a:pPr fontAlgn="base">
                <a:spcBef>
                  <a:spcPct val="0"/>
                </a:spcBef>
                <a:spcAft>
                  <a:spcPct val="0"/>
                </a:spcAft>
              </a:pPr>
              <a:t>8/11/2016</a:t>
            </a:fld>
            <a:endParaRPr lang="en-US" sz="2400" dirty="0">
              <a:solidFill>
                <a:prstClr val="black"/>
              </a:solidFill>
              <a:latin typeface="Times New Roman"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fontAlgn="base">
              <a:spcBef>
                <a:spcPct val="0"/>
              </a:spcBef>
              <a:spcAft>
                <a:spcPct val="0"/>
              </a:spcAft>
            </a:pPr>
            <a:endParaRPr lang="en-US" sz="2400" dirty="0">
              <a:solidFill>
                <a:prstClr val="black"/>
              </a:solidFill>
              <a:latin typeface="Times New Roman"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fontAlgn="base">
              <a:spcBef>
                <a:spcPct val="0"/>
              </a:spcBef>
              <a:spcAft>
                <a:spcPct val="0"/>
              </a:spcAft>
            </a:pPr>
            <a:fld id="{BCF6BD10-7F23-47D6-BCF4-2F82403446DE}" type="slidenum">
              <a:rPr lang="en-US" sz="2400">
                <a:solidFill>
                  <a:prstClr val="black"/>
                </a:solidFill>
                <a:latin typeface="Times New Roman" charset="0"/>
              </a:rPr>
              <a:pPr fontAlgn="base">
                <a:spcBef>
                  <a:spcPct val="0"/>
                </a:spcBef>
                <a:spcAft>
                  <a:spcPct val="0"/>
                </a:spcAft>
              </a:pPr>
              <a:t>‹#›</a:t>
            </a:fld>
            <a:endParaRPr lang="en-US" sz="2400" dirty="0">
              <a:solidFill>
                <a:prstClr val="black"/>
              </a:solidFill>
              <a:latin typeface="Times New Roman" charset="0"/>
            </a:endParaRPr>
          </a:p>
        </p:txBody>
      </p:sp>
    </p:spTree>
    <p:extLst>
      <p:ext uri="{BB962C8B-B14F-4D97-AF65-F5344CB8AC3E}">
        <p14:creationId xmlns:p14="http://schemas.microsoft.com/office/powerpoint/2010/main" val="38145221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fontAlgn="base">
              <a:spcBef>
                <a:spcPct val="0"/>
              </a:spcBef>
              <a:spcAft>
                <a:spcPct val="0"/>
              </a:spcAft>
            </a:pPr>
            <a:fld id="{6DB72693-953C-494D-8BA1-3078AB9D5085}" type="datetimeFigureOut">
              <a:rPr lang="en-US" sz="2400">
                <a:solidFill>
                  <a:prstClr val="black"/>
                </a:solidFill>
                <a:latin typeface="Times New Roman" charset="0"/>
              </a:rPr>
              <a:pPr fontAlgn="base">
                <a:spcBef>
                  <a:spcPct val="0"/>
                </a:spcBef>
                <a:spcAft>
                  <a:spcPct val="0"/>
                </a:spcAft>
              </a:pPr>
              <a:t>8/11/2016</a:t>
            </a:fld>
            <a:endParaRPr lang="en-US" sz="2400" dirty="0">
              <a:solidFill>
                <a:prstClr val="black"/>
              </a:solidFill>
              <a:latin typeface="Times New Roman"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fontAlgn="base">
              <a:spcBef>
                <a:spcPct val="0"/>
              </a:spcBef>
              <a:spcAft>
                <a:spcPct val="0"/>
              </a:spcAft>
            </a:pPr>
            <a:endParaRPr lang="en-US" sz="2400" dirty="0">
              <a:solidFill>
                <a:prstClr val="black"/>
              </a:solidFill>
              <a:latin typeface="Times New Roman"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fontAlgn="base">
              <a:spcBef>
                <a:spcPct val="0"/>
              </a:spcBef>
              <a:spcAft>
                <a:spcPct val="0"/>
              </a:spcAft>
            </a:pPr>
            <a:fld id="{BCF6BD10-7F23-47D6-BCF4-2F82403446DE}" type="slidenum">
              <a:rPr lang="en-US" sz="2400">
                <a:solidFill>
                  <a:prstClr val="black"/>
                </a:solidFill>
                <a:latin typeface="Times New Roman" charset="0"/>
              </a:rPr>
              <a:pPr fontAlgn="base">
                <a:spcBef>
                  <a:spcPct val="0"/>
                </a:spcBef>
                <a:spcAft>
                  <a:spcPct val="0"/>
                </a:spcAft>
              </a:pPr>
              <a:t>‹#›</a:t>
            </a:fld>
            <a:endParaRPr lang="en-US" sz="2400" dirty="0">
              <a:solidFill>
                <a:prstClr val="black"/>
              </a:solidFill>
              <a:latin typeface="Times New Roman" charset="0"/>
            </a:endParaRPr>
          </a:p>
        </p:txBody>
      </p:sp>
    </p:spTree>
    <p:extLst>
      <p:ext uri="{BB962C8B-B14F-4D97-AF65-F5344CB8AC3E}">
        <p14:creationId xmlns:p14="http://schemas.microsoft.com/office/powerpoint/2010/main" val="28764659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fontAlgn="base">
              <a:spcBef>
                <a:spcPct val="0"/>
              </a:spcBef>
              <a:spcAft>
                <a:spcPct val="0"/>
              </a:spcAft>
            </a:pPr>
            <a:fld id="{6DB72693-953C-494D-8BA1-3078AB9D5085}" type="datetimeFigureOut">
              <a:rPr lang="en-US" sz="2400">
                <a:solidFill>
                  <a:prstClr val="black"/>
                </a:solidFill>
                <a:latin typeface="Times New Roman" charset="0"/>
              </a:rPr>
              <a:pPr fontAlgn="base">
                <a:spcBef>
                  <a:spcPct val="0"/>
                </a:spcBef>
                <a:spcAft>
                  <a:spcPct val="0"/>
                </a:spcAft>
              </a:pPr>
              <a:t>8/11/2016</a:t>
            </a:fld>
            <a:endParaRPr lang="en-US" sz="2400" dirty="0">
              <a:solidFill>
                <a:prstClr val="black"/>
              </a:solidFill>
              <a:latin typeface="Times New Roman"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fontAlgn="base">
              <a:spcBef>
                <a:spcPct val="0"/>
              </a:spcBef>
              <a:spcAft>
                <a:spcPct val="0"/>
              </a:spcAft>
            </a:pPr>
            <a:endParaRPr lang="en-US" sz="2400" dirty="0">
              <a:solidFill>
                <a:prstClr val="black"/>
              </a:solidFill>
              <a:latin typeface="Times New Roman"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fontAlgn="base">
              <a:spcBef>
                <a:spcPct val="0"/>
              </a:spcBef>
              <a:spcAft>
                <a:spcPct val="0"/>
              </a:spcAft>
            </a:pPr>
            <a:fld id="{BCF6BD10-7F23-47D6-BCF4-2F82403446DE}" type="slidenum">
              <a:rPr lang="en-US" sz="2400">
                <a:solidFill>
                  <a:prstClr val="black"/>
                </a:solidFill>
                <a:latin typeface="Times New Roman" charset="0"/>
              </a:rPr>
              <a:pPr fontAlgn="base">
                <a:spcBef>
                  <a:spcPct val="0"/>
                </a:spcBef>
                <a:spcAft>
                  <a:spcPct val="0"/>
                </a:spcAft>
              </a:pPr>
              <a:t>‹#›</a:t>
            </a:fld>
            <a:endParaRPr lang="en-US" sz="2400" dirty="0">
              <a:solidFill>
                <a:prstClr val="black"/>
              </a:solidFill>
              <a:latin typeface="Times New Roman" charset="0"/>
            </a:endParaRPr>
          </a:p>
        </p:txBody>
      </p:sp>
    </p:spTree>
    <p:extLst>
      <p:ext uri="{BB962C8B-B14F-4D97-AF65-F5344CB8AC3E}">
        <p14:creationId xmlns:p14="http://schemas.microsoft.com/office/powerpoint/2010/main" val="2744624978"/>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fontAlgn="base">
              <a:spcBef>
                <a:spcPct val="0"/>
              </a:spcBef>
              <a:spcAft>
                <a:spcPct val="0"/>
              </a:spcAft>
            </a:pPr>
            <a:fld id="{6DB72693-953C-494D-8BA1-3078AB9D5085}" type="datetimeFigureOut">
              <a:rPr lang="en-US" sz="2400">
                <a:solidFill>
                  <a:prstClr val="black"/>
                </a:solidFill>
                <a:latin typeface="Times New Roman" charset="0"/>
              </a:rPr>
              <a:pPr fontAlgn="base">
                <a:spcBef>
                  <a:spcPct val="0"/>
                </a:spcBef>
                <a:spcAft>
                  <a:spcPct val="0"/>
                </a:spcAft>
              </a:pPr>
              <a:t>8/11/2016</a:t>
            </a:fld>
            <a:endParaRPr lang="en-US" sz="2400" dirty="0">
              <a:solidFill>
                <a:prstClr val="black"/>
              </a:solidFill>
              <a:latin typeface="Times New Roman"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fontAlgn="base">
              <a:spcBef>
                <a:spcPct val="0"/>
              </a:spcBef>
              <a:spcAft>
                <a:spcPct val="0"/>
              </a:spcAft>
            </a:pPr>
            <a:endParaRPr lang="en-US" sz="2400" dirty="0">
              <a:solidFill>
                <a:prstClr val="black"/>
              </a:solidFill>
              <a:latin typeface="Times New Roman"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fontAlgn="base">
              <a:spcBef>
                <a:spcPct val="0"/>
              </a:spcBef>
              <a:spcAft>
                <a:spcPct val="0"/>
              </a:spcAft>
            </a:pPr>
            <a:fld id="{BCF6BD10-7F23-47D6-BCF4-2F82403446DE}" type="slidenum">
              <a:rPr lang="en-US" sz="2400">
                <a:solidFill>
                  <a:prstClr val="black"/>
                </a:solidFill>
                <a:latin typeface="Times New Roman" charset="0"/>
              </a:rPr>
              <a:pPr fontAlgn="base">
                <a:spcBef>
                  <a:spcPct val="0"/>
                </a:spcBef>
                <a:spcAft>
                  <a:spcPct val="0"/>
                </a:spcAft>
              </a:pPr>
              <a:t>‹#›</a:t>
            </a:fld>
            <a:endParaRPr lang="en-US" sz="2400" dirty="0">
              <a:solidFill>
                <a:prstClr val="black"/>
              </a:solidFill>
              <a:latin typeface="Times New Roman" charset="0"/>
            </a:endParaRPr>
          </a:p>
        </p:txBody>
      </p:sp>
    </p:spTree>
    <p:extLst>
      <p:ext uri="{BB962C8B-B14F-4D97-AF65-F5344CB8AC3E}">
        <p14:creationId xmlns:p14="http://schemas.microsoft.com/office/powerpoint/2010/main" val="3156346058"/>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fontAlgn="base">
              <a:spcBef>
                <a:spcPct val="0"/>
              </a:spcBef>
              <a:spcAft>
                <a:spcPct val="0"/>
              </a:spcAft>
            </a:pPr>
            <a:fld id="{6DB72693-953C-494D-8BA1-3078AB9D5085}" type="datetimeFigureOut">
              <a:rPr lang="en-US" sz="2400">
                <a:solidFill>
                  <a:prstClr val="black"/>
                </a:solidFill>
                <a:latin typeface="Times New Roman" charset="0"/>
              </a:rPr>
              <a:pPr fontAlgn="base">
                <a:spcBef>
                  <a:spcPct val="0"/>
                </a:spcBef>
                <a:spcAft>
                  <a:spcPct val="0"/>
                </a:spcAft>
              </a:pPr>
              <a:t>8/11/2016</a:t>
            </a:fld>
            <a:endParaRPr lang="en-US" sz="2400" dirty="0">
              <a:solidFill>
                <a:prstClr val="black"/>
              </a:solidFill>
              <a:latin typeface="Times New Roman"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fontAlgn="base">
              <a:spcBef>
                <a:spcPct val="0"/>
              </a:spcBef>
              <a:spcAft>
                <a:spcPct val="0"/>
              </a:spcAft>
            </a:pPr>
            <a:endParaRPr lang="en-US" sz="2400" dirty="0">
              <a:solidFill>
                <a:prstClr val="black"/>
              </a:solidFill>
              <a:latin typeface="Times New Roman"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fontAlgn="base">
              <a:spcBef>
                <a:spcPct val="0"/>
              </a:spcBef>
              <a:spcAft>
                <a:spcPct val="0"/>
              </a:spcAft>
            </a:pPr>
            <a:fld id="{BCF6BD10-7F23-47D6-BCF4-2F82403446DE}" type="slidenum">
              <a:rPr lang="en-US" sz="2400">
                <a:solidFill>
                  <a:prstClr val="black"/>
                </a:solidFill>
                <a:latin typeface="Times New Roman" charset="0"/>
              </a:rPr>
              <a:pPr fontAlgn="base">
                <a:spcBef>
                  <a:spcPct val="0"/>
                </a:spcBef>
                <a:spcAft>
                  <a:spcPct val="0"/>
                </a:spcAft>
              </a:pPr>
              <a:t>‹#›</a:t>
            </a:fld>
            <a:endParaRPr lang="en-US" sz="2400" dirty="0">
              <a:solidFill>
                <a:prstClr val="black"/>
              </a:solidFill>
              <a:latin typeface="Times New Roman" charset="0"/>
            </a:endParaRPr>
          </a:p>
        </p:txBody>
      </p:sp>
    </p:spTree>
    <p:extLst>
      <p:ext uri="{BB962C8B-B14F-4D97-AF65-F5344CB8AC3E}">
        <p14:creationId xmlns:p14="http://schemas.microsoft.com/office/powerpoint/2010/main" val="2061957379"/>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p>
            <a:pPr fontAlgn="base">
              <a:spcBef>
                <a:spcPct val="0"/>
              </a:spcBef>
              <a:spcAft>
                <a:spcPct val="0"/>
              </a:spcAft>
            </a:pPr>
            <a:fld id="{6DB72693-953C-494D-8BA1-3078AB9D5085}" type="datetimeFigureOut">
              <a:rPr lang="en-US" sz="2400">
                <a:solidFill>
                  <a:prstClr val="black"/>
                </a:solidFill>
                <a:latin typeface="Times New Roman" charset="0"/>
              </a:rPr>
              <a:pPr fontAlgn="base">
                <a:spcBef>
                  <a:spcPct val="0"/>
                </a:spcBef>
                <a:spcAft>
                  <a:spcPct val="0"/>
                </a:spcAft>
              </a:pPr>
              <a:t>8/11/2016</a:t>
            </a:fld>
            <a:endParaRPr lang="en-US" sz="2400">
              <a:solidFill>
                <a:prstClr val="black"/>
              </a:solidFill>
              <a:latin typeface="Times New Roman" charset="0"/>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pPr fontAlgn="base">
              <a:spcBef>
                <a:spcPct val="0"/>
              </a:spcBef>
              <a:spcAft>
                <a:spcPct val="0"/>
              </a:spcAft>
            </a:pPr>
            <a:endParaRPr lang="en-US" sz="2400">
              <a:solidFill>
                <a:prstClr val="black"/>
              </a:solidFill>
              <a:latin typeface="Times New Roman" charset="0"/>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pPr fontAlgn="base">
              <a:spcBef>
                <a:spcPct val="0"/>
              </a:spcBef>
              <a:spcAft>
                <a:spcPct val="0"/>
              </a:spcAft>
            </a:pPr>
            <a:fld id="{BCF6BD10-7F23-47D6-BCF4-2F82403446DE}" type="slidenum">
              <a:rPr lang="en-US" sz="2400">
                <a:solidFill>
                  <a:prstClr val="black"/>
                </a:solidFill>
                <a:latin typeface="Times New Roman" charset="0"/>
              </a:rPr>
              <a:pPr fontAlgn="base">
                <a:spcBef>
                  <a:spcPct val="0"/>
                </a:spcBef>
                <a:spcAft>
                  <a:spcPct val="0"/>
                </a:spcAft>
              </a:pPr>
              <a:t>‹#›</a:t>
            </a:fld>
            <a:endParaRPr lang="en-US" sz="2400">
              <a:solidFill>
                <a:prstClr val="black"/>
              </a:solidFill>
              <a:latin typeface="Times New Roman" charset="0"/>
            </a:endParaRPr>
          </a:p>
        </p:txBody>
      </p:sp>
    </p:spTree>
    <p:extLst>
      <p:ext uri="{BB962C8B-B14F-4D97-AF65-F5344CB8AC3E}">
        <p14:creationId xmlns:p14="http://schemas.microsoft.com/office/powerpoint/2010/main" val="3508397102"/>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A022D22-5749-4FD3-8F05-3A1AA8D5B13A}" type="datetimeFigureOut">
              <a:rPr lang="en-US" smtClean="0"/>
              <a:t>8/11/2016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7B60CC5-0292-4ACF-A26E-AF7459C6B3E3}" type="slidenum">
              <a:rPr lang="en-US" smtClean="0"/>
              <a:t>‹#›</a:t>
            </a:fld>
            <a:endParaRPr lang="en-US"/>
          </a:p>
        </p:txBody>
      </p:sp>
    </p:spTree>
    <p:extLst>
      <p:ext uri="{BB962C8B-B14F-4D97-AF65-F5344CB8AC3E}">
        <p14:creationId xmlns:p14="http://schemas.microsoft.com/office/powerpoint/2010/main" val="9282104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2"/>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p>
            <a:pPr fontAlgn="base">
              <a:spcBef>
                <a:spcPct val="0"/>
              </a:spcBef>
              <a:spcAft>
                <a:spcPct val="0"/>
              </a:spcAft>
            </a:pPr>
            <a:endParaRPr lang="en-US" sz="2400">
              <a:solidFill>
                <a:prstClr val="black"/>
              </a:solidFill>
              <a:latin typeface="Times New Roman" charset="0"/>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pPr fontAlgn="base">
              <a:spcBef>
                <a:spcPct val="0"/>
              </a:spcBef>
              <a:spcAft>
                <a:spcPct val="0"/>
              </a:spcAft>
            </a:pPr>
            <a:r>
              <a:rPr lang="en-US" sz="2400">
                <a:solidFill>
                  <a:prstClr val="black"/>
                </a:solidFill>
                <a:latin typeface="Times New Roman" charset="0"/>
              </a:rPr>
              <a:t>Trailblazer Camp 2013</a:t>
            </a:r>
          </a:p>
          <a:p>
            <a:pPr fontAlgn="base">
              <a:spcBef>
                <a:spcPct val="0"/>
              </a:spcBef>
              <a:spcAft>
                <a:spcPct val="0"/>
              </a:spcAft>
            </a:pPr>
            <a:r>
              <a:rPr lang="en-US" sz="2400">
                <a:solidFill>
                  <a:prstClr val="black"/>
                </a:solidFill>
                <a:latin typeface="Times New Roman" charset="0"/>
              </a:rPr>
              <a:t>www.osfa.la.gov</a:t>
            </a:r>
            <a:endParaRPr lang="en-US" sz="2400" dirty="0">
              <a:solidFill>
                <a:prstClr val="black"/>
              </a:solidFill>
              <a:latin typeface="Times New Roman" charset="0"/>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pPr fontAlgn="base">
              <a:spcBef>
                <a:spcPct val="0"/>
              </a:spcBef>
              <a:spcAft>
                <a:spcPct val="0"/>
              </a:spcAft>
            </a:pPr>
            <a:fld id="{AA211026-2DDF-4F99-99AA-64ACB768AC78}" type="slidenum">
              <a:rPr lang="en-US" sz="2400">
                <a:solidFill>
                  <a:prstClr val="black"/>
                </a:solidFill>
                <a:latin typeface="Times New Roman" charset="0"/>
              </a:rPr>
              <a:pPr fontAlgn="base">
                <a:spcBef>
                  <a:spcPct val="0"/>
                </a:spcBef>
                <a:spcAft>
                  <a:spcPct val="0"/>
                </a:spcAft>
              </a:pPr>
              <a:t>‹#›</a:t>
            </a:fld>
            <a:endParaRPr lang="en-US" sz="2400">
              <a:solidFill>
                <a:prstClr val="black"/>
              </a:solidFill>
              <a:latin typeface="Times New Roman" charset="0"/>
            </a:endParaRPr>
          </a:p>
        </p:txBody>
      </p:sp>
    </p:spTree>
    <p:extLst>
      <p:ext uri="{BB962C8B-B14F-4D97-AF65-F5344CB8AC3E}">
        <p14:creationId xmlns:p14="http://schemas.microsoft.com/office/powerpoint/2010/main" val="17645349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2"/>
            <a:ext cx="2133600" cy="365125"/>
          </a:xfrm>
          <a:prstGeom prst="rect">
            <a:avLst/>
          </a:prstGeom>
        </p:spPr>
        <p:txBody>
          <a:bodyPr/>
          <a:lstStyle/>
          <a:p>
            <a:pPr fontAlgn="base">
              <a:spcBef>
                <a:spcPct val="0"/>
              </a:spcBef>
              <a:spcAft>
                <a:spcPct val="0"/>
              </a:spcAft>
            </a:pPr>
            <a:fld id="{6DB72693-953C-494D-8BA1-3078AB9D5085}" type="datetimeFigureOut">
              <a:rPr lang="en-US" sz="2400">
                <a:solidFill>
                  <a:prstClr val="black"/>
                </a:solidFill>
                <a:latin typeface="Times New Roman" charset="0"/>
              </a:rPr>
              <a:pPr fontAlgn="base">
                <a:spcBef>
                  <a:spcPct val="0"/>
                </a:spcBef>
                <a:spcAft>
                  <a:spcPct val="0"/>
                </a:spcAft>
              </a:pPr>
              <a:t>8/11/2016</a:t>
            </a:fld>
            <a:endParaRPr lang="en-US" sz="2400">
              <a:solidFill>
                <a:prstClr val="black"/>
              </a:solidFill>
              <a:latin typeface="Times New Roman" charset="0"/>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pPr fontAlgn="base">
              <a:spcBef>
                <a:spcPct val="0"/>
              </a:spcBef>
              <a:spcAft>
                <a:spcPct val="0"/>
              </a:spcAft>
            </a:pPr>
            <a:endParaRPr lang="en-US" sz="2400">
              <a:solidFill>
                <a:prstClr val="black"/>
              </a:solidFill>
              <a:latin typeface="Times New Roman" charset="0"/>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pPr fontAlgn="base">
              <a:spcBef>
                <a:spcPct val="0"/>
              </a:spcBef>
              <a:spcAft>
                <a:spcPct val="0"/>
              </a:spcAft>
            </a:pPr>
            <a:fld id="{BCF6BD10-7F23-47D6-BCF4-2F82403446DE}" type="slidenum">
              <a:rPr lang="en-US" sz="2400">
                <a:solidFill>
                  <a:prstClr val="black"/>
                </a:solidFill>
                <a:latin typeface="Times New Roman" charset="0"/>
              </a:rPr>
              <a:pPr fontAlgn="base">
                <a:spcBef>
                  <a:spcPct val="0"/>
                </a:spcBef>
                <a:spcAft>
                  <a:spcPct val="0"/>
                </a:spcAft>
              </a:pPr>
              <a:t>‹#›</a:t>
            </a:fld>
            <a:endParaRPr lang="en-US" sz="2400">
              <a:solidFill>
                <a:prstClr val="black"/>
              </a:solidFill>
              <a:latin typeface="Times New Roman" charset="0"/>
            </a:endParaRPr>
          </a:p>
        </p:txBody>
      </p:sp>
    </p:spTree>
    <p:extLst>
      <p:ext uri="{BB962C8B-B14F-4D97-AF65-F5344CB8AC3E}">
        <p14:creationId xmlns:p14="http://schemas.microsoft.com/office/powerpoint/2010/main" val="909449741"/>
      </p:ext>
    </p:extLst>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2"/>
            <a:ext cx="2133600" cy="365125"/>
          </a:xfrm>
          <a:prstGeom prst="rect">
            <a:avLst/>
          </a:prstGeom>
        </p:spPr>
        <p:txBody>
          <a:bodyPr/>
          <a:lstStyle/>
          <a:p>
            <a:pPr fontAlgn="base">
              <a:spcBef>
                <a:spcPct val="0"/>
              </a:spcBef>
              <a:spcAft>
                <a:spcPct val="0"/>
              </a:spcAft>
            </a:pPr>
            <a:fld id="{6DB72693-953C-494D-8BA1-3078AB9D5085}" type="datetimeFigureOut">
              <a:rPr lang="en-US" sz="2400">
                <a:solidFill>
                  <a:prstClr val="black"/>
                </a:solidFill>
                <a:latin typeface="Times New Roman" charset="0"/>
              </a:rPr>
              <a:pPr fontAlgn="base">
                <a:spcBef>
                  <a:spcPct val="0"/>
                </a:spcBef>
                <a:spcAft>
                  <a:spcPct val="0"/>
                </a:spcAft>
              </a:pPr>
              <a:t>8/11/2016</a:t>
            </a:fld>
            <a:endParaRPr lang="en-US" sz="2400">
              <a:solidFill>
                <a:prstClr val="black"/>
              </a:solidFill>
              <a:latin typeface="Times New Roman" charset="0"/>
            </a:endParaRPr>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p>
            <a:pPr fontAlgn="base">
              <a:spcBef>
                <a:spcPct val="0"/>
              </a:spcBef>
              <a:spcAft>
                <a:spcPct val="0"/>
              </a:spcAft>
            </a:pPr>
            <a:endParaRPr lang="en-US" sz="2400">
              <a:solidFill>
                <a:prstClr val="black"/>
              </a:solidFill>
              <a:latin typeface="Times New Roman" charset="0"/>
            </a:endParaRPr>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p>
            <a:pPr fontAlgn="base">
              <a:spcBef>
                <a:spcPct val="0"/>
              </a:spcBef>
              <a:spcAft>
                <a:spcPct val="0"/>
              </a:spcAft>
            </a:pPr>
            <a:fld id="{BCF6BD10-7F23-47D6-BCF4-2F82403446DE}" type="slidenum">
              <a:rPr lang="en-US" sz="2400">
                <a:solidFill>
                  <a:prstClr val="black"/>
                </a:solidFill>
                <a:latin typeface="Times New Roman" charset="0"/>
              </a:rPr>
              <a:pPr fontAlgn="base">
                <a:spcBef>
                  <a:spcPct val="0"/>
                </a:spcBef>
                <a:spcAft>
                  <a:spcPct val="0"/>
                </a:spcAft>
              </a:pPr>
              <a:t>‹#›</a:t>
            </a:fld>
            <a:endParaRPr lang="en-US" sz="2400">
              <a:solidFill>
                <a:prstClr val="black"/>
              </a:solidFill>
              <a:latin typeface="Times New Roman" charset="0"/>
            </a:endParaRPr>
          </a:p>
        </p:txBody>
      </p:sp>
    </p:spTree>
    <p:extLst>
      <p:ext uri="{BB962C8B-B14F-4D97-AF65-F5344CB8AC3E}">
        <p14:creationId xmlns:p14="http://schemas.microsoft.com/office/powerpoint/2010/main" val="15124016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2"/>
            <a:ext cx="2133600" cy="365125"/>
          </a:xfrm>
          <a:prstGeom prst="rect">
            <a:avLst/>
          </a:prstGeom>
        </p:spPr>
        <p:txBody>
          <a:bodyPr/>
          <a:lstStyle/>
          <a:p>
            <a:pPr fontAlgn="base">
              <a:spcBef>
                <a:spcPct val="0"/>
              </a:spcBef>
              <a:spcAft>
                <a:spcPct val="0"/>
              </a:spcAft>
            </a:pPr>
            <a:fld id="{6DB72693-953C-494D-8BA1-3078AB9D5085}" type="datetimeFigureOut">
              <a:rPr lang="en-US" sz="2400">
                <a:solidFill>
                  <a:prstClr val="black"/>
                </a:solidFill>
                <a:latin typeface="Times New Roman" charset="0"/>
              </a:rPr>
              <a:pPr fontAlgn="base">
                <a:spcBef>
                  <a:spcPct val="0"/>
                </a:spcBef>
                <a:spcAft>
                  <a:spcPct val="0"/>
                </a:spcAft>
              </a:pPr>
              <a:t>8/11/2016</a:t>
            </a:fld>
            <a:endParaRPr lang="en-US" sz="2400">
              <a:solidFill>
                <a:prstClr val="black"/>
              </a:solidFill>
              <a:latin typeface="Times New Roman" charset="0"/>
            </a:endParaRPr>
          </a:p>
        </p:txBody>
      </p:sp>
      <p:sp>
        <p:nvSpPr>
          <p:cNvPr id="8" name="Footer Placeholder 7"/>
          <p:cNvSpPr>
            <a:spLocks noGrp="1"/>
          </p:cNvSpPr>
          <p:nvPr>
            <p:ph type="ftr" sz="quarter" idx="11"/>
          </p:nvPr>
        </p:nvSpPr>
        <p:spPr>
          <a:xfrm>
            <a:off x="3124200" y="6356352"/>
            <a:ext cx="2895600" cy="365125"/>
          </a:xfrm>
          <a:prstGeom prst="rect">
            <a:avLst/>
          </a:prstGeom>
        </p:spPr>
        <p:txBody>
          <a:bodyPr/>
          <a:lstStyle/>
          <a:p>
            <a:pPr fontAlgn="base">
              <a:spcBef>
                <a:spcPct val="0"/>
              </a:spcBef>
              <a:spcAft>
                <a:spcPct val="0"/>
              </a:spcAft>
            </a:pPr>
            <a:endParaRPr lang="en-US" sz="2400">
              <a:solidFill>
                <a:prstClr val="black"/>
              </a:solidFill>
              <a:latin typeface="Times New Roman" charset="0"/>
            </a:endParaRPr>
          </a:p>
        </p:txBody>
      </p:sp>
      <p:sp>
        <p:nvSpPr>
          <p:cNvPr id="9" name="Slide Number Placeholder 8"/>
          <p:cNvSpPr>
            <a:spLocks noGrp="1"/>
          </p:cNvSpPr>
          <p:nvPr>
            <p:ph type="sldNum" sz="quarter" idx="12"/>
          </p:nvPr>
        </p:nvSpPr>
        <p:spPr>
          <a:xfrm>
            <a:off x="6553200" y="6356352"/>
            <a:ext cx="2133600" cy="365125"/>
          </a:xfrm>
          <a:prstGeom prst="rect">
            <a:avLst/>
          </a:prstGeom>
        </p:spPr>
        <p:txBody>
          <a:bodyPr/>
          <a:lstStyle/>
          <a:p>
            <a:pPr fontAlgn="base">
              <a:spcBef>
                <a:spcPct val="0"/>
              </a:spcBef>
              <a:spcAft>
                <a:spcPct val="0"/>
              </a:spcAft>
            </a:pPr>
            <a:fld id="{BCF6BD10-7F23-47D6-BCF4-2F82403446DE}" type="slidenum">
              <a:rPr lang="en-US" sz="2400">
                <a:solidFill>
                  <a:prstClr val="black"/>
                </a:solidFill>
                <a:latin typeface="Times New Roman" charset="0"/>
              </a:rPr>
              <a:pPr fontAlgn="base">
                <a:spcBef>
                  <a:spcPct val="0"/>
                </a:spcBef>
                <a:spcAft>
                  <a:spcPct val="0"/>
                </a:spcAft>
              </a:pPr>
              <a:t>‹#›</a:t>
            </a:fld>
            <a:endParaRPr lang="en-US" sz="2400">
              <a:solidFill>
                <a:prstClr val="black"/>
              </a:solidFill>
              <a:latin typeface="Times New Roman" charset="0"/>
            </a:endParaRPr>
          </a:p>
        </p:txBody>
      </p:sp>
    </p:spTree>
    <p:extLst>
      <p:ext uri="{BB962C8B-B14F-4D97-AF65-F5344CB8AC3E}">
        <p14:creationId xmlns:p14="http://schemas.microsoft.com/office/powerpoint/2010/main" val="876464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2"/>
            <a:ext cx="2133600" cy="365125"/>
          </a:xfrm>
          <a:prstGeom prst="rect">
            <a:avLst/>
          </a:prstGeom>
        </p:spPr>
        <p:txBody>
          <a:bodyPr/>
          <a:lstStyle/>
          <a:p>
            <a:pPr fontAlgn="base">
              <a:spcBef>
                <a:spcPct val="0"/>
              </a:spcBef>
              <a:spcAft>
                <a:spcPct val="0"/>
              </a:spcAft>
            </a:pPr>
            <a:fld id="{6DB72693-953C-494D-8BA1-3078AB9D5085}" type="datetimeFigureOut">
              <a:rPr lang="en-US" sz="2400">
                <a:solidFill>
                  <a:prstClr val="black"/>
                </a:solidFill>
                <a:latin typeface="Times New Roman" charset="0"/>
              </a:rPr>
              <a:pPr fontAlgn="base">
                <a:spcBef>
                  <a:spcPct val="0"/>
                </a:spcBef>
                <a:spcAft>
                  <a:spcPct val="0"/>
                </a:spcAft>
              </a:pPr>
              <a:t>8/11/2016</a:t>
            </a:fld>
            <a:endParaRPr lang="en-US" sz="2400">
              <a:solidFill>
                <a:prstClr val="black"/>
              </a:solidFill>
              <a:latin typeface="Times New Roman" charset="0"/>
            </a:endParaRPr>
          </a:p>
        </p:txBody>
      </p:sp>
      <p:sp>
        <p:nvSpPr>
          <p:cNvPr id="4" name="Footer Placeholder 3"/>
          <p:cNvSpPr>
            <a:spLocks noGrp="1"/>
          </p:cNvSpPr>
          <p:nvPr>
            <p:ph type="ftr" sz="quarter" idx="11"/>
          </p:nvPr>
        </p:nvSpPr>
        <p:spPr>
          <a:xfrm>
            <a:off x="3124200" y="6356352"/>
            <a:ext cx="2895600" cy="365125"/>
          </a:xfrm>
          <a:prstGeom prst="rect">
            <a:avLst/>
          </a:prstGeom>
        </p:spPr>
        <p:txBody>
          <a:bodyPr/>
          <a:lstStyle/>
          <a:p>
            <a:pPr fontAlgn="base">
              <a:spcBef>
                <a:spcPct val="0"/>
              </a:spcBef>
              <a:spcAft>
                <a:spcPct val="0"/>
              </a:spcAft>
            </a:pPr>
            <a:endParaRPr lang="en-US" sz="2400">
              <a:solidFill>
                <a:prstClr val="black"/>
              </a:solidFill>
              <a:latin typeface="Times New Roman" charset="0"/>
            </a:endParaRPr>
          </a:p>
        </p:txBody>
      </p:sp>
      <p:sp>
        <p:nvSpPr>
          <p:cNvPr id="5" name="Slide Number Placeholder 4"/>
          <p:cNvSpPr>
            <a:spLocks noGrp="1"/>
          </p:cNvSpPr>
          <p:nvPr>
            <p:ph type="sldNum" sz="quarter" idx="12"/>
          </p:nvPr>
        </p:nvSpPr>
        <p:spPr>
          <a:xfrm>
            <a:off x="6553200" y="6356352"/>
            <a:ext cx="2133600" cy="365125"/>
          </a:xfrm>
          <a:prstGeom prst="rect">
            <a:avLst/>
          </a:prstGeom>
        </p:spPr>
        <p:txBody>
          <a:bodyPr/>
          <a:lstStyle/>
          <a:p>
            <a:pPr fontAlgn="base">
              <a:spcBef>
                <a:spcPct val="0"/>
              </a:spcBef>
              <a:spcAft>
                <a:spcPct val="0"/>
              </a:spcAft>
            </a:pPr>
            <a:fld id="{BCF6BD10-7F23-47D6-BCF4-2F82403446DE}" type="slidenum">
              <a:rPr lang="en-US" sz="2400">
                <a:solidFill>
                  <a:prstClr val="black"/>
                </a:solidFill>
                <a:latin typeface="Times New Roman" charset="0"/>
              </a:rPr>
              <a:pPr fontAlgn="base">
                <a:spcBef>
                  <a:spcPct val="0"/>
                </a:spcBef>
                <a:spcAft>
                  <a:spcPct val="0"/>
                </a:spcAft>
              </a:pPr>
              <a:t>‹#›</a:t>
            </a:fld>
            <a:endParaRPr lang="en-US" sz="2400">
              <a:solidFill>
                <a:prstClr val="black"/>
              </a:solidFill>
              <a:latin typeface="Times New Roman" charset="0"/>
            </a:endParaRPr>
          </a:p>
        </p:txBody>
      </p:sp>
    </p:spTree>
    <p:extLst>
      <p:ext uri="{BB962C8B-B14F-4D97-AF65-F5344CB8AC3E}">
        <p14:creationId xmlns:p14="http://schemas.microsoft.com/office/powerpoint/2010/main" val="29417617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2"/>
            <a:ext cx="2133600" cy="365125"/>
          </a:xfrm>
          <a:prstGeom prst="rect">
            <a:avLst/>
          </a:prstGeom>
        </p:spPr>
        <p:txBody>
          <a:bodyPr/>
          <a:lstStyle/>
          <a:p>
            <a:pPr fontAlgn="base">
              <a:spcBef>
                <a:spcPct val="0"/>
              </a:spcBef>
              <a:spcAft>
                <a:spcPct val="0"/>
              </a:spcAft>
            </a:pPr>
            <a:fld id="{6DB72693-953C-494D-8BA1-3078AB9D5085}" type="datetimeFigureOut">
              <a:rPr lang="en-US" sz="2400">
                <a:solidFill>
                  <a:prstClr val="black"/>
                </a:solidFill>
                <a:latin typeface="Times New Roman" charset="0"/>
              </a:rPr>
              <a:pPr fontAlgn="base">
                <a:spcBef>
                  <a:spcPct val="0"/>
                </a:spcBef>
                <a:spcAft>
                  <a:spcPct val="0"/>
                </a:spcAft>
              </a:pPr>
              <a:t>8/11/2016</a:t>
            </a:fld>
            <a:endParaRPr lang="en-US" sz="2400">
              <a:solidFill>
                <a:prstClr val="black"/>
              </a:solidFill>
              <a:latin typeface="Times New Roman" charset="0"/>
            </a:endParaRPr>
          </a:p>
        </p:txBody>
      </p:sp>
      <p:sp>
        <p:nvSpPr>
          <p:cNvPr id="3" name="Footer Placeholder 2"/>
          <p:cNvSpPr>
            <a:spLocks noGrp="1"/>
          </p:cNvSpPr>
          <p:nvPr>
            <p:ph type="ftr" sz="quarter" idx="11"/>
          </p:nvPr>
        </p:nvSpPr>
        <p:spPr>
          <a:xfrm>
            <a:off x="3124200" y="6356352"/>
            <a:ext cx="2895600" cy="365125"/>
          </a:xfrm>
          <a:prstGeom prst="rect">
            <a:avLst/>
          </a:prstGeom>
        </p:spPr>
        <p:txBody>
          <a:bodyPr/>
          <a:lstStyle/>
          <a:p>
            <a:pPr fontAlgn="base">
              <a:spcBef>
                <a:spcPct val="0"/>
              </a:spcBef>
              <a:spcAft>
                <a:spcPct val="0"/>
              </a:spcAft>
            </a:pPr>
            <a:endParaRPr lang="en-US" sz="2400">
              <a:solidFill>
                <a:prstClr val="black"/>
              </a:solidFill>
              <a:latin typeface="Times New Roman" charset="0"/>
            </a:endParaRPr>
          </a:p>
        </p:txBody>
      </p:sp>
      <p:sp>
        <p:nvSpPr>
          <p:cNvPr id="4" name="Slide Number Placeholder 3"/>
          <p:cNvSpPr>
            <a:spLocks noGrp="1"/>
          </p:cNvSpPr>
          <p:nvPr>
            <p:ph type="sldNum" sz="quarter" idx="12"/>
          </p:nvPr>
        </p:nvSpPr>
        <p:spPr>
          <a:xfrm>
            <a:off x="6553200" y="6356352"/>
            <a:ext cx="2133600" cy="365125"/>
          </a:xfrm>
          <a:prstGeom prst="rect">
            <a:avLst/>
          </a:prstGeom>
        </p:spPr>
        <p:txBody>
          <a:bodyPr/>
          <a:lstStyle/>
          <a:p>
            <a:pPr fontAlgn="base">
              <a:spcBef>
                <a:spcPct val="0"/>
              </a:spcBef>
              <a:spcAft>
                <a:spcPct val="0"/>
              </a:spcAft>
            </a:pPr>
            <a:fld id="{BCF6BD10-7F23-47D6-BCF4-2F82403446DE}" type="slidenum">
              <a:rPr lang="en-US" sz="2400">
                <a:solidFill>
                  <a:prstClr val="black"/>
                </a:solidFill>
                <a:latin typeface="Times New Roman" charset="0"/>
              </a:rPr>
              <a:pPr fontAlgn="base">
                <a:spcBef>
                  <a:spcPct val="0"/>
                </a:spcBef>
                <a:spcAft>
                  <a:spcPct val="0"/>
                </a:spcAft>
              </a:pPr>
              <a:t>‹#›</a:t>
            </a:fld>
            <a:endParaRPr lang="en-US" sz="2400">
              <a:solidFill>
                <a:prstClr val="black"/>
              </a:solidFill>
              <a:latin typeface="Times New Roman" charset="0"/>
            </a:endParaRPr>
          </a:p>
        </p:txBody>
      </p:sp>
    </p:spTree>
    <p:extLst>
      <p:ext uri="{BB962C8B-B14F-4D97-AF65-F5344CB8AC3E}">
        <p14:creationId xmlns:p14="http://schemas.microsoft.com/office/powerpoint/2010/main" val="586006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a:lstStyle/>
          <a:p>
            <a:pPr fontAlgn="base">
              <a:spcBef>
                <a:spcPct val="0"/>
              </a:spcBef>
              <a:spcAft>
                <a:spcPct val="0"/>
              </a:spcAft>
            </a:pPr>
            <a:fld id="{6DB72693-953C-494D-8BA1-3078AB9D5085}" type="datetimeFigureOut">
              <a:rPr lang="en-US" sz="2400">
                <a:solidFill>
                  <a:prstClr val="black"/>
                </a:solidFill>
                <a:latin typeface="Times New Roman" charset="0"/>
              </a:rPr>
              <a:pPr fontAlgn="base">
                <a:spcBef>
                  <a:spcPct val="0"/>
                </a:spcBef>
                <a:spcAft>
                  <a:spcPct val="0"/>
                </a:spcAft>
              </a:pPr>
              <a:t>8/11/2016</a:t>
            </a:fld>
            <a:endParaRPr lang="en-US" sz="2400">
              <a:solidFill>
                <a:prstClr val="black"/>
              </a:solidFill>
              <a:latin typeface="Times New Roman" charset="0"/>
            </a:endParaRPr>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p>
            <a:pPr fontAlgn="base">
              <a:spcBef>
                <a:spcPct val="0"/>
              </a:spcBef>
              <a:spcAft>
                <a:spcPct val="0"/>
              </a:spcAft>
            </a:pPr>
            <a:endParaRPr lang="en-US" sz="2400">
              <a:solidFill>
                <a:prstClr val="black"/>
              </a:solidFill>
              <a:latin typeface="Times New Roman" charset="0"/>
            </a:endParaRPr>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p>
            <a:pPr fontAlgn="base">
              <a:spcBef>
                <a:spcPct val="0"/>
              </a:spcBef>
              <a:spcAft>
                <a:spcPct val="0"/>
              </a:spcAft>
            </a:pPr>
            <a:fld id="{BCF6BD10-7F23-47D6-BCF4-2F82403446DE}" type="slidenum">
              <a:rPr lang="en-US" sz="2400">
                <a:solidFill>
                  <a:prstClr val="black"/>
                </a:solidFill>
                <a:latin typeface="Times New Roman" charset="0"/>
              </a:rPr>
              <a:pPr fontAlgn="base">
                <a:spcBef>
                  <a:spcPct val="0"/>
                </a:spcBef>
                <a:spcAft>
                  <a:spcPct val="0"/>
                </a:spcAft>
              </a:pPr>
              <a:t>‹#›</a:t>
            </a:fld>
            <a:endParaRPr lang="en-US" sz="2400">
              <a:solidFill>
                <a:prstClr val="black"/>
              </a:solidFill>
              <a:latin typeface="Times New Roman" charset="0"/>
            </a:endParaRPr>
          </a:p>
        </p:txBody>
      </p:sp>
    </p:spTree>
    <p:extLst>
      <p:ext uri="{BB962C8B-B14F-4D97-AF65-F5344CB8AC3E}">
        <p14:creationId xmlns:p14="http://schemas.microsoft.com/office/powerpoint/2010/main" val="27541001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a:lstStyle/>
          <a:p>
            <a:pPr fontAlgn="base">
              <a:spcBef>
                <a:spcPct val="0"/>
              </a:spcBef>
              <a:spcAft>
                <a:spcPct val="0"/>
              </a:spcAft>
            </a:pPr>
            <a:fld id="{6DB72693-953C-494D-8BA1-3078AB9D5085}" type="datetimeFigureOut">
              <a:rPr lang="en-US" sz="2400">
                <a:solidFill>
                  <a:prstClr val="black"/>
                </a:solidFill>
                <a:latin typeface="Times New Roman" charset="0"/>
              </a:rPr>
              <a:pPr fontAlgn="base">
                <a:spcBef>
                  <a:spcPct val="0"/>
                </a:spcBef>
                <a:spcAft>
                  <a:spcPct val="0"/>
                </a:spcAft>
              </a:pPr>
              <a:t>8/11/2016</a:t>
            </a:fld>
            <a:endParaRPr lang="en-US" sz="2400">
              <a:solidFill>
                <a:prstClr val="black"/>
              </a:solidFill>
              <a:latin typeface="Times New Roman" charset="0"/>
            </a:endParaRPr>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p>
            <a:pPr fontAlgn="base">
              <a:spcBef>
                <a:spcPct val="0"/>
              </a:spcBef>
              <a:spcAft>
                <a:spcPct val="0"/>
              </a:spcAft>
            </a:pPr>
            <a:endParaRPr lang="en-US" sz="2400">
              <a:solidFill>
                <a:prstClr val="black"/>
              </a:solidFill>
              <a:latin typeface="Times New Roman" charset="0"/>
            </a:endParaRPr>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p>
            <a:pPr fontAlgn="base">
              <a:spcBef>
                <a:spcPct val="0"/>
              </a:spcBef>
              <a:spcAft>
                <a:spcPct val="0"/>
              </a:spcAft>
            </a:pPr>
            <a:fld id="{BCF6BD10-7F23-47D6-BCF4-2F82403446DE}" type="slidenum">
              <a:rPr lang="en-US" sz="2400">
                <a:solidFill>
                  <a:prstClr val="black"/>
                </a:solidFill>
                <a:latin typeface="Times New Roman" charset="0"/>
              </a:rPr>
              <a:pPr fontAlgn="base">
                <a:spcBef>
                  <a:spcPct val="0"/>
                </a:spcBef>
                <a:spcAft>
                  <a:spcPct val="0"/>
                </a:spcAft>
              </a:pPr>
              <a:t>‹#›</a:t>
            </a:fld>
            <a:endParaRPr lang="en-US" sz="2400">
              <a:solidFill>
                <a:prstClr val="black"/>
              </a:solidFill>
              <a:latin typeface="Times New Roman" charset="0"/>
            </a:endParaRPr>
          </a:p>
        </p:txBody>
      </p:sp>
    </p:spTree>
    <p:extLst>
      <p:ext uri="{BB962C8B-B14F-4D97-AF65-F5344CB8AC3E}">
        <p14:creationId xmlns:p14="http://schemas.microsoft.com/office/powerpoint/2010/main" val="2204897875"/>
      </p:ext>
    </p:extLst>
  </p:cSld>
  <p:clrMapOvr>
    <a:masterClrMapping/>
  </p:clrMapOvr>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2"/>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p>
            <a:pPr fontAlgn="base">
              <a:spcBef>
                <a:spcPct val="0"/>
              </a:spcBef>
              <a:spcAft>
                <a:spcPct val="0"/>
              </a:spcAft>
            </a:pPr>
            <a:fld id="{6DB72693-953C-494D-8BA1-3078AB9D5085}" type="datetimeFigureOut">
              <a:rPr lang="en-US" sz="2400">
                <a:solidFill>
                  <a:prstClr val="black"/>
                </a:solidFill>
                <a:latin typeface="Times New Roman" charset="0"/>
              </a:rPr>
              <a:pPr fontAlgn="base">
                <a:spcBef>
                  <a:spcPct val="0"/>
                </a:spcBef>
                <a:spcAft>
                  <a:spcPct val="0"/>
                </a:spcAft>
              </a:pPr>
              <a:t>8/11/2016</a:t>
            </a:fld>
            <a:endParaRPr lang="en-US" sz="2400">
              <a:solidFill>
                <a:prstClr val="black"/>
              </a:solidFill>
              <a:latin typeface="Times New Roman" charset="0"/>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pPr fontAlgn="base">
              <a:spcBef>
                <a:spcPct val="0"/>
              </a:spcBef>
              <a:spcAft>
                <a:spcPct val="0"/>
              </a:spcAft>
            </a:pPr>
            <a:endParaRPr lang="en-US" sz="2400">
              <a:solidFill>
                <a:prstClr val="black"/>
              </a:solidFill>
              <a:latin typeface="Times New Roman" charset="0"/>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pPr fontAlgn="base">
              <a:spcBef>
                <a:spcPct val="0"/>
              </a:spcBef>
              <a:spcAft>
                <a:spcPct val="0"/>
              </a:spcAft>
            </a:pPr>
            <a:fld id="{BCF6BD10-7F23-47D6-BCF4-2F82403446DE}" type="slidenum">
              <a:rPr lang="en-US" sz="2400">
                <a:solidFill>
                  <a:prstClr val="black"/>
                </a:solidFill>
                <a:latin typeface="Times New Roman" charset="0"/>
              </a:rPr>
              <a:pPr fontAlgn="base">
                <a:spcBef>
                  <a:spcPct val="0"/>
                </a:spcBef>
                <a:spcAft>
                  <a:spcPct val="0"/>
                </a:spcAft>
              </a:pPr>
              <a:t>‹#›</a:t>
            </a:fld>
            <a:endParaRPr lang="en-US" sz="2400">
              <a:solidFill>
                <a:prstClr val="black"/>
              </a:solidFill>
              <a:latin typeface="Times New Roman" charset="0"/>
            </a:endParaRPr>
          </a:p>
        </p:txBody>
      </p:sp>
    </p:spTree>
    <p:extLst>
      <p:ext uri="{BB962C8B-B14F-4D97-AF65-F5344CB8AC3E}">
        <p14:creationId xmlns:p14="http://schemas.microsoft.com/office/powerpoint/2010/main" val="3452052985"/>
      </p:ext>
    </p:extLst>
  </p:cSld>
  <p:clrMapOvr>
    <a:masterClrMapping/>
  </p:clrMapOvr>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p>
            <a:pPr fontAlgn="base">
              <a:spcBef>
                <a:spcPct val="0"/>
              </a:spcBef>
              <a:spcAft>
                <a:spcPct val="0"/>
              </a:spcAft>
            </a:pPr>
            <a:fld id="{6DB72693-953C-494D-8BA1-3078AB9D5085}" type="datetimeFigureOut">
              <a:rPr lang="en-US" sz="2400">
                <a:solidFill>
                  <a:prstClr val="black"/>
                </a:solidFill>
                <a:latin typeface="Times New Roman" charset="0"/>
              </a:rPr>
              <a:pPr fontAlgn="base">
                <a:spcBef>
                  <a:spcPct val="0"/>
                </a:spcBef>
                <a:spcAft>
                  <a:spcPct val="0"/>
                </a:spcAft>
              </a:pPr>
              <a:t>8/11/2016</a:t>
            </a:fld>
            <a:endParaRPr lang="en-US" sz="2400">
              <a:solidFill>
                <a:prstClr val="black"/>
              </a:solidFill>
              <a:latin typeface="Times New Roman" charset="0"/>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pPr fontAlgn="base">
              <a:spcBef>
                <a:spcPct val="0"/>
              </a:spcBef>
              <a:spcAft>
                <a:spcPct val="0"/>
              </a:spcAft>
            </a:pPr>
            <a:endParaRPr lang="en-US" sz="2400">
              <a:solidFill>
                <a:prstClr val="black"/>
              </a:solidFill>
              <a:latin typeface="Times New Roman" charset="0"/>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pPr fontAlgn="base">
              <a:spcBef>
                <a:spcPct val="0"/>
              </a:spcBef>
              <a:spcAft>
                <a:spcPct val="0"/>
              </a:spcAft>
            </a:pPr>
            <a:fld id="{BCF6BD10-7F23-47D6-BCF4-2F82403446DE}" type="slidenum">
              <a:rPr lang="en-US" sz="2400">
                <a:solidFill>
                  <a:prstClr val="black"/>
                </a:solidFill>
                <a:latin typeface="Times New Roman" charset="0"/>
              </a:rPr>
              <a:pPr fontAlgn="base">
                <a:spcBef>
                  <a:spcPct val="0"/>
                </a:spcBef>
                <a:spcAft>
                  <a:spcPct val="0"/>
                </a:spcAft>
              </a:pPr>
              <a:t>‹#›</a:t>
            </a:fld>
            <a:endParaRPr lang="en-US" sz="2400">
              <a:solidFill>
                <a:prstClr val="black"/>
              </a:solidFill>
              <a:latin typeface="Times New Roman" charset="0"/>
            </a:endParaRPr>
          </a:p>
        </p:txBody>
      </p:sp>
    </p:spTree>
    <p:extLst>
      <p:ext uri="{BB962C8B-B14F-4D97-AF65-F5344CB8AC3E}">
        <p14:creationId xmlns:p14="http://schemas.microsoft.com/office/powerpoint/2010/main" val="841723466"/>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CA022D22-5749-4FD3-8F05-3A1AA8D5B13A}" type="datetimeFigureOut">
              <a:rPr lang="en-US" smtClean="0"/>
              <a:t>8/11/2016</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57B60CC5-0292-4ACF-A26E-AF7459C6B3E3}" type="slidenum">
              <a:rPr lang="en-US" smtClean="0"/>
              <a:t>‹#›</a:t>
            </a:fld>
            <a:endParaRPr lang="en-US"/>
          </a:p>
        </p:txBody>
      </p:sp>
    </p:spTree>
    <p:extLst>
      <p:ext uri="{BB962C8B-B14F-4D97-AF65-F5344CB8AC3E}">
        <p14:creationId xmlns:p14="http://schemas.microsoft.com/office/powerpoint/2010/main" val="27683552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a:prstGeom prst="rect">
            <a:avLst/>
          </a:prstGeom>
        </p:spPr>
        <p:txBody>
          <a:bodyPr/>
          <a:lstStyle/>
          <a:p>
            <a:r>
              <a:rPr lang="en-US" dirty="0" smtClean="0"/>
              <a:t>Click to edit Master title style</a:t>
            </a:r>
            <a:endParaRPr lang="en-US" dirty="0"/>
          </a:p>
        </p:txBody>
      </p:sp>
      <p:sp>
        <p:nvSpPr>
          <p:cNvPr id="3" name="Table Placeholder 2"/>
          <p:cNvSpPr>
            <a:spLocks noGrp="1"/>
          </p:cNvSpPr>
          <p:nvPr>
            <p:ph type="tbl" idx="1"/>
          </p:nvPr>
        </p:nvSpPr>
        <p:spPr>
          <a:xfrm>
            <a:off x="457200" y="1219200"/>
            <a:ext cx="8229600" cy="4191000"/>
          </a:xfrm>
          <a:prstGeom prst="rect">
            <a:avLst/>
          </a:prstGeom>
        </p:spPr>
        <p:txBody>
          <a:bodyPr/>
          <a:lstStyle/>
          <a:p>
            <a:pPr lvl="0"/>
            <a:endParaRPr lang="en-US" noProof="0" dirty="0" smtClean="0"/>
          </a:p>
        </p:txBody>
      </p:sp>
      <p:sp>
        <p:nvSpPr>
          <p:cNvPr id="4" name="Footer Placeholder 4"/>
          <p:cNvSpPr>
            <a:spLocks noGrp="1"/>
          </p:cNvSpPr>
          <p:nvPr>
            <p:ph type="ftr" sz="quarter" idx="3"/>
          </p:nvPr>
        </p:nvSpPr>
        <p:spPr>
          <a:xfrm>
            <a:off x="1600200" y="5791202"/>
            <a:ext cx="6019800" cy="930275"/>
          </a:xfrm>
          <a:prstGeom prst="rect">
            <a:avLst/>
          </a:prstGeom>
        </p:spPr>
        <p:txBody>
          <a:bodyPr vert="horz" lIns="91440" tIns="45720" rIns="91440" bIns="45720" rtlCol="0" anchor="ctr"/>
          <a:lstStyle>
            <a:lvl1pPr algn="ctr">
              <a:defRPr sz="3600">
                <a:solidFill>
                  <a:schemeClr val="tx1"/>
                </a:solidFill>
              </a:defRPr>
            </a:lvl1pPr>
          </a:lstStyle>
          <a:p>
            <a:pPr fontAlgn="base">
              <a:spcBef>
                <a:spcPct val="0"/>
              </a:spcBef>
              <a:spcAft>
                <a:spcPct val="0"/>
              </a:spcAft>
            </a:pPr>
            <a:r>
              <a:rPr lang="en-US" smtClean="0">
                <a:solidFill>
                  <a:prstClr val="black"/>
                </a:solidFill>
                <a:latin typeface="Times New Roman" charset="0"/>
              </a:rPr>
              <a:t>Trailblazer Camp 2013</a:t>
            </a:r>
          </a:p>
          <a:p>
            <a:pPr fontAlgn="base">
              <a:spcBef>
                <a:spcPct val="0"/>
              </a:spcBef>
              <a:spcAft>
                <a:spcPct val="0"/>
              </a:spcAft>
            </a:pPr>
            <a:r>
              <a:rPr lang="en-US" smtClean="0">
                <a:solidFill>
                  <a:prstClr val="black"/>
                </a:solidFill>
                <a:latin typeface="Times New Roman" charset="0"/>
              </a:rPr>
              <a:t>www.osfa.la.gov</a:t>
            </a:r>
            <a:endParaRPr lang="en-US" dirty="0" smtClean="0">
              <a:solidFill>
                <a:prstClr val="black"/>
              </a:solidFill>
              <a:latin typeface="Times New Roman" charset="0"/>
            </a:endParaRPr>
          </a:p>
        </p:txBody>
      </p:sp>
    </p:spTree>
    <p:extLst>
      <p:ext uri="{BB962C8B-B14F-4D97-AF65-F5344CB8AC3E}">
        <p14:creationId xmlns:p14="http://schemas.microsoft.com/office/powerpoint/2010/main" val="35136008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4"/>
            <a:ext cx="2133600" cy="365125"/>
          </a:xfrm>
          <a:prstGeom prst="rect">
            <a:avLst/>
          </a:prstGeom>
        </p:spPr>
        <p:txBody>
          <a:bodyPr/>
          <a:lstStyle/>
          <a:p>
            <a:fld id="{C720A017-7E3E-4DCB-85D8-2E53C47EA319}" type="datetimeFigureOut">
              <a:rPr lang="en-US">
                <a:solidFill>
                  <a:prstClr val="black"/>
                </a:solidFill>
              </a:rPr>
              <a:pPr/>
              <a:t>8/11/2016</a:t>
            </a:fld>
            <a:endParaRPr lang="en-US" dirty="0">
              <a:solidFill>
                <a:prstClr val="black"/>
              </a:solidFill>
            </a:endParaRPr>
          </a:p>
        </p:txBody>
      </p:sp>
      <p:sp>
        <p:nvSpPr>
          <p:cNvPr id="5" name="Footer Placeholder 4"/>
          <p:cNvSpPr>
            <a:spLocks noGrp="1"/>
          </p:cNvSpPr>
          <p:nvPr>
            <p:ph type="ftr" sz="quarter" idx="11"/>
          </p:nvPr>
        </p:nvSpPr>
        <p:spPr>
          <a:xfrm>
            <a:off x="3124200" y="6356354"/>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6553200" y="6356354"/>
            <a:ext cx="2133600" cy="365125"/>
          </a:xfrm>
          <a:prstGeom prst="rect">
            <a:avLst/>
          </a:prstGeom>
        </p:spPr>
        <p:txBody>
          <a:bodyPr/>
          <a:lstStyle/>
          <a:p>
            <a:fld id="{A032C587-931F-4371-82C5-55169F1CE8A8}"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2865660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4"/>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4"/>
            <a:ext cx="2133600" cy="365125"/>
          </a:xfrm>
          <a:prstGeom prst="rect">
            <a:avLst/>
          </a:prstGeom>
        </p:spPr>
        <p:txBody>
          <a:bodyPr/>
          <a:lstStyle/>
          <a:p>
            <a:fld id="{C720A017-7E3E-4DCB-85D8-2E53C47EA319}" type="datetimeFigureOut">
              <a:rPr lang="en-US">
                <a:solidFill>
                  <a:prstClr val="black"/>
                </a:solidFill>
              </a:rPr>
              <a:pPr/>
              <a:t>8/11/2016</a:t>
            </a:fld>
            <a:endParaRPr lang="en-US" dirty="0">
              <a:solidFill>
                <a:prstClr val="black"/>
              </a:solidFill>
            </a:endParaRPr>
          </a:p>
        </p:txBody>
      </p:sp>
      <p:sp>
        <p:nvSpPr>
          <p:cNvPr id="5" name="Footer Placeholder 4"/>
          <p:cNvSpPr>
            <a:spLocks noGrp="1"/>
          </p:cNvSpPr>
          <p:nvPr>
            <p:ph type="ftr" sz="quarter" idx="11"/>
          </p:nvPr>
        </p:nvSpPr>
        <p:spPr>
          <a:xfrm>
            <a:off x="3124200" y="6356354"/>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6553200" y="6356354"/>
            <a:ext cx="2133600" cy="365125"/>
          </a:xfrm>
          <a:prstGeom prst="rect">
            <a:avLst/>
          </a:prstGeom>
        </p:spPr>
        <p:txBody>
          <a:bodyPr/>
          <a:lstStyle/>
          <a:p>
            <a:fld id="{A032C587-931F-4371-82C5-55169F1CE8A8}"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0248269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4"/>
            <a:ext cx="2133600" cy="365125"/>
          </a:xfrm>
          <a:prstGeom prst="rect">
            <a:avLst/>
          </a:prstGeom>
        </p:spPr>
        <p:txBody>
          <a:bodyPr/>
          <a:lstStyle/>
          <a:p>
            <a:fld id="{C720A017-7E3E-4DCB-85D8-2E53C47EA319}" type="datetimeFigureOut">
              <a:rPr lang="en-US">
                <a:solidFill>
                  <a:prstClr val="black"/>
                </a:solidFill>
              </a:rPr>
              <a:pPr/>
              <a:t>8/11/2016</a:t>
            </a:fld>
            <a:endParaRPr lang="en-US" dirty="0">
              <a:solidFill>
                <a:prstClr val="black"/>
              </a:solidFill>
            </a:endParaRPr>
          </a:p>
        </p:txBody>
      </p:sp>
      <p:sp>
        <p:nvSpPr>
          <p:cNvPr id="5" name="Footer Placeholder 4"/>
          <p:cNvSpPr>
            <a:spLocks noGrp="1"/>
          </p:cNvSpPr>
          <p:nvPr>
            <p:ph type="ftr" sz="quarter" idx="11"/>
          </p:nvPr>
        </p:nvSpPr>
        <p:spPr>
          <a:xfrm>
            <a:off x="3124200" y="6356354"/>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6553200" y="6356354"/>
            <a:ext cx="2133600" cy="365125"/>
          </a:xfrm>
          <a:prstGeom prst="rect">
            <a:avLst/>
          </a:prstGeom>
        </p:spPr>
        <p:txBody>
          <a:bodyPr/>
          <a:lstStyle/>
          <a:p>
            <a:fld id="{A032C587-931F-4371-82C5-55169F1CE8A8}"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3590664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4"/>
            <a:ext cx="2133600" cy="365125"/>
          </a:xfrm>
          <a:prstGeom prst="rect">
            <a:avLst/>
          </a:prstGeom>
        </p:spPr>
        <p:txBody>
          <a:bodyPr/>
          <a:lstStyle/>
          <a:p>
            <a:fld id="{C720A017-7E3E-4DCB-85D8-2E53C47EA319}" type="datetimeFigureOut">
              <a:rPr lang="en-US">
                <a:solidFill>
                  <a:prstClr val="black"/>
                </a:solidFill>
              </a:rPr>
              <a:pPr/>
              <a:t>8/11/2016</a:t>
            </a:fld>
            <a:endParaRPr lang="en-US" dirty="0">
              <a:solidFill>
                <a:prstClr val="black"/>
              </a:solidFill>
            </a:endParaRPr>
          </a:p>
        </p:txBody>
      </p:sp>
      <p:sp>
        <p:nvSpPr>
          <p:cNvPr id="6" name="Footer Placeholder 5"/>
          <p:cNvSpPr>
            <a:spLocks noGrp="1"/>
          </p:cNvSpPr>
          <p:nvPr>
            <p:ph type="ftr" sz="quarter" idx="11"/>
          </p:nvPr>
        </p:nvSpPr>
        <p:spPr>
          <a:xfrm>
            <a:off x="3124200" y="6356354"/>
            <a:ext cx="2895600" cy="365125"/>
          </a:xfrm>
          <a:prstGeom prst="rect">
            <a:avLst/>
          </a:prstGeom>
        </p:spPr>
        <p:txBody>
          <a:bodyPr/>
          <a:lstStyle/>
          <a:p>
            <a:endParaRPr lang="en-US" dirty="0">
              <a:solidFill>
                <a:prstClr val="black"/>
              </a:solidFill>
            </a:endParaRPr>
          </a:p>
        </p:txBody>
      </p:sp>
      <p:sp>
        <p:nvSpPr>
          <p:cNvPr id="7" name="Slide Number Placeholder 6"/>
          <p:cNvSpPr>
            <a:spLocks noGrp="1"/>
          </p:cNvSpPr>
          <p:nvPr>
            <p:ph type="sldNum" sz="quarter" idx="12"/>
          </p:nvPr>
        </p:nvSpPr>
        <p:spPr>
          <a:xfrm>
            <a:off x="6553200" y="6356354"/>
            <a:ext cx="2133600" cy="365125"/>
          </a:xfrm>
          <a:prstGeom prst="rect">
            <a:avLst/>
          </a:prstGeom>
        </p:spPr>
        <p:txBody>
          <a:bodyPr/>
          <a:lstStyle/>
          <a:p>
            <a:fld id="{A032C587-931F-4371-82C5-55169F1CE8A8}"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3140024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4"/>
            <a:ext cx="2133600" cy="365125"/>
          </a:xfrm>
          <a:prstGeom prst="rect">
            <a:avLst/>
          </a:prstGeom>
        </p:spPr>
        <p:txBody>
          <a:bodyPr/>
          <a:lstStyle/>
          <a:p>
            <a:fld id="{C720A017-7E3E-4DCB-85D8-2E53C47EA319}" type="datetimeFigureOut">
              <a:rPr lang="en-US">
                <a:solidFill>
                  <a:prstClr val="black"/>
                </a:solidFill>
              </a:rPr>
              <a:pPr/>
              <a:t>8/11/2016</a:t>
            </a:fld>
            <a:endParaRPr lang="en-US" dirty="0">
              <a:solidFill>
                <a:prstClr val="black"/>
              </a:solidFill>
            </a:endParaRPr>
          </a:p>
        </p:txBody>
      </p:sp>
      <p:sp>
        <p:nvSpPr>
          <p:cNvPr id="8" name="Footer Placeholder 7"/>
          <p:cNvSpPr>
            <a:spLocks noGrp="1"/>
          </p:cNvSpPr>
          <p:nvPr>
            <p:ph type="ftr" sz="quarter" idx="11"/>
          </p:nvPr>
        </p:nvSpPr>
        <p:spPr>
          <a:xfrm>
            <a:off x="3124200" y="6356354"/>
            <a:ext cx="2895600" cy="365125"/>
          </a:xfrm>
          <a:prstGeom prst="rect">
            <a:avLst/>
          </a:prstGeom>
        </p:spPr>
        <p:txBody>
          <a:bodyPr/>
          <a:lstStyle/>
          <a:p>
            <a:endParaRPr lang="en-US" dirty="0">
              <a:solidFill>
                <a:prstClr val="black"/>
              </a:solidFill>
            </a:endParaRPr>
          </a:p>
        </p:txBody>
      </p:sp>
      <p:sp>
        <p:nvSpPr>
          <p:cNvPr id="9" name="Slide Number Placeholder 8"/>
          <p:cNvSpPr>
            <a:spLocks noGrp="1"/>
          </p:cNvSpPr>
          <p:nvPr>
            <p:ph type="sldNum" sz="quarter" idx="12"/>
          </p:nvPr>
        </p:nvSpPr>
        <p:spPr>
          <a:xfrm>
            <a:off x="6553200" y="6356354"/>
            <a:ext cx="2133600" cy="365125"/>
          </a:xfrm>
          <a:prstGeom prst="rect">
            <a:avLst/>
          </a:prstGeom>
        </p:spPr>
        <p:txBody>
          <a:bodyPr/>
          <a:lstStyle/>
          <a:p>
            <a:fld id="{A032C587-931F-4371-82C5-55169F1CE8A8}"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5775629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4"/>
            <a:ext cx="2133600" cy="365125"/>
          </a:xfrm>
          <a:prstGeom prst="rect">
            <a:avLst/>
          </a:prstGeom>
        </p:spPr>
        <p:txBody>
          <a:bodyPr/>
          <a:lstStyle/>
          <a:p>
            <a:fld id="{C720A017-7E3E-4DCB-85D8-2E53C47EA319}" type="datetimeFigureOut">
              <a:rPr lang="en-US">
                <a:solidFill>
                  <a:prstClr val="black"/>
                </a:solidFill>
              </a:rPr>
              <a:pPr/>
              <a:t>8/11/2016</a:t>
            </a:fld>
            <a:endParaRPr lang="en-US" dirty="0">
              <a:solidFill>
                <a:prstClr val="black"/>
              </a:solidFill>
            </a:endParaRPr>
          </a:p>
        </p:txBody>
      </p:sp>
      <p:sp>
        <p:nvSpPr>
          <p:cNvPr id="4" name="Footer Placeholder 3"/>
          <p:cNvSpPr>
            <a:spLocks noGrp="1"/>
          </p:cNvSpPr>
          <p:nvPr>
            <p:ph type="ftr" sz="quarter" idx="11"/>
          </p:nvPr>
        </p:nvSpPr>
        <p:spPr>
          <a:xfrm>
            <a:off x="3124200" y="6356354"/>
            <a:ext cx="2895600" cy="365125"/>
          </a:xfrm>
          <a:prstGeom prst="rect">
            <a:avLst/>
          </a:prstGeom>
        </p:spPr>
        <p:txBody>
          <a:bodyPr/>
          <a:lstStyle/>
          <a:p>
            <a:endParaRPr lang="en-US" dirty="0">
              <a:solidFill>
                <a:prstClr val="black"/>
              </a:solidFill>
            </a:endParaRPr>
          </a:p>
        </p:txBody>
      </p:sp>
      <p:sp>
        <p:nvSpPr>
          <p:cNvPr id="5" name="Slide Number Placeholder 4"/>
          <p:cNvSpPr>
            <a:spLocks noGrp="1"/>
          </p:cNvSpPr>
          <p:nvPr>
            <p:ph type="sldNum" sz="quarter" idx="12"/>
          </p:nvPr>
        </p:nvSpPr>
        <p:spPr>
          <a:xfrm>
            <a:off x="6553200" y="6356354"/>
            <a:ext cx="2133600" cy="365125"/>
          </a:xfrm>
          <a:prstGeom prst="rect">
            <a:avLst/>
          </a:prstGeom>
        </p:spPr>
        <p:txBody>
          <a:bodyPr/>
          <a:lstStyle/>
          <a:p>
            <a:fld id="{A032C587-931F-4371-82C5-55169F1CE8A8}"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0175830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4"/>
            <a:ext cx="2133600" cy="365125"/>
          </a:xfrm>
          <a:prstGeom prst="rect">
            <a:avLst/>
          </a:prstGeom>
        </p:spPr>
        <p:txBody>
          <a:bodyPr/>
          <a:lstStyle/>
          <a:p>
            <a:fld id="{C720A017-7E3E-4DCB-85D8-2E53C47EA319}" type="datetimeFigureOut">
              <a:rPr lang="en-US">
                <a:solidFill>
                  <a:prstClr val="black"/>
                </a:solidFill>
              </a:rPr>
              <a:pPr/>
              <a:t>8/11/2016</a:t>
            </a:fld>
            <a:endParaRPr lang="en-US" dirty="0">
              <a:solidFill>
                <a:prstClr val="black"/>
              </a:solidFill>
            </a:endParaRPr>
          </a:p>
        </p:txBody>
      </p:sp>
      <p:sp>
        <p:nvSpPr>
          <p:cNvPr id="3" name="Footer Placeholder 2"/>
          <p:cNvSpPr>
            <a:spLocks noGrp="1"/>
          </p:cNvSpPr>
          <p:nvPr>
            <p:ph type="ftr" sz="quarter" idx="11"/>
          </p:nvPr>
        </p:nvSpPr>
        <p:spPr>
          <a:xfrm>
            <a:off x="3124200" y="6356354"/>
            <a:ext cx="2895600" cy="365125"/>
          </a:xfrm>
          <a:prstGeom prst="rect">
            <a:avLst/>
          </a:prstGeom>
        </p:spPr>
        <p:txBody>
          <a:bodyPr/>
          <a:lstStyle/>
          <a:p>
            <a:endParaRPr lang="en-US" dirty="0">
              <a:solidFill>
                <a:prstClr val="black"/>
              </a:solidFill>
            </a:endParaRPr>
          </a:p>
        </p:txBody>
      </p:sp>
      <p:sp>
        <p:nvSpPr>
          <p:cNvPr id="4" name="Slide Number Placeholder 3"/>
          <p:cNvSpPr>
            <a:spLocks noGrp="1"/>
          </p:cNvSpPr>
          <p:nvPr>
            <p:ph type="sldNum" sz="quarter" idx="12"/>
          </p:nvPr>
        </p:nvSpPr>
        <p:spPr>
          <a:xfrm>
            <a:off x="6553200" y="6356354"/>
            <a:ext cx="2133600" cy="365125"/>
          </a:xfrm>
          <a:prstGeom prst="rect">
            <a:avLst/>
          </a:prstGeom>
        </p:spPr>
        <p:txBody>
          <a:bodyPr/>
          <a:lstStyle/>
          <a:p>
            <a:fld id="{A032C587-931F-4371-82C5-55169F1CE8A8}"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1366298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a:prstGeom prst="rect">
            <a:avLst/>
          </a:prstGeo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4"/>
            <a:ext cx="2133600" cy="365125"/>
          </a:xfrm>
          <a:prstGeom prst="rect">
            <a:avLst/>
          </a:prstGeom>
        </p:spPr>
        <p:txBody>
          <a:bodyPr/>
          <a:lstStyle/>
          <a:p>
            <a:fld id="{C720A017-7E3E-4DCB-85D8-2E53C47EA319}" type="datetimeFigureOut">
              <a:rPr lang="en-US">
                <a:solidFill>
                  <a:prstClr val="black"/>
                </a:solidFill>
              </a:rPr>
              <a:pPr/>
              <a:t>8/11/2016</a:t>
            </a:fld>
            <a:endParaRPr lang="en-US" dirty="0">
              <a:solidFill>
                <a:prstClr val="black"/>
              </a:solidFill>
            </a:endParaRPr>
          </a:p>
        </p:txBody>
      </p:sp>
      <p:sp>
        <p:nvSpPr>
          <p:cNvPr id="6" name="Footer Placeholder 5"/>
          <p:cNvSpPr>
            <a:spLocks noGrp="1"/>
          </p:cNvSpPr>
          <p:nvPr>
            <p:ph type="ftr" sz="quarter" idx="11"/>
          </p:nvPr>
        </p:nvSpPr>
        <p:spPr>
          <a:xfrm>
            <a:off x="3124200" y="6356354"/>
            <a:ext cx="2895600" cy="365125"/>
          </a:xfrm>
          <a:prstGeom prst="rect">
            <a:avLst/>
          </a:prstGeom>
        </p:spPr>
        <p:txBody>
          <a:bodyPr/>
          <a:lstStyle/>
          <a:p>
            <a:endParaRPr lang="en-US" dirty="0">
              <a:solidFill>
                <a:prstClr val="black"/>
              </a:solidFill>
            </a:endParaRPr>
          </a:p>
        </p:txBody>
      </p:sp>
      <p:sp>
        <p:nvSpPr>
          <p:cNvPr id="7" name="Slide Number Placeholder 6"/>
          <p:cNvSpPr>
            <a:spLocks noGrp="1"/>
          </p:cNvSpPr>
          <p:nvPr>
            <p:ph type="sldNum" sz="quarter" idx="12"/>
          </p:nvPr>
        </p:nvSpPr>
        <p:spPr>
          <a:xfrm>
            <a:off x="6553200" y="6356354"/>
            <a:ext cx="2133600" cy="365125"/>
          </a:xfrm>
          <a:prstGeom prst="rect">
            <a:avLst/>
          </a:prstGeom>
        </p:spPr>
        <p:txBody>
          <a:bodyPr/>
          <a:lstStyle/>
          <a:p>
            <a:fld id="{A032C587-931F-4371-82C5-55169F1CE8A8}"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8433160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4"/>
            <a:ext cx="2133600" cy="365125"/>
          </a:xfrm>
          <a:prstGeom prst="rect">
            <a:avLst/>
          </a:prstGeom>
        </p:spPr>
        <p:txBody>
          <a:bodyPr/>
          <a:lstStyle/>
          <a:p>
            <a:fld id="{C720A017-7E3E-4DCB-85D8-2E53C47EA319}" type="datetimeFigureOut">
              <a:rPr lang="en-US">
                <a:solidFill>
                  <a:prstClr val="black"/>
                </a:solidFill>
              </a:rPr>
              <a:pPr/>
              <a:t>8/11/2016</a:t>
            </a:fld>
            <a:endParaRPr lang="en-US" dirty="0">
              <a:solidFill>
                <a:prstClr val="black"/>
              </a:solidFill>
            </a:endParaRPr>
          </a:p>
        </p:txBody>
      </p:sp>
      <p:sp>
        <p:nvSpPr>
          <p:cNvPr id="6" name="Footer Placeholder 5"/>
          <p:cNvSpPr>
            <a:spLocks noGrp="1"/>
          </p:cNvSpPr>
          <p:nvPr>
            <p:ph type="ftr" sz="quarter" idx="11"/>
          </p:nvPr>
        </p:nvSpPr>
        <p:spPr>
          <a:xfrm>
            <a:off x="3124200" y="6356354"/>
            <a:ext cx="2895600" cy="365125"/>
          </a:xfrm>
          <a:prstGeom prst="rect">
            <a:avLst/>
          </a:prstGeom>
        </p:spPr>
        <p:txBody>
          <a:bodyPr/>
          <a:lstStyle/>
          <a:p>
            <a:endParaRPr lang="en-US" dirty="0">
              <a:solidFill>
                <a:prstClr val="black"/>
              </a:solidFill>
            </a:endParaRPr>
          </a:p>
        </p:txBody>
      </p:sp>
      <p:sp>
        <p:nvSpPr>
          <p:cNvPr id="7" name="Slide Number Placeholder 6"/>
          <p:cNvSpPr>
            <a:spLocks noGrp="1"/>
          </p:cNvSpPr>
          <p:nvPr>
            <p:ph type="sldNum" sz="quarter" idx="12"/>
          </p:nvPr>
        </p:nvSpPr>
        <p:spPr>
          <a:xfrm>
            <a:off x="6553200" y="6356354"/>
            <a:ext cx="2133600" cy="365125"/>
          </a:xfrm>
          <a:prstGeom prst="rect">
            <a:avLst/>
          </a:prstGeom>
        </p:spPr>
        <p:txBody>
          <a:bodyPr/>
          <a:lstStyle/>
          <a:p>
            <a:fld id="{A032C587-931F-4371-82C5-55169F1CE8A8}"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6104483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CA022D22-5749-4FD3-8F05-3A1AA8D5B13A}" type="datetimeFigureOut">
              <a:rPr lang="en-US" smtClean="0"/>
              <a:t>8/11/2016</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57B60CC5-0292-4ACF-A26E-AF7459C6B3E3}" type="slidenum">
              <a:rPr lang="en-US" smtClean="0"/>
              <a:t>‹#›</a:t>
            </a:fld>
            <a:endParaRPr lang="en-US"/>
          </a:p>
        </p:txBody>
      </p:sp>
    </p:spTree>
    <p:extLst>
      <p:ext uri="{BB962C8B-B14F-4D97-AF65-F5344CB8AC3E}">
        <p14:creationId xmlns:p14="http://schemas.microsoft.com/office/powerpoint/2010/main" val="10974023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4"/>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4"/>
            <a:ext cx="2133600" cy="365125"/>
          </a:xfrm>
          <a:prstGeom prst="rect">
            <a:avLst/>
          </a:prstGeom>
        </p:spPr>
        <p:txBody>
          <a:bodyPr/>
          <a:lstStyle/>
          <a:p>
            <a:fld id="{C720A017-7E3E-4DCB-85D8-2E53C47EA319}" type="datetimeFigureOut">
              <a:rPr lang="en-US">
                <a:solidFill>
                  <a:prstClr val="black"/>
                </a:solidFill>
              </a:rPr>
              <a:pPr/>
              <a:t>8/11/2016</a:t>
            </a:fld>
            <a:endParaRPr lang="en-US" dirty="0">
              <a:solidFill>
                <a:prstClr val="black"/>
              </a:solidFill>
            </a:endParaRPr>
          </a:p>
        </p:txBody>
      </p:sp>
      <p:sp>
        <p:nvSpPr>
          <p:cNvPr id="5" name="Footer Placeholder 4"/>
          <p:cNvSpPr>
            <a:spLocks noGrp="1"/>
          </p:cNvSpPr>
          <p:nvPr>
            <p:ph type="ftr" sz="quarter" idx="11"/>
          </p:nvPr>
        </p:nvSpPr>
        <p:spPr>
          <a:xfrm>
            <a:off x="3124200" y="6356354"/>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6553200" y="6356354"/>
            <a:ext cx="2133600" cy="365125"/>
          </a:xfrm>
          <a:prstGeom prst="rect">
            <a:avLst/>
          </a:prstGeom>
        </p:spPr>
        <p:txBody>
          <a:bodyPr/>
          <a:lstStyle/>
          <a:p>
            <a:fld id="{A032C587-931F-4371-82C5-55169F1CE8A8}"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5986706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4"/>
            <a:ext cx="2133600" cy="365125"/>
          </a:xfrm>
          <a:prstGeom prst="rect">
            <a:avLst/>
          </a:prstGeom>
        </p:spPr>
        <p:txBody>
          <a:bodyPr/>
          <a:lstStyle/>
          <a:p>
            <a:fld id="{C720A017-7E3E-4DCB-85D8-2E53C47EA319}" type="datetimeFigureOut">
              <a:rPr lang="en-US">
                <a:solidFill>
                  <a:prstClr val="black"/>
                </a:solidFill>
              </a:rPr>
              <a:pPr/>
              <a:t>8/11/2016</a:t>
            </a:fld>
            <a:endParaRPr lang="en-US" dirty="0">
              <a:solidFill>
                <a:prstClr val="black"/>
              </a:solidFill>
            </a:endParaRPr>
          </a:p>
        </p:txBody>
      </p:sp>
      <p:sp>
        <p:nvSpPr>
          <p:cNvPr id="5" name="Footer Placeholder 4"/>
          <p:cNvSpPr>
            <a:spLocks noGrp="1"/>
          </p:cNvSpPr>
          <p:nvPr>
            <p:ph type="ftr" sz="quarter" idx="11"/>
          </p:nvPr>
        </p:nvSpPr>
        <p:spPr>
          <a:xfrm>
            <a:off x="3124200" y="6356354"/>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6553200" y="6356354"/>
            <a:ext cx="2133600" cy="365125"/>
          </a:xfrm>
          <a:prstGeom prst="rect">
            <a:avLst/>
          </a:prstGeom>
        </p:spPr>
        <p:txBody>
          <a:bodyPr/>
          <a:lstStyle/>
          <a:p>
            <a:fld id="{A032C587-931F-4371-82C5-55169F1CE8A8}"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5737013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a:prstGeom prst="rect">
            <a:avLst/>
          </a:prstGeom>
        </p:spPr>
        <p:txBody>
          <a:bodyPr/>
          <a:lstStyle/>
          <a:p>
            <a:r>
              <a:rPr lang="en-US" dirty="0" smtClean="0"/>
              <a:t>Click to edit Master title style</a:t>
            </a:r>
            <a:endParaRPr lang="en-US" dirty="0"/>
          </a:p>
        </p:txBody>
      </p:sp>
      <p:sp>
        <p:nvSpPr>
          <p:cNvPr id="3" name="Table Placeholder 2"/>
          <p:cNvSpPr>
            <a:spLocks noGrp="1"/>
          </p:cNvSpPr>
          <p:nvPr>
            <p:ph type="tbl" idx="1"/>
          </p:nvPr>
        </p:nvSpPr>
        <p:spPr>
          <a:xfrm>
            <a:off x="457200" y="1219200"/>
            <a:ext cx="8229600" cy="4191000"/>
          </a:xfrm>
          <a:prstGeom prst="rect">
            <a:avLst/>
          </a:prstGeom>
        </p:spPr>
        <p:txBody>
          <a:bodyPr/>
          <a:lstStyle/>
          <a:p>
            <a:pPr lvl="0"/>
            <a:endParaRPr lang="en-US" noProof="0" dirty="0" smtClean="0"/>
          </a:p>
        </p:txBody>
      </p:sp>
      <p:sp>
        <p:nvSpPr>
          <p:cNvPr id="4" name="Footer Placeholder 4"/>
          <p:cNvSpPr>
            <a:spLocks noGrp="1"/>
          </p:cNvSpPr>
          <p:nvPr>
            <p:ph type="ftr" sz="quarter" idx="3"/>
          </p:nvPr>
        </p:nvSpPr>
        <p:spPr>
          <a:xfrm>
            <a:off x="1600200" y="5791204"/>
            <a:ext cx="6019800" cy="930275"/>
          </a:xfrm>
          <a:prstGeom prst="rect">
            <a:avLst/>
          </a:prstGeom>
        </p:spPr>
        <p:txBody>
          <a:bodyPr vert="horz" lIns="91440" tIns="45720" rIns="91440" bIns="45720" rtlCol="0" anchor="ctr"/>
          <a:lstStyle>
            <a:lvl1pPr algn="ctr">
              <a:defRPr sz="3600">
                <a:solidFill>
                  <a:schemeClr val="tx1"/>
                </a:solidFill>
              </a:defRPr>
            </a:lvl1pPr>
          </a:lstStyle>
          <a:p>
            <a:r>
              <a:rPr lang="en-US" dirty="0" smtClean="0">
                <a:solidFill>
                  <a:prstClr val="black"/>
                </a:solidFill>
              </a:rPr>
              <a:t>Trailblazer Camp 2013</a:t>
            </a:r>
          </a:p>
          <a:p>
            <a:r>
              <a:rPr lang="en-US" dirty="0" smtClean="0">
                <a:solidFill>
                  <a:prstClr val="black"/>
                </a:solidFill>
              </a:rPr>
              <a:t>www.osfa.la.gov</a:t>
            </a:r>
          </a:p>
        </p:txBody>
      </p:sp>
    </p:spTree>
    <p:extLst>
      <p:ext uri="{BB962C8B-B14F-4D97-AF65-F5344CB8AC3E}">
        <p14:creationId xmlns:p14="http://schemas.microsoft.com/office/powerpoint/2010/main" val="6067448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11101297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tx1"/>
        </a:solidFill>
        <a:effectLst/>
      </p:bgPr>
    </p:bg>
    <p:spTree>
      <p:nvGrpSpPr>
        <p:cNvPr id="1" name=""/>
        <p:cNvGrpSpPr/>
        <p:nvPr/>
      </p:nvGrpSpPr>
      <p:grpSpPr>
        <a:xfrm>
          <a:off x="0" y="0"/>
          <a:ext cx="0" cy="0"/>
          <a:chOff x="0" y="0"/>
          <a:chExt cx="0" cy="0"/>
        </a:xfrm>
      </p:grpSpPr>
      <p:grpSp>
        <p:nvGrpSpPr>
          <p:cNvPr id="9" name="Group 8"/>
          <p:cNvGrpSpPr/>
          <p:nvPr/>
        </p:nvGrpSpPr>
        <p:grpSpPr>
          <a:xfrm>
            <a:off x="-1574" y="0"/>
            <a:ext cx="9144000" cy="6858000"/>
            <a:chOff x="-1574" y="0"/>
            <a:chExt cx="9144000" cy="6858000"/>
          </a:xfrm>
        </p:grpSpPr>
        <p:pic>
          <p:nvPicPr>
            <p:cNvPr id="7" name="Rectangle 6"/>
            <p:cNvPicPr>
              <a:picLocks noChangeAspect="1"/>
            </p:cNvPicPr>
            <p:nvPr/>
          </p:nvPicPr>
          <p:blipFill>
            <a:blip r:embed="rId2">
              <a:duotone>
                <a:schemeClr val="accent1"/>
                <a:srgbClr val="FFFFFF"/>
              </a:duotone>
              <a:lum bright="-10000"/>
            </a:blip>
            <a:stretch>
              <a:fillRect/>
            </a:stretch>
          </p:blipFill>
          <p:spPr>
            <a:xfrm>
              <a:off x="-1574" y="381000"/>
              <a:ext cx="9144000" cy="6093619"/>
            </a:xfrm>
            <a:prstGeom prst="rect">
              <a:avLst/>
            </a:prstGeom>
            <a:noFill/>
            <a:ln>
              <a:noFill/>
            </a:ln>
          </p:spPr>
        </p:pic>
        <p:sp>
          <p:nvSpPr>
            <p:cNvPr id="11" name="Rectangle 10"/>
            <p:cNvSpPr/>
            <p:nvPr userDrawn="1"/>
          </p:nvSpPr>
          <p:spPr>
            <a:xfrm>
              <a:off x="-1574" y="0"/>
              <a:ext cx="9144000" cy="304800"/>
            </a:xfrm>
            <a:prstGeom prst="rect">
              <a:avLst/>
            </a:prstGeom>
            <a:solidFill>
              <a:schemeClr val="bg2"/>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ectangle 11"/>
            <p:cNvSpPr/>
            <p:nvPr userDrawn="1"/>
          </p:nvSpPr>
          <p:spPr>
            <a:xfrm>
              <a:off x="-1574" y="6553200"/>
              <a:ext cx="9144000" cy="304800"/>
            </a:xfrm>
            <a:prstGeom prst="rect">
              <a:avLst/>
            </a:prstGeom>
            <a:solidFill>
              <a:schemeClr val="bg2"/>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15" name="Straight Connector 14"/>
            <p:cNvCxnSpPr/>
            <p:nvPr/>
          </p:nvCxnSpPr>
          <p:spPr>
            <a:xfrm>
              <a:off x="-1574" y="381000"/>
              <a:ext cx="9144000" cy="1588"/>
            </a:xfrm>
            <a:prstGeom prst="line">
              <a:avLst/>
            </a:prstGeom>
            <a:ln w="38100" cap="flat" cmpd="sng" algn="ctr">
              <a:solidFill>
                <a:schemeClr val="accent1">
                  <a:shade val="75000"/>
                </a:schemeClr>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574" y="6477000"/>
              <a:ext cx="9144000" cy="1588"/>
            </a:xfrm>
            <a:prstGeom prst="line">
              <a:avLst/>
            </a:prstGeom>
            <a:ln w="38100" cap="flat" cmpd="sng" algn="ctr">
              <a:solidFill>
                <a:schemeClr val="accent1">
                  <a:shade val="75000"/>
                </a:schemeClr>
              </a:solidFill>
              <a:prstDash val="solid"/>
              <a:miter lim="800000"/>
            </a:ln>
          </p:spPr>
          <p:style>
            <a:lnRef idx="1">
              <a:schemeClr val="accent1"/>
            </a:lnRef>
            <a:fillRef idx="0">
              <a:schemeClr val="accent1"/>
            </a:fillRef>
            <a:effectRef idx="0">
              <a:schemeClr val="accent1"/>
            </a:effectRef>
            <a:fontRef idx="minor">
              <a:schemeClr val="tx1"/>
            </a:fontRef>
          </p:style>
        </p:cxnSp>
      </p:grpSp>
      <p:sp>
        <p:nvSpPr>
          <p:cNvPr id="21" name="Shape 20"/>
          <p:cNvSpPr>
            <a:spLocks noGrp="1"/>
          </p:cNvSpPr>
          <p:nvPr>
            <p:ph type="title"/>
          </p:nvPr>
        </p:nvSpPr>
        <p:spPr>
          <a:xfrm>
            <a:off x="704850" y="4495800"/>
            <a:ext cx="7772400" cy="1362075"/>
          </a:xfrm>
          <a:prstGeom prst="rect">
            <a:avLst/>
          </a:prstGeom>
        </p:spPr>
        <p:txBody>
          <a:bodyPr anchor="t"/>
          <a:lstStyle>
            <a:lvl1pPr algn="ctr">
              <a:defRPr sz="4000" b="0" cap="none" baseline="0">
                <a:solidFill>
                  <a:schemeClr val="tx1"/>
                </a:solidFill>
                <a:effectLst>
                  <a:outerShdw blurRad="50800" dist="50800" dir="2700000" algn="tl" rotWithShape="0">
                    <a:srgbClr val="000000">
                      <a:alpha val="43137"/>
                    </a:srgbClr>
                  </a:outerShdw>
                </a:effectLst>
              </a:defRPr>
            </a:lvl1pPr>
          </a:lstStyle>
          <a:p>
            <a:r>
              <a:rPr lang="en-US" smtClean="0"/>
              <a:t>Click to edit Master title style</a:t>
            </a:r>
            <a:endParaRPr lang="en-US"/>
          </a:p>
        </p:txBody>
      </p:sp>
      <p:sp>
        <p:nvSpPr>
          <p:cNvPr id="3" name="Subtitle 2"/>
          <p:cNvSpPr>
            <a:spLocks noGrp="1"/>
          </p:cNvSpPr>
          <p:nvPr>
            <p:ph type="subTitle" idx="1"/>
          </p:nvPr>
        </p:nvSpPr>
        <p:spPr>
          <a:xfrm>
            <a:off x="1371600" y="2667000"/>
            <a:ext cx="6400800" cy="1752600"/>
          </a:xfrm>
        </p:spPr>
        <p:txBody>
          <a:bodyPr anchor="b" anchorCtr="0"/>
          <a:lstStyle>
            <a:lvl1pPr marL="0" indent="0" algn="ctr">
              <a:buNone/>
              <a:defRPr>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987063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70D0AA-A564-40E6-BDF9-FE3371FD07B4}" type="datetimeFigureOut">
              <a:rPr lang="en-US" smtClean="0">
                <a:solidFill>
                  <a:prstClr val="white">
                    <a:tint val="75000"/>
                  </a:prstClr>
                </a:solidFill>
              </a:rPr>
              <a:pPr/>
              <a:t>8/11/2016</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561D2430-FB11-4C87-BF1D-6F488A17F237}" type="slidenum">
              <a:rPr lang="en-US" smtClean="0">
                <a:solidFill>
                  <a:prstClr val="white">
                    <a:tint val="75000"/>
                  </a:prstClr>
                </a:solidFill>
              </a:rPr>
              <a:pPr/>
              <a:t>‹#›</a:t>
            </a:fld>
            <a:endParaRPr lang="en-US" dirty="0">
              <a:solidFill>
                <a:prstClr val="white">
                  <a:tint val="75000"/>
                </a:prstClr>
              </a:solidFill>
            </a:endParaRPr>
          </a:p>
        </p:txBody>
      </p:sp>
      <p:sp>
        <p:nvSpPr>
          <p:cNvPr id="7" name="Rectangle 6"/>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24010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grpSp>
        <p:nvGrpSpPr>
          <p:cNvPr id="9" name="Group 8"/>
          <p:cNvGrpSpPr/>
          <p:nvPr/>
        </p:nvGrpSpPr>
        <p:grpSpPr>
          <a:xfrm>
            <a:off x="-1574" y="0"/>
            <a:ext cx="9145574" cy="6858000"/>
            <a:chOff x="-1574" y="0"/>
            <a:chExt cx="9145574" cy="6858000"/>
          </a:xfrm>
        </p:grpSpPr>
        <p:sp>
          <p:nvSpPr>
            <p:cNvPr id="18" name="Rectangle 17"/>
            <p:cNvSpPr/>
            <p:nvPr userDrawn="1"/>
          </p:nvSpPr>
          <p:spPr>
            <a:xfrm>
              <a:off x="0" y="381000"/>
              <a:ext cx="9144000" cy="6096000"/>
            </a:xfrm>
            <a:prstGeom prst="rect">
              <a:avLst/>
            </a:prstGeom>
            <a:gradFill>
              <a:gsLst>
                <a:gs pos="0">
                  <a:schemeClr val="accent1">
                    <a:tint val="40000"/>
                  </a:schemeClr>
                </a:gs>
                <a:gs pos="100000">
                  <a:schemeClr val="accent1">
                    <a:shade val="75000"/>
                  </a:schemeClr>
                </a:gs>
              </a:gsLst>
              <a:path path="circle">
                <a:fillToRect l="100000" t="100000" r="100000" b="100000"/>
              </a:path>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userDrawn="1"/>
          </p:nvSpPr>
          <p:spPr>
            <a:xfrm>
              <a:off x="-1574" y="0"/>
              <a:ext cx="9144000" cy="304800"/>
            </a:xfrm>
            <a:prstGeom prst="rect">
              <a:avLst/>
            </a:prstGeom>
            <a:solidFill>
              <a:schemeClr val="bg2"/>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Rectangle 14"/>
            <p:cNvSpPr/>
            <p:nvPr userDrawn="1"/>
          </p:nvSpPr>
          <p:spPr>
            <a:xfrm>
              <a:off x="-1574" y="6553200"/>
              <a:ext cx="9144000" cy="304800"/>
            </a:xfrm>
            <a:prstGeom prst="rect">
              <a:avLst/>
            </a:prstGeom>
            <a:solidFill>
              <a:schemeClr val="bg2"/>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16" name="Straight Connector 15"/>
            <p:cNvCxnSpPr/>
            <p:nvPr/>
          </p:nvCxnSpPr>
          <p:spPr>
            <a:xfrm>
              <a:off x="-1574" y="381000"/>
              <a:ext cx="9144000" cy="1588"/>
            </a:xfrm>
            <a:prstGeom prst="line">
              <a:avLst/>
            </a:prstGeom>
            <a:ln w="38100" cap="flat" cmpd="sng" algn="ctr">
              <a:solidFill>
                <a:schemeClr val="accent1">
                  <a:shade val="75000"/>
                </a:schemeClr>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574" y="6477000"/>
              <a:ext cx="9144000" cy="1588"/>
            </a:xfrm>
            <a:prstGeom prst="line">
              <a:avLst/>
            </a:prstGeom>
            <a:ln w="38100" cap="flat" cmpd="sng" algn="ctr">
              <a:solidFill>
                <a:schemeClr val="accent1">
                  <a:shade val="75000"/>
                </a:schemeClr>
              </a:solidFill>
              <a:prstDash val="solid"/>
              <a:miter lim="800000"/>
            </a:ln>
          </p:spPr>
          <p:style>
            <a:lnRef idx="1">
              <a:schemeClr val="accent1"/>
            </a:lnRef>
            <a:fillRef idx="0">
              <a:schemeClr val="accent1"/>
            </a:fillRef>
            <a:effectRef idx="0">
              <a:schemeClr val="accent1"/>
            </a:effectRef>
            <a:fontRef idx="minor">
              <a:schemeClr val="tx1"/>
            </a:fontRef>
          </p:style>
        </p:cxnSp>
      </p:grpSp>
      <p:sp>
        <p:nvSpPr>
          <p:cNvPr id="2" name="Shape 1"/>
          <p:cNvSpPr>
            <a:spLocks noGrp="1"/>
          </p:cNvSpPr>
          <p:nvPr>
            <p:ph type="title"/>
          </p:nvPr>
        </p:nvSpPr>
        <p:spPr>
          <a:xfrm>
            <a:off x="722313" y="4505325"/>
            <a:ext cx="7772400" cy="1362075"/>
          </a:xfrm>
          <a:prstGeom prst="rect">
            <a:avLst/>
          </a:prstGeom>
        </p:spPr>
        <p:txBody>
          <a:bodyPr anchor="t"/>
          <a:lstStyle>
            <a:lvl1pPr algn="ctr">
              <a:defRPr sz="4000" b="0" cap="none" baseline="0">
                <a:solidFill>
                  <a:schemeClr val="tx1"/>
                </a:solidFill>
                <a:effectLst>
                  <a:outerShdw blurRad="50800" dist="50800" dir="2700000" algn="tl" rotWithShape="0">
                    <a:srgbClr val="000000">
                      <a:alpha val="43137"/>
                    </a:srgbClr>
                  </a:out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lgn="ctr">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5525792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C70D0AA-A564-40E6-BDF9-FE3371FD07B4}" type="datetimeFigureOut">
              <a:rPr lang="en-US" smtClean="0">
                <a:solidFill>
                  <a:prstClr val="white">
                    <a:tint val="75000"/>
                  </a:prstClr>
                </a:solidFill>
              </a:rPr>
              <a:pPr/>
              <a:t>8/11/2016</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561D2430-FB11-4C87-BF1D-6F488A17F237}" type="slidenum">
              <a:rPr lang="en-US" smtClean="0">
                <a:solidFill>
                  <a:prstClr val="white">
                    <a:tint val="75000"/>
                  </a:prstClr>
                </a:solidFill>
              </a:rPr>
              <a:pPr/>
              <a:t>‹#›</a:t>
            </a:fld>
            <a:endParaRPr lang="en-US" dirty="0">
              <a:solidFill>
                <a:prstClr val="white">
                  <a:tint val="75000"/>
                </a:prstClr>
              </a:solidFill>
            </a:endParaRPr>
          </a:p>
        </p:txBody>
      </p:sp>
      <p:sp>
        <p:nvSpPr>
          <p:cNvPr id="8" name="Rectangle 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023275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C70D0AA-A564-40E6-BDF9-FE3371FD07B4}" type="datetimeFigureOut">
              <a:rPr lang="en-US" smtClean="0">
                <a:solidFill>
                  <a:prstClr val="white">
                    <a:tint val="75000"/>
                  </a:prstClr>
                </a:solidFill>
              </a:rPr>
              <a:pPr/>
              <a:t>8/11/2016</a:t>
            </a:fld>
            <a:endParaRPr lang="en-US" dirty="0">
              <a:solidFill>
                <a:prstClr val="white">
                  <a:tint val="75000"/>
                </a:prstClr>
              </a:solidFill>
            </a:endParaRPr>
          </a:p>
        </p:txBody>
      </p:sp>
      <p:sp>
        <p:nvSpPr>
          <p:cNvPr id="8" name="Footer Placeholder 7"/>
          <p:cNvSpPr>
            <a:spLocks noGrp="1"/>
          </p:cNvSpPr>
          <p:nvPr>
            <p:ph type="ftr" sz="quarter" idx="11"/>
          </p:nvPr>
        </p:nvSpPr>
        <p:spPr/>
        <p:txBody>
          <a:bodyPr/>
          <a:lstStyle/>
          <a:p>
            <a:endParaRPr lang="en-US" dirty="0">
              <a:solidFill>
                <a:prstClr val="white">
                  <a:tint val="75000"/>
                </a:prstClr>
              </a:solidFill>
            </a:endParaRPr>
          </a:p>
        </p:txBody>
      </p:sp>
      <p:sp>
        <p:nvSpPr>
          <p:cNvPr id="9" name="Slide Number Placeholder 8"/>
          <p:cNvSpPr>
            <a:spLocks noGrp="1"/>
          </p:cNvSpPr>
          <p:nvPr>
            <p:ph type="sldNum" sz="quarter" idx="12"/>
          </p:nvPr>
        </p:nvSpPr>
        <p:spPr/>
        <p:txBody>
          <a:bodyPr/>
          <a:lstStyle/>
          <a:p>
            <a:fld id="{561D2430-FB11-4C87-BF1D-6F488A17F237}" type="slidenum">
              <a:rPr lang="en-US" smtClean="0">
                <a:solidFill>
                  <a:prstClr val="white">
                    <a:tint val="75000"/>
                  </a:prstClr>
                </a:solidFill>
              </a:rPr>
              <a:pPr/>
              <a:t>‹#›</a:t>
            </a:fld>
            <a:endParaRPr lang="en-US" dirty="0">
              <a:solidFill>
                <a:prstClr val="white">
                  <a:tint val="75000"/>
                </a:prstClr>
              </a:solidFill>
            </a:endParaRPr>
          </a:p>
        </p:txBody>
      </p:sp>
      <p:sp>
        <p:nvSpPr>
          <p:cNvPr id="10" name="Rectangle 9"/>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589763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C70D0AA-A564-40E6-BDF9-FE3371FD07B4}" type="datetimeFigureOut">
              <a:rPr lang="en-US" smtClean="0">
                <a:solidFill>
                  <a:prstClr val="white">
                    <a:tint val="75000"/>
                  </a:prstClr>
                </a:solidFill>
              </a:rPr>
              <a:pPr/>
              <a:t>8/11/2016</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561D2430-FB11-4C87-BF1D-6F488A17F237}" type="slidenum">
              <a:rPr lang="en-US" smtClean="0">
                <a:solidFill>
                  <a:prstClr val="white">
                    <a:tint val="75000"/>
                  </a:prstClr>
                </a:solidFill>
              </a:rPr>
              <a:pPr/>
              <a:t>‹#›</a:t>
            </a:fld>
            <a:endParaRPr lang="en-US" dirty="0">
              <a:solidFill>
                <a:prstClr val="white">
                  <a:tint val="75000"/>
                </a:prstClr>
              </a:solidFill>
            </a:endParaRPr>
          </a:p>
        </p:txBody>
      </p:sp>
      <p:sp>
        <p:nvSpPr>
          <p:cNvPr id="6" name="Rectang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828834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CA022D22-5749-4FD3-8F05-3A1AA8D5B13A}" type="datetimeFigureOut">
              <a:rPr lang="en-US" smtClean="0"/>
              <a:t>8/11/2016</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57B60CC5-0292-4ACF-A26E-AF7459C6B3E3}" type="slidenum">
              <a:rPr lang="en-US" smtClean="0"/>
              <a:t>‹#›</a:t>
            </a:fld>
            <a:endParaRPr lang="en-US"/>
          </a:p>
        </p:txBody>
      </p:sp>
    </p:spTree>
    <p:extLst>
      <p:ext uri="{BB962C8B-B14F-4D97-AF65-F5344CB8AC3E}">
        <p14:creationId xmlns:p14="http://schemas.microsoft.com/office/powerpoint/2010/main" val="110554156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70D0AA-A564-40E6-BDF9-FE3371FD07B4}" type="datetimeFigureOut">
              <a:rPr lang="en-US" smtClean="0">
                <a:solidFill>
                  <a:prstClr val="white">
                    <a:tint val="75000"/>
                  </a:prstClr>
                </a:solidFill>
              </a:rPr>
              <a:pPr/>
              <a:t>8/11/2016</a:t>
            </a:fld>
            <a:endParaRPr lang="en-US" dirty="0">
              <a:solidFill>
                <a:prstClr val="white">
                  <a:tint val="75000"/>
                </a:prstClr>
              </a:solidFill>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endParaRPr>
          </a:p>
        </p:txBody>
      </p:sp>
      <p:sp>
        <p:nvSpPr>
          <p:cNvPr id="4" name="Slide Number Placeholder 3"/>
          <p:cNvSpPr>
            <a:spLocks noGrp="1"/>
          </p:cNvSpPr>
          <p:nvPr>
            <p:ph type="sldNum" sz="quarter" idx="12"/>
          </p:nvPr>
        </p:nvSpPr>
        <p:spPr/>
        <p:txBody>
          <a:bodyPr/>
          <a:lstStyle/>
          <a:p>
            <a:fld id="{561D2430-FB11-4C87-BF1D-6F488A17F237}"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426789340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1"/>
            <a:ext cx="5111750" cy="4525963"/>
          </a:xfrm>
        </p:spPr>
        <p:txBody>
          <a:bodyPr/>
          <a:lstStyle>
            <a:lvl1pPr>
              <a:defRPr sz="3200">
                <a:solidFill>
                  <a:schemeClr val="tx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600201"/>
            <a:ext cx="3008313" cy="45259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70D0AA-A564-40E6-BDF9-FE3371FD07B4}" type="datetimeFigureOut">
              <a:rPr lang="en-US" smtClean="0">
                <a:solidFill>
                  <a:prstClr val="white">
                    <a:tint val="75000"/>
                  </a:prstClr>
                </a:solidFill>
              </a:rPr>
              <a:pPr/>
              <a:t>8/11/2016</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561D2430-FB11-4C87-BF1D-6F488A17F237}" type="slidenum">
              <a:rPr lang="en-US" smtClean="0">
                <a:solidFill>
                  <a:prstClr val="white">
                    <a:tint val="75000"/>
                  </a:prstClr>
                </a:solidFill>
              </a:rPr>
              <a:pPr/>
              <a:t>‹#›</a:t>
            </a:fld>
            <a:endParaRPr lang="en-US" dirty="0">
              <a:solidFill>
                <a:prstClr val="white">
                  <a:tint val="75000"/>
                </a:prstClr>
              </a:solidFill>
            </a:endParaRPr>
          </a:p>
        </p:txBody>
      </p:sp>
      <p:sp>
        <p:nvSpPr>
          <p:cNvPr id="9" name="Rectangle 8"/>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41767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Shape 1"/>
          <p:cNvSpPr>
            <a:spLocks noGrp="1"/>
          </p:cNvSpPr>
          <p:nvPr>
            <p:ph type="title"/>
          </p:nvPr>
        </p:nvSpPr>
        <p:spPr>
          <a:xfrm>
            <a:off x="1792288" y="4800600"/>
            <a:ext cx="5486400" cy="566738"/>
          </a:xfrm>
          <a:prstGeom prst="rect">
            <a:avLst/>
          </a:prstGeom>
        </p:spPr>
        <p:txBody>
          <a:bodyPr anchor="b"/>
          <a:lstStyle>
            <a:lvl1pPr algn="l">
              <a:defRPr sz="2000" b="0">
                <a:solidFill>
                  <a:schemeClr val="tx1"/>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70D0AA-A564-40E6-BDF9-FE3371FD07B4}" type="datetimeFigureOut">
              <a:rPr lang="en-US" smtClean="0">
                <a:solidFill>
                  <a:prstClr val="white">
                    <a:tint val="75000"/>
                  </a:prstClr>
                </a:solidFill>
              </a:rPr>
              <a:pPr/>
              <a:t>8/11/2016</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561D2430-FB11-4C87-BF1D-6F488A17F237}"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943722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A022D22-5749-4FD3-8F05-3A1AA8D5B13A}" type="datetimeFigureOut">
              <a:rPr lang="en-US" smtClean="0"/>
              <a:t>8/11/2016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7B60CC5-0292-4ACF-A26E-AF7459C6B3E3}" type="slidenum">
              <a:rPr lang="en-US" smtClean="0"/>
              <a:t>‹#›</a:t>
            </a:fld>
            <a:endParaRPr lang="en-US"/>
          </a:p>
        </p:txBody>
      </p:sp>
    </p:spTree>
    <p:extLst>
      <p:ext uri="{BB962C8B-B14F-4D97-AF65-F5344CB8AC3E}">
        <p14:creationId xmlns:p14="http://schemas.microsoft.com/office/powerpoint/2010/main" val="175589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A022D22-5749-4FD3-8F05-3A1AA8D5B13A}" type="datetimeFigureOut">
              <a:rPr lang="en-US" smtClean="0"/>
              <a:t>8/11/2016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7B60CC5-0292-4ACF-A26E-AF7459C6B3E3}" type="slidenum">
              <a:rPr lang="en-US" smtClean="0"/>
              <a:t>‹#›</a:t>
            </a:fld>
            <a:endParaRPr lang="en-US"/>
          </a:p>
        </p:txBody>
      </p:sp>
    </p:spTree>
    <p:extLst>
      <p:ext uri="{BB962C8B-B14F-4D97-AF65-F5344CB8AC3E}">
        <p14:creationId xmlns:p14="http://schemas.microsoft.com/office/powerpoint/2010/main" val="2086081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2.png"/><Relationship Id="rId2" Type="http://schemas.openxmlformats.org/officeDocument/2006/relationships/slideLayout" Target="../slideLayouts/slideLayout14.xml"/><Relationship Id="rId16"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1.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4.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image" Target="../media/image1.png"/><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image" Target="../media/image3.jpeg"/><Relationship Id="rId5" Type="http://schemas.openxmlformats.org/officeDocument/2006/relationships/slideLayout" Target="../slideLayouts/slideLayout68.xml"/><Relationship Id="rId10" Type="http://schemas.openxmlformats.org/officeDocument/2006/relationships/theme" Target="../theme/theme6.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228600" y="457200"/>
            <a:ext cx="8763000" cy="381000"/>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28600" y="152400"/>
            <a:ext cx="8763000" cy="6553200"/>
          </a:xfrm>
          <a:prstGeom prst="rect">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28600" y="6400800"/>
            <a:ext cx="8763000" cy="304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57200" y="228600"/>
            <a:ext cx="990599" cy="900367"/>
          </a:xfrm>
          <a:prstGeom prst="rect">
            <a:avLst/>
          </a:prstGeom>
        </p:spPr>
      </p:pic>
      <p:sp>
        <p:nvSpPr>
          <p:cNvPr id="13" name="TextBox 12"/>
          <p:cNvSpPr txBox="1"/>
          <p:nvPr/>
        </p:nvSpPr>
        <p:spPr>
          <a:xfrm>
            <a:off x="228600" y="6363435"/>
            <a:ext cx="8763000" cy="369332"/>
          </a:xfrm>
          <a:prstGeom prst="rect">
            <a:avLst/>
          </a:prstGeom>
          <a:noFill/>
        </p:spPr>
        <p:txBody>
          <a:bodyPr wrap="square" rtlCol="0">
            <a:spAutoFit/>
          </a:bodyPr>
          <a:lstStyle/>
          <a:p>
            <a:pPr algn="ctr"/>
            <a:r>
              <a:rPr lang="en-US" i="1" dirty="0" smtClean="0">
                <a:solidFill>
                  <a:schemeClr val="bg1"/>
                </a:solidFill>
                <a:latin typeface="+mn-lt"/>
              </a:rPr>
              <a:t>LOSFA’s Vision is to be Louisiana’s First Choice</a:t>
            </a:r>
            <a:r>
              <a:rPr lang="en-US" i="1" baseline="0" dirty="0" smtClean="0">
                <a:solidFill>
                  <a:schemeClr val="bg1"/>
                </a:solidFill>
                <a:latin typeface="+mn-lt"/>
              </a:rPr>
              <a:t> for College Access</a:t>
            </a:r>
            <a:endParaRPr lang="en-US" i="1" dirty="0">
              <a:solidFill>
                <a:schemeClr val="bg1"/>
              </a:solidFill>
              <a:latin typeface="+mn-lt"/>
            </a:endParaRPr>
          </a:p>
        </p:txBody>
      </p:sp>
      <p:sp>
        <p:nvSpPr>
          <p:cNvPr id="14" name="TextBox 13"/>
          <p:cNvSpPr txBox="1"/>
          <p:nvPr/>
        </p:nvSpPr>
        <p:spPr>
          <a:xfrm>
            <a:off x="1447799" y="445014"/>
            <a:ext cx="7543801" cy="369332"/>
          </a:xfrm>
          <a:prstGeom prst="rect">
            <a:avLst/>
          </a:prstGeom>
          <a:noFill/>
        </p:spPr>
        <p:txBody>
          <a:bodyPr wrap="square" rtlCol="0">
            <a:spAutoFit/>
          </a:bodyPr>
          <a:lstStyle/>
          <a:p>
            <a:pPr algn="l"/>
            <a:r>
              <a:rPr lang="en-US" b="0" i="0" dirty="0" smtClean="0">
                <a:solidFill>
                  <a:schemeClr val="tx1"/>
                </a:solidFill>
                <a:latin typeface="+mn-lt"/>
              </a:rPr>
              <a:t>Louisiana Office of Student Financial Assistance (LOSFA)</a:t>
            </a:r>
            <a:endParaRPr lang="en-US" b="0" i="0" dirty="0">
              <a:solidFill>
                <a:schemeClr val="tx1"/>
              </a:solidFill>
              <a:latin typeface="+mn-lt"/>
            </a:endParaRPr>
          </a:p>
        </p:txBody>
      </p:sp>
    </p:spTree>
    <p:extLst>
      <p:ext uri="{BB962C8B-B14F-4D97-AF65-F5344CB8AC3E}">
        <p14:creationId xmlns:p14="http://schemas.microsoft.com/office/powerpoint/2010/main" val="18441765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0"/>
            <a:ext cx="9144000" cy="5943600"/>
          </a:xfrm>
          <a:prstGeom prst="rect">
            <a:avLst/>
          </a:prstGeom>
          <a:solidFill>
            <a:srgbClr val="E6EDFA"/>
          </a:solidFill>
          <a:ln>
            <a:solidFill>
              <a:srgbClr val="E6ED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userDrawn="1"/>
        </p:nvSpPr>
        <p:spPr>
          <a:xfrm>
            <a:off x="0" y="5943600"/>
            <a:ext cx="9144000" cy="914400"/>
          </a:xfrm>
          <a:prstGeom prst="rect">
            <a:avLst/>
          </a:prstGeom>
          <a:solidFill>
            <a:srgbClr val="1B4187"/>
          </a:solidFill>
          <a:ln>
            <a:solidFill>
              <a:srgbClr val="1B41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0" name="Picture 9"/>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6705600" y="6119204"/>
            <a:ext cx="2283212" cy="563192"/>
          </a:xfrm>
          <a:prstGeom prst="rect">
            <a:avLst/>
          </a:prstGeom>
        </p:spPr>
      </p:pic>
      <p:sp>
        <p:nvSpPr>
          <p:cNvPr id="7" name="Round Same Side Corner Rectangle 6"/>
          <p:cNvSpPr/>
          <p:nvPr userDrawn="1"/>
        </p:nvSpPr>
        <p:spPr>
          <a:xfrm>
            <a:off x="-14844" y="0"/>
            <a:ext cx="9158844" cy="1143000"/>
          </a:xfrm>
          <a:prstGeom prst="round2SameRect">
            <a:avLst>
              <a:gd name="adj1" fmla="val 0"/>
              <a:gd name="adj2" fmla="val 0"/>
            </a:avLst>
          </a:prstGeom>
          <a:solidFill>
            <a:srgbClr val="CFDDF5"/>
          </a:solidFill>
          <a:ln w="95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152400" y="0"/>
            <a:ext cx="88392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52400" y="1295400"/>
            <a:ext cx="88392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11" name="Straight Connector 10"/>
          <p:cNvCxnSpPr/>
          <p:nvPr userDrawn="1"/>
        </p:nvCxnSpPr>
        <p:spPr>
          <a:xfrm>
            <a:off x="0" y="5943600"/>
            <a:ext cx="9144000" cy="0"/>
          </a:xfrm>
          <a:prstGeom prst="line">
            <a:avLst/>
          </a:prstGeom>
          <a:ln/>
        </p:spPr>
        <p:style>
          <a:lnRef idx="2">
            <a:schemeClr val="dk1"/>
          </a:lnRef>
          <a:fillRef idx="0">
            <a:schemeClr val="dk1"/>
          </a:fillRef>
          <a:effectRef idx="1">
            <a:schemeClr val="dk1"/>
          </a:effectRef>
          <a:fontRef idx="minor">
            <a:schemeClr val="tx1"/>
          </a:fontRef>
        </p:style>
      </p:cxnSp>
      <p:sp>
        <p:nvSpPr>
          <p:cNvPr id="12" name="Rectangle 26"/>
          <p:cNvSpPr>
            <a:spLocks noChangeArrowheads="1"/>
          </p:cNvSpPr>
          <p:nvPr userDrawn="1"/>
        </p:nvSpPr>
        <p:spPr bwMode="auto">
          <a:xfrm>
            <a:off x="6400800" y="5638800"/>
            <a:ext cx="2743200" cy="228600"/>
          </a:xfrm>
          <a:prstGeom prst="rect">
            <a:avLst/>
          </a:prstGeom>
          <a:noFill/>
          <a:ln w="9525">
            <a:noFill/>
            <a:miter lim="800000"/>
            <a:headEnd/>
            <a:tailEnd/>
          </a:ln>
        </p:spPr>
        <p:txBody>
          <a:bodyPr/>
          <a:lstStyle/>
          <a:p>
            <a:pPr algn="r">
              <a:defRPr/>
            </a:pPr>
            <a:r>
              <a:rPr lang="en-US" sz="1400" dirty="0" smtClean="0">
                <a:solidFill>
                  <a:prstClr val="black"/>
                </a:solidFill>
              </a:rPr>
              <a:t>© 2015 NASFAA Slide </a:t>
            </a:r>
            <a:fld id="{DE49F46D-539F-46C9-9722-8C56B0978A34}" type="slidenum">
              <a:rPr lang="en-US" sz="1400">
                <a:solidFill>
                  <a:prstClr val="black"/>
                </a:solidFill>
              </a:rPr>
              <a:pPr algn="r">
                <a:defRPr/>
              </a:pPr>
              <a:t>‹#›</a:t>
            </a:fld>
            <a:r>
              <a:rPr lang="en-US" sz="1400" dirty="0">
                <a:solidFill>
                  <a:prstClr val="black"/>
                </a:solidFill>
              </a:rPr>
              <a:t>  </a:t>
            </a:r>
          </a:p>
          <a:p>
            <a:pPr algn="r">
              <a:defRPr/>
            </a:pPr>
            <a:endParaRPr lang="en-US" sz="1200" dirty="0">
              <a:solidFill>
                <a:prstClr val="black"/>
              </a:solidFill>
            </a:endParaRPr>
          </a:p>
        </p:txBody>
      </p:sp>
    </p:spTree>
    <p:extLst>
      <p:ext uri="{BB962C8B-B14F-4D97-AF65-F5344CB8AC3E}">
        <p14:creationId xmlns:p14="http://schemas.microsoft.com/office/powerpoint/2010/main" val="105771071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Lst>
  <p:transition spd="slow">
    <p:wipe dir="r"/>
  </p:transition>
  <p:timing>
    <p:tnLst>
      <p:par>
        <p:cTn id="1" dur="indefinite" restart="never" nodeType="tmRoot"/>
      </p:par>
    </p:tnLst>
  </p:timing>
  <p:txStyles>
    <p:titleStyle>
      <a:lvl1pPr algn="l" defTabSz="914400" rtl="0" eaLnBrk="1" latinLnBrk="0" hangingPunct="1">
        <a:lnSpc>
          <a:spcPct val="90000"/>
        </a:lnSpc>
        <a:spcBef>
          <a:spcPct val="0"/>
        </a:spcBef>
        <a:buNone/>
        <a:defRPr sz="3600" kern="1200">
          <a:solidFill>
            <a:srgbClr val="333399"/>
          </a:solidFill>
          <a:latin typeface="Verdana" panose="020B0604030504040204" pitchFamily="34" charset="0"/>
          <a:ea typeface="Verdana" panose="020B0604030504040204" pitchFamily="34" charset="0"/>
          <a:cs typeface="Verdana" panose="020B060403050404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804863" indent="-347663"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98563" indent="-284163" algn="l" defTabSz="914400" rtl="0" eaLnBrk="1" latinLnBrk="0" hangingPunct="1">
        <a:spcBef>
          <a:spcPct val="20000"/>
        </a:spcBef>
        <a:buSzPct val="80000"/>
        <a:buFont typeface="Wingdings" panose="05000000000000000000" pitchFamily="2" charset="2"/>
        <a:buChar char="Ø"/>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228600" y="457200"/>
            <a:ext cx="8763000" cy="381000"/>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dirty="0">
              <a:solidFill>
                <a:prstClr val="white"/>
              </a:solidFill>
            </a:endParaRPr>
          </a:p>
        </p:txBody>
      </p:sp>
      <p:sp>
        <p:nvSpPr>
          <p:cNvPr id="8" name="Rectangle 7"/>
          <p:cNvSpPr/>
          <p:nvPr/>
        </p:nvSpPr>
        <p:spPr>
          <a:xfrm>
            <a:off x="228600" y="152400"/>
            <a:ext cx="8763000" cy="6553200"/>
          </a:xfrm>
          <a:prstGeom prst="rect">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dirty="0">
              <a:solidFill>
                <a:prstClr val="white"/>
              </a:solidFill>
            </a:endParaRPr>
          </a:p>
        </p:txBody>
      </p:sp>
      <p:sp>
        <p:nvSpPr>
          <p:cNvPr id="10" name="Rectangle 9"/>
          <p:cNvSpPr/>
          <p:nvPr/>
        </p:nvSpPr>
        <p:spPr>
          <a:xfrm>
            <a:off x="228600" y="6400800"/>
            <a:ext cx="8763000" cy="304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dirty="0">
              <a:solidFill>
                <a:prstClr val="white"/>
              </a:solidFill>
            </a:endParaRPr>
          </a:p>
        </p:txBody>
      </p:sp>
      <p:pic>
        <p:nvPicPr>
          <p:cNvPr id="12" name="Picture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57200" y="228600"/>
            <a:ext cx="990599" cy="900367"/>
          </a:xfrm>
          <a:prstGeom prst="rect">
            <a:avLst/>
          </a:prstGeom>
        </p:spPr>
      </p:pic>
      <p:sp>
        <p:nvSpPr>
          <p:cNvPr id="13" name="TextBox 12"/>
          <p:cNvSpPr txBox="1"/>
          <p:nvPr/>
        </p:nvSpPr>
        <p:spPr>
          <a:xfrm>
            <a:off x="228600" y="6324600"/>
            <a:ext cx="8763000" cy="369332"/>
          </a:xfrm>
          <a:prstGeom prst="rect">
            <a:avLst/>
          </a:prstGeom>
          <a:noFill/>
        </p:spPr>
        <p:txBody>
          <a:bodyPr wrap="square" rtlCol="0">
            <a:spAutoFit/>
          </a:bodyPr>
          <a:lstStyle/>
          <a:p>
            <a:pPr algn="ctr" fontAlgn="base">
              <a:spcBef>
                <a:spcPct val="0"/>
              </a:spcBef>
              <a:spcAft>
                <a:spcPct val="0"/>
              </a:spcAft>
            </a:pPr>
            <a:r>
              <a:rPr lang="en-US" sz="2400" i="1" dirty="0">
                <a:solidFill>
                  <a:prstClr val="white"/>
                </a:solidFill>
              </a:rPr>
              <a:t>LOSFA’s Vision is to be Louisiana’s First Choice for College Access</a:t>
            </a:r>
          </a:p>
        </p:txBody>
      </p:sp>
      <p:sp>
        <p:nvSpPr>
          <p:cNvPr id="14" name="TextBox 13"/>
          <p:cNvSpPr txBox="1"/>
          <p:nvPr/>
        </p:nvSpPr>
        <p:spPr>
          <a:xfrm>
            <a:off x="1447799" y="445014"/>
            <a:ext cx="7543801" cy="369332"/>
          </a:xfrm>
          <a:prstGeom prst="rect">
            <a:avLst/>
          </a:prstGeom>
          <a:noFill/>
        </p:spPr>
        <p:txBody>
          <a:bodyPr wrap="square" rtlCol="0">
            <a:spAutoFit/>
          </a:bodyPr>
          <a:lstStyle/>
          <a:p>
            <a:pPr fontAlgn="base">
              <a:spcBef>
                <a:spcPct val="0"/>
              </a:spcBef>
              <a:spcAft>
                <a:spcPct val="0"/>
              </a:spcAft>
            </a:pPr>
            <a:r>
              <a:rPr lang="en-US" sz="2400" dirty="0">
                <a:solidFill>
                  <a:prstClr val="black"/>
                </a:solidFill>
              </a:rPr>
              <a:t>Louisiana Office of Student Financial Assistance (LOSFA)</a:t>
            </a:r>
          </a:p>
        </p:txBody>
      </p:sp>
    </p:spTree>
    <p:extLst>
      <p:ext uri="{BB962C8B-B14F-4D97-AF65-F5344CB8AC3E}">
        <p14:creationId xmlns:p14="http://schemas.microsoft.com/office/powerpoint/2010/main" val="1218302295"/>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iming>
    <p:tnLst>
      <p:par>
        <p:cTn id="1" dur="indefinite" restart="never" nodeType="tmRoot"/>
      </p:par>
    </p:tnLst>
  </p:timing>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228600" y="457200"/>
            <a:ext cx="8763000" cy="381000"/>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prstClr val="white"/>
              </a:solidFill>
            </a:endParaRPr>
          </a:p>
        </p:txBody>
      </p:sp>
      <p:sp>
        <p:nvSpPr>
          <p:cNvPr id="8" name="Rectangle 7"/>
          <p:cNvSpPr/>
          <p:nvPr/>
        </p:nvSpPr>
        <p:spPr>
          <a:xfrm>
            <a:off x="228600" y="152400"/>
            <a:ext cx="8763000" cy="6553200"/>
          </a:xfrm>
          <a:prstGeom prst="rect">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prstClr val="white"/>
              </a:solidFill>
            </a:endParaRPr>
          </a:p>
        </p:txBody>
      </p:sp>
      <p:sp>
        <p:nvSpPr>
          <p:cNvPr id="10" name="Rectangle 9"/>
          <p:cNvSpPr/>
          <p:nvPr/>
        </p:nvSpPr>
        <p:spPr>
          <a:xfrm>
            <a:off x="228600" y="6400800"/>
            <a:ext cx="8763000" cy="304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prstClr val="white"/>
              </a:solidFill>
            </a:endParaRPr>
          </a:p>
        </p:txBody>
      </p:sp>
      <p:pic>
        <p:nvPicPr>
          <p:cNvPr id="12" name="Picture 1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57201" y="228602"/>
            <a:ext cx="990599" cy="900367"/>
          </a:xfrm>
          <a:prstGeom prst="rect">
            <a:avLst/>
          </a:prstGeom>
        </p:spPr>
      </p:pic>
      <p:sp>
        <p:nvSpPr>
          <p:cNvPr id="13" name="TextBox 12"/>
          <p:cNvSpPr txBox="1"/>
          <p:nvPr/>
        </p:nvSpPr>
        <p:spPr>
          <a:xfrm>
            <a:off x="228600" y="6324600"/>
            <a:ext cx="8763000" cy="400110"/>
          </a:xfrm>
          <a:prstGeom prst="rect">
            <a:avLst/>
          </a:prstGeom>
          <a:noFill/>
        </p:spPr>
        <p:txBody>
          <a:bodyPr wrap="square" rtlCol="0">
            <a:spAutoFit/>
          </a:bodyPr>
          <a:lstStyle/>
          <a:p>
            <a:pPr algn="ctr" fontAlgn="base">
              <a:spcBef>
                <a:spcPct val="0"/>
              </a:spcBef>
              <a:spcAft>
                <a:spcPct val="0"/>
              </a:spcAft>
            </a:pPr>
            <a:r>
              <a:rPr lang="en-US" sz="2000" i="1" dirty="0">
                <a:solidFill>
                  <a:prstClr val="white"/>
                </a:solidFill>
              </a:rPr>
              <a:t>LOSFA’s Vision is to be Louisiana’s First Choice for College Access</a:t>
            </a:r>
          </a:p>
        </p:txBody>
      </p:sp>
      <p:sp>
        <p:nvSpPr>
          <p:cNvPr id="14" name="TextBox 13"/>
          <p:cNvSpPr txBox="1"/>
          <p:nvPr/>
        </p:nvSpPr>
        <p:spPr>
          <a:xfrm>
            <a:off x="1447800" y="445016"/>
            <a:ext cx="7543801" cy="461665"/>
          </a:xfrm>
          <a:prstGeom prst="rect">
            <a:avLst/>
          </a:prstGeom>
          <a:noFill/>
        </p:spPr>
        <p:txBody>
          <a:bodyPr wrap="square" rtlCol="0">
            <a:spAutoFit/>
          </a:bodyPr>
          <a:lstStyle/>
          <a:p>
            <a:pPr fontAlgn="base">
              <a:spcBef>
                <a:spcPct val="0"/>
              </a:spcBef>
              <a:spcAft>
                <a:spcPct val="0"/>
              </a:spcAft>
            </a:pPr>
            <a:r>
              <a:rPr lang="en-US" sz="2400" dirty="0">
                <a:solidFill>
                  <a:prstClr val="black"/>
                </a:solidFill>
              </a:rPr>
              <a:t>Louisiana Office of Student Financial Assistance (LOSFA)</a:t>
            </a:r>
          </a:p>
        </p:txBody>
      </p:sp>
    </p:spTree>
    <p:extLst>
      <p:ext uri="{BB962C8B-B14F-4D97-AF65-F5344CB8AC3E}">
        <p14:creationId xmlns:p14="http://schemas.microsoft.com/office/powerpoint/2010/main" val="1963432708"/>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228600" y="457200"/>
            <a:ext cx="8763000" cy="381000"/>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Rectangle 7"/>
          <p:cNvSpPr/>
          <p:nvPr/>
        </p:nvSpPr>
        <p:spPr>
          <a:xfrm>
            <a:off x="228600" y="152400"/>
            <a:ext cx="8763000" cy="6553200"/>
          </a:xfrm>
          <a:prstGeom prst="rect">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228600" y="6400800"/>
            <a:ext cx="8763000" cy="304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2" name="Picture 1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57202" y="228604"/>
            <a:ext cx="990599" cy="900367"/>
          </a:xfrm>
          <a:prstGeom prst="rect">
            <a:avLst/>
          </a:prstGeom>
        </p:spPr>
      </p:pic>
      <p:sp>
        <p:nvSpPr>
          <p:cNvPr id="13" name="TextBox 12"/>
          <p:cNvSpPr txBox="1"/>
          <p:nvPr/>
        </p:nvSpPr>
        <p:spPr>
          <a:xfrm>
            <a:off x="228600" y="6363435"/>
            <a:ext cx="8763000" cy="369332"/>
          </a:xfrm>
          <a:prstGeom prst="rect">
            <a:avLst/>
          </a:prstGeom>
          <a:noFill/>
        </p:spPr>
        <p:txBody>
          <a:bodyPr wrap="square" rtlCol="0">
            <a:spAutoFit/>
          </a:bodyPr>
          <a:lstStyle/>
          <a:p>
            <a:pPr algn="ctr"/>
            <a:r>
              <a:rPr lang="en-US" i="1" dirty="0">
                <a:solidFill>
                  <a:prstClr val="white"/>
                </a:solidFill>
              </a:rPr>
              <a:t>LOSFA’s Vision is to be Louisiana’s First Choice for College Access</a:t>
            </a:r>
          </a:p>
        </p:txBody>
      </p:sp>
      <p:sp>
        <p:nvSpPr>
          <p:cNvPr id="14" name="TextBox 13"/>
          <p:cNvSpPr txBox="1"/>
          <p:nvPr/>
        </p:nvSpPr>
        <p:spPr>
          <a:xfrm>
            <a:off x="1447801" y="445014"/>
            <a:ext cx="7543801" cy="369332"/>
          </a:xfrm>
          <a:prstGeom prst="rect">
            <a:avLst/>
          </a:prstGeom>
          <a:noFill/>
        </p:spPr>
        <p:txBody>
          <a:bodyPr wrap="square" rtlCol="0">
            <a:spAutoFit/>
          </a:bodyPr>
          <a:lstStyle/>
          <a:p>
            <a:r>
              <a:rPr lang="en-US" dirty="0">
                <a:solidFill>
                  <a:prstClr val="black"/>
                </a:solidFill>
              </a:rPr>
              <a:t>Louisiana Office of Student Financial Assistance (LOSFA)</a:t>
            </a:r>
          </a:p>
        </p:txBody>
      </p:sp>
    </p:spTree>
    <p:extLst>
      <p:ext uri="{BB962C8B-B14F-4D97-AF65-F5344CB8AC3E}">
        <p14:creationId xmlns:p14="http://schemas.microsoft.com/office/powerpoint/2010/main" val="1085040659"/>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Lst>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14" name="Group 13"/>
          <p:cNvGrpSpPr/>
          <p:nvPr/>
        </p:nvGrpSpPr>
        <p:grpSpPr>
          <a:xfrm>
            <a:off x="0" y="0"/>
            <a:ext cx="9144000" cy="1506538"/>
            <a:chOff x="0" y="0"/>
            <a:chExt cx="9144000" cy="1506538"/>
          </a:xfrm>
        </p:grpSpPr>
        <p:pic>
          <p:nvPicPr>
            <p:cNvPr id="7" name="Rectangle 6"/>
            <p:cNvPicPr>
              <a:picLocks noChangeAspect="1"/>
            </p:cNvPicPr>
            <p:nvPr/>
          </p:nvPicPr>
          <p:blipFill>
            <a:blip r:embed="rId11">
              <a:duotone>
                <a:schemeClr val="accent1"/>
                <a:srgbClr val="FFFFFF"/>
              </a:duotone>
            </a:blip>
            <a:srcRect/>
            <a:stretch>
              <a:fillRect/>
            </a:stretch>
          </p:blipFill>
          <p:spPr>
            <a:xfrm>
              <a:off x="0" y="1"/>
              <a:ext cx="9144000" cy="1419224"/>
            </a:xfrm>
            <a:prstGeom prst="rect">
              <a:avLst/>
            </a:prstGeom>
            <a:noFill/>
            <a:ln>
              <a:noFill/>
            </a:ln>
          </p:spPr>
        </p:pic>
        <p:sp>
          <p:nvSpPr>
            <p:cNvPr id="10" name="Rectangle 9"/>
            <p:cNvSpPr/>
            <p:nvPr userDrawn="1"/>
          </p:nvSpPr>
          <p:spPr>
            <a:xfrm>
              <a:off x="0" y="0"/>
              <a:ext cx="9144000" cy="1447800"/>
            </a:xfrm>
            <a:prstGeom prst="rect">
              <a:avLst/>
            </a:prstGeom>
            <a:gradFill flip="none" rotWithShape="1">
              <a:gsLst>
                <a:gs pos="0">
                  <a:schemeClr val="accent1"/>
                </a:gs>
                <a:gs pos="49000">
                  <a:schemeClr val="accent1">
                    <a:tint val="20000"/>
                    <a:alpha val="0"/>
                  </a:schemeClr>
                </a:gs>
              </a:gsLst>
              <a:lin ang="0" scaled="1"/>
              <a:tileRect/>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8" name="Straight Connector 7"/>
            <p:cNvCxnSpPr/>
            <p:nvPr/>
          </p:nvCxnSpPr>
          <p:spPr>
            <a:xfrm>
              <a:off x="0" y="1428750"/>
              <a:ext cx="9144000" cy="1588"/>
            </a:xfrm>
            <a:prstGeom prst="line">
              <a:avLst/>
            </a:prstGeom>
            <a:ln w="38100" cap="flat" cmpd="sng" algn="ctr">
              <a:solidFill>
                <a:schemeClr val="accent1">
                  <a:shade val="75000"/>
                </a:schemeClr>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1504950"/>
              <a:ext cx="9144000" cy="1588"/>
            </a:xfrm>
            <a:prstGeom prst="line">
              <a:avLst/>
            </a:prstGeom>
            <a:ln w="15875" cap="flat" cmpd="sng" algn="ctr">
              <a:solidFill>
                <a:schemeClr val="tx1"/>
              </a:solidFill>
              <a:prstDash val="solid"/>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457200" y="1600200"/>
            <a:ext cx="8229600" cy="4525963"/>
          </a:xfrm>
          <a:prstGeom prst="rect">
            <a:avLst/>
          </a:prstGeom>
        </p:spPr>
        <p:txBody>
          <a:bodyPr vert="horz"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rtlCol="0" anchor="ctr"/>
          <a:lstStyle>
            <a:lvl1pPr algn="l">
              <a:defRPr sz="1200">
                <a:solidFill>
                  <a:schemeClr val="tx1">
                    <a:tint val="75000"/>
                  </a:schemeClr>
                </a:solidFill>
              </a:defRPr>
            </a:lvl1pPr>
          </a:lstStyle>
          <a:p>
            <a:fld id="{6C70D0AA-A564-40E6-BDF9-FE3371FD07B4}" type="datetimeFigureOut">
              <a:rPr lang="en-US" smtClean="0">
                <a:solidFill>
                  <a:prstClr val="white">
                    <a:tint val="75000"/>
                  </a:prstClr>
                </a:solidFill>
              </a:rPr>
              <a:pPr/>
              <a:t>8/11/2016</a:t>
            </a:fld>
            <a:endParaRPr lang="en-US" dirty="0">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rtlCol="0" anchor="ctr"/>
          <a:lstStyle>
            <a:lvl1pPr algn="ctr">
              <a:defRPr sz="1200">
                <a:solidFill>
                  <a:schemeClr val="tx1">
                    <a:tint val="75000"/>
                  </a:schemeClr>
                </a:solidFill>
              </a:defRPr>
            </a:lvl1pPr>
          </a:lstStyle>
          <a:p>
            <a:endParaRPr lang="en-US" dirty="0">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rtlCol="0" anchor="ctr"/>
          <a:lstStyle>
            <a:lvl1pPr algn="r">
              <a:defRPr sz="1200">
                <a:solidFill>
                  <a:schemeClr val="tx1">
                    <a:tint val="75000"/>
                  </a:schemeClr>
                </a:solidFill>
              </a:defRPr>
            </a:lvl1pPr>
          </a:lstStyle>
          <a:p>
            <a:fld id="{561D2430-FB11-4C87-BF1D-6F488A17F237}" type="slidenum">
              <a:rPr lang="en-US" smtClean="0">
                <a:solidFill>
                  <a:prstClr val="white">
                    <a:tint val="75000"/>
                  </a:prstClr>
                </a:solidFill>
              </a:rPr>
              <a:pPr/>
              <a:t>‹#›</a:t>
            </a:fld>
            <a:endParaRPr lang="en-US" dirty="0">
              <a:solidFill>
                <a:prstClr val="white">
                  <a:tint val="75000"/>
                </a:prstClr>
              </a:solidFill>
            </a:endParaRPr>
          </a:p>
        </p:txBody>
      </p:sp>
      <p:sp>
        <p:nvSpPr>
          <p:cNvPr id="13" name="Title Placeholder 12"/>
          <p:cNvSpPr>
            <a:spLocks noGrp="1"/>
          </p:cNvSpPr>
          <p:nvPr>
            <p:ph type="title"/>
          </p:nvPr>
        </p:nvSpPr>
        <p:spPr>
          <a:xfrm>
            <a:off x="457200" y="152400"/>
            <a:ext cx="8229600" cy="1265238"/>
          </a:xfrm>
          <a:prstGeom prst="rect">
            <a:avLst/>
          </a:prstGeom>
        </p:spPr>
        <p:txBody>
          <a:bodyPr vert="horz" rtlCol="0" anchor="ctr">
            <a:normAutofit/>
          </a:bodyPr>
          <a:lstStyle/>
          <a:p>
            <a:r>
              <a:rPr lang="en-US" smtClean="0"/>
              <a:t>Click to edit Master title style</a:t>
            </a:r>
            <a:endParaRPr lang="en-US"/>
          </a:p>
        </p:txBody>
      </p:sp>
    </p:spTree>
    <p:extLst>
      <p:ext uri="{BB962C8B-B14F-4D97-AF65-F5344CB8AC3E}">
        <p14:creationId xmlns:p14="http://schemas.microsoft.com/office/powerpoint/2010/main" val="3109545086"/>
      </p:ext>
    </p:extLst>
  </p:cSld>
  <p:clrMap bg1="dk1" tx1="lt1" bg2="dk2" tx2="lt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Lst>
  <p:txStyles>
    <p:titleStyle>
      <a:lvl1pPr algn="l" rtl="0" eaLnBrk="1" latinLnBrk="0" hangingPunct="1">
        <a:spcBef>
          <a:spcPct val="0"/>
        </a:spcBef>
        <a:buNone/>
        <a:defRPr kumimoji="0" lang="en-US" sz="4000" b="0" i="0" u="none" strike="noStrike" kern="1200" cap="none" spc="0" normalizeH="0" baseline="0" noProof="0" smtClean="0">
          <a:ln>
            <a:noFill/>
          </a:ln>
          <a:solidFill>
            <a:schemeClr val="tx1"/>
          </a:solidFill>
          <a:effectLst>
            <a:outerShdw blurRad="50800" dist="50800" dir="2700000" algn="tl" rotWithShape="0">
              <a:srgbClr val="000000">
                <a:alpha val="43137"/>
              </a:srgbClr>
            </a:outerShdw>
          </a:effectLst>
          <a:uLnTx/>
          <a:uFillTx/>
          <a:latin typeface="+mj-lt"/>
          <a:ea typeface="+mj-ea"/>
          <a:cs typeface="+mj-cs"/>
        </a:defRPr>
      </a:lvl1pPr>
    </p:titleStyle>
    <p:bodyStyle>
      <a:lvl1pPr marL="342900" indent="-342900" algn="l" rtl="0" eaLnBrk="1" latinLnBrk="0" hangingPunct="1">
        <a:spcBef>
          <a:spcPct val="20000"/>
        </a:spcBef>
        <a:spcAft>
          <a:spcPts val="400"/>
        </a:spcAft>
        <a:buFont typeface="Arial"/>
        <a:buChar char="•"/>
        <a:defRPr sz="2800" kern="1200">
          <a:solidFill>
            <a:schemeClr val="tx1"/>
          </a:solidFill>
          <a:effectLst>
            <a:outerShdw blurRad="50800" dist="50800" dir="2700000" algn="tl" rotWithShape="0">
              <a:srgbClr val="000000">
                <a:alpha val="43137"/>
              </a:srgbClr>
            </a:outerShdw>
          </a:effectLst>
          <a:latin typeface="+mn-lt"/>
          <a:ea typeface="+mn-ea"/>
          <a:cs typeface="+mn-cs"/>
        </a:defRPr>
      </a:lvl1pPr>
      <a:lvl2pPr marL="742950" indent="-285750" algn="l" rtl="0" eaLnBrk="1" latinLnBrk="0" hangingPunct="1">
        <a:spcBef>
          <a:spcPct val="20000"/>
        </a:spcBef>
        <a:buFont typeface="Arial"/>
        <a:buChar char="–"/>
        <a:defRPr sz="2400" kern="1200">
          <a:solidFill>
            <a:schemeClr val="tx1"/>
          </a:solidFill>
          <a:effectLst>
            <a:outerShdw blurRad="50800" dist="50800" dir="2700000" algn="tl" rotWithShape="0">
              <a:srgbClr val="000000">
                <a:alpha val="43137"/>
              </a:srgbClr>
            </a:outerShdw>
          </a:effectLst>
          <a:latin typeface="+mn-lt"/>
          <a:ea typeface="+mn-ea"/>
          <a:cs typeface="+mn-cs"/>
        </a:defRPr>
      </a:lvl2pPr>
      <a:lvl3pPr marL="1143000" indent="-228600" algn="l" rtl="0" eaLnBrk="1" latinLnBrk="0" hangingPunct="1">
        <a:spcBef>
          <a:spcPct val="20000"/>
        </a:spcBef>
        <a:buFont typeface="Arial"/>
        <a:buChar char="•"/>
        <a:defRPr sz="2000" kern="1200">
          <a:solidFill>
            <a:schemeClr val="tx1"/>
          </a:solidFill>
          <a:effectLst>
            <a:outerShdw blurRad="50800" dist="50800" dir="2700000" algn="tl" rotWithShape="0">
              <a:srgbClr val="000000">
                <a:alpha val="43137"/>
              </a:srgbClr>
            </a:outerShdw>
          </a:effectLst>
          <a:latin typeface="+mn-lt"/>
          <a:ea typeface="+mn-ea"/>
          <a:cs typeface="+mn-cs"/>
        </a:defRPr>
      </a:lvl3pPr>
      <a:lvl4pPr marL="1600200" indent="-228600" algn="l" rtl="0" eaLnBrk="1" latinLnBrk="0" hangingPunct="1">
        <a:spcBef>
          <a:spcPct val="20000"/>
        </a:spcBef>
        <a:buFont typeface="Arial"/>
        <a:buChar char="–"/>
        <a:defRPr sz="1800" kern="1200">
          <a:solidFill>
            <a:schemeClr val="tx1"/>
          </a:solidFill>
          <a:effectLst>
            <a:outerShdw blurRad="50800" dist="50800" dir="2700000" algn="tl" rotWithShape="0">
              <a:srgbClr val="000000">
                <a:alpha val="43137"/>
              </a:srgbClr>
            </a:outerShdw>
          </a:effectLst>
          <a:latin typeface="+mn-lt"/>
          <a:ea typeface="+mn-ea"/>
          <a:cs typeface="+mn-cs"/>
        </a:defRPr>
      </a:lvl4pPr>
      <a:lvl5pPr marL="2057400" indent="-228600" algn="l" rtl="0" eaLnBrk="1" latinLnBrk="0" hangingPunct="1">
        <a:spcBef>
          <a:spcPct val="20000"/>
        </a:spcBef>
        <a:buFont typeface="Arial"/>
        <a:buChar char="»"/>
        <a:defRPr sz="1800" kern="1200">
          <a:solidFill>
            <a:schemeClr val="tx1"/>
          </a:solidFill>
          <a:effectLst>
            <a:outerShdw blurRad="50800" dist="50800" dir="2700000" algn="tl" rotWithShape="0">
              <a:srgbClr val="000000">
                <a:alpha val="43137"/>
              </a:srgbClr>
            </a:outerShdw>
          </a:effectLst>
          <a:latin typeface="+mn-lt"/>
          <a:ea typeface="+mn-ea"/>
          <a:cs typeface="+mn-cs"/>
        </a:defRPr>
      </a:lvl5pPr>
      <a:lvl6pPr marL="2514600" indent="-228600" algn="l"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rtl="0" eaLnBrk="1" latinLnBrk="0" hangingPunct="1">
        <a:spcBef>
          <a:spcPct val="20000"/>
        </a:spcBef>
        <a:buFont typeface="Arial"/>
        <a:buChar char="•"/>
        <a:defRPr sz="2000" kern="120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9.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9.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9.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hyperlink" Target="https://studentaid.ed.gov/sa/fafsa/filling-out/fsaid?utm_source=presentation&amp;utm_medium=document&amp;utm_content=info&amp;utm_campaign=2015fsaid"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hyperlink" Target="http://www.fafsa.ed.gov/"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hyperlink" Target="https://studentaid.ed.gov/log-in" TargetMode="External"/><Relationship Id="rId2" Type="http://schemas.openxmlformats.org/officeDocument/2006/relationships/hyperlink" Target="https://fafsa.gov/" TargetMode="External"/><Relationship Id="rId1" Type="http://schemas.openxmlformats.org/officeDocument/2006/relationships/slideLayout" Target="../slideLayouts/slideLayout2.xml"/><Relationship Id="rId6" Type="http://schemas.openxmlformats.org/officeDocument/2006/relationships/hyperlink" Target="http://www.teach-ats.ed.gov/" TargetMode="External"/><Relationship Id="rId5" Type="http://schemas.openxmlformats.org/officeDocument/2006/relationships/hyperlink" Target="https://studentloans.gov/" TargetMode="External"/><Relationship Id="rId4" Type="http://schemas.openxmlformats.org/officeDocument/2006/relationships/hyperlink" Target="http://www.nslds.ed.gov/"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hyperlink" Target="http://www.fafsa.gov/" TargetMode="External"/><Relationship Id="rId2" Type="http://schemas.openxmlformats.org/officeDocument/2006/relationships/notesSlide" Target="../notesSlides/notesSlide24.xml"/><Relationship Id="rId1" Type="http://schemas.openxmlformats.org/officeDocument/2006/relationships/slideLayout" Target="../slideLayouts/slideLayout26.xml"/><Relationship Id="rId4" Type="http://schemas.openxmlformats.org/officeDocument/2006/relationships/image" Target="../media/image25.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hyperlink" Target="https://fsaid.ed.gov/npas/indexhtm" TargetMode="External"/><Relationship Id="rId2" Type="http://schemas.openxmlformats.org/officeDocument/2006/relationships/notesSlide" Target="../notesSlides/notesSlide30.xml"/><Relationship Id="rId1" Type="http://schemas.openxmlformats.org/officeDocument/2006/relationships/slideLayout" Target="../slideLayouts/slideLayout2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hyperlink" Target="http://www.fafsa.gov/" TargetMode="External"/><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3" Type="http://schemas.openxmlformats.org/officeDocument/2006/relationships/hyperlink" Target="http://www.fafsa.gov/" TargetMode="External"/><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5.xml"/></Relationships>
</file>

<file path=ppt/slides/_rels/slide6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9.xml"/><Relationship Id="rId1" Type="http://schemas.openxmlformats.org/officeDocument/2006/relationships/slideLayout" Target="../slideLayouts/slideLayout65.xml"/><Relationship Id="rId4" Type="http://schemas.openxmlformats.org/officeDocument/2006/relationships/image" Target="../media/image33.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7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png"/><Relationship Id="rId1" Type="http://schemas.openxmlformats.org/officeDocument/2006/relationships/slideLayout" Target="../slideLayouts/slideLayout68.xml"/></Relationships>
</file>

<file path=ppt/slides/_rels/slide7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4.xml"/></Relationships>
</file>

<file path=ppt/slides/_rels/slide7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1.xml"/><Relationship Id="rId1" Type="http://schemas.openxmlformats.org/officeDocument/2006/relationships/slideLayout" Target="../slideLayouts/slideLayout65.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5.xml"/></Relationships>
</file>

<file path=ppt/slides/_rels/slide7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4.xml"/><Relationship Id="rId1" Type="http://schemas.openxmlformats.org/officeDocument/2006/relationships/slideLayout" Target="../slideLayouts/slideLayout69.xml"/></Relationships>
</file>

<file path=ppt/slides/_rels/slide78.xml.rels><?xml version="1.0" encoding="UTF-8" standalone="yes"?>
<Relationships xmlns="http://schemas.openxmlformats.org/package/2006/relationships"><Relationship Id="rId3" Type="http://schemas.openxmlformats.org/officeDocument/2006/relationships/hyperlink" Target="mailto:miracle_davis@subr.edu" TargetMode="External"/><Relationship Id="rId2" Type="http://schemas.openxmlformats.org/officeDocument/2006/relationships/notesSlide" Target="../notesSlides/notesSlide55.xml"/><Relationship Id="rId1" Type="http://schemas.openxmlformats.org/officeDocument/2006/relationships/slideLayout" Target="../slideLayouts/slideLayout66.xml"/></Relationships>
</file>

<file path=ppt/slides/_rels/slide7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9.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9.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9.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9.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Creating an FSA ID</a:t>
            </a:r>
            <a:endParaRPr lang="en-US" dirty="0"/>
          </a:p>
        </p:txBody>
      </p:sp>
    </p:spTree>
    <p:extLst>
      <p:ext uri="{BB962C8B-B14F-4D97-AF65-F5344CB8AC3E}">
        <p14:creationId xmlns:p14="http://schemas.microsoft.com/office/powerpoint/2010/main" val="8174653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bwMode="auto">
          <a:xfrm>
            <a:off x="409575" y="819152"/>
            <a:ext cx="8553450" cy="647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0000"/>
          </a:bodyPr>
          <a:lstStyle/>
          <a:p>
            <a:r>
              <a:rPr lang="en-US" altLang="en-US" dirty="0" smtClean="0">
                <a:latin typeface="Arial" panose="020B0604020202020204" pitchFamily="34" charset="0"/>
                <a:cs typeface="Arial" panose="020B0604020202020204" pitchFamily="34" charset="0"/>
              </a:rPr>
              <a:t>Forgot My Username</a:t>
            </a:r>
          </a:p>
        </p:txBody>
      </p:sp>
      <p:sp>
        <p:nvSpPr>
          <p:cNvPr id="35843" name="TextBox 8"/>
          <p:cNvSpPr txBox="1">
            <a:spLocks noChangeArrowheads="1"/>
          </p:cNvSpPr>
          <p:nvPr/>
        </p:nvSpPr>
        <p:spPr bwMode="auto">
          <a:xfrm>
            <a:off x="534987" y="1466852"/>
            <a:ext cx="83026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173038" algn="l"/>
              </a:tabLst>
              <a:defRPr>
                <a:solidFill>
                  <a:schemeClr val="tx1"/>
                </a:solidFill>
                <a:latin typeface="Arial" panose="020B0604020202020204" pitchFamily="34" charset="0"/>
                <a:cs typeface="Arial" panose="020B0604020202020204" pitchFamily="34" charset="0"/>
              </a:defRPr>
            </a:lvl1pPr>
            <a:lvl2pPr marL="742950" indent="-285750" eaLnBrk="0" hangingPunct="0">
              <a:tabLst>
                <a:tab pos="173038" algn="l"/>
              </a:tabLst>
              <a:defRPr>
                <a:solidFill>
                  <a:schemeClr val="tx1"/>
                </a:solidFill>
                <a:latin typeface="Arial" panose="020B0604020202020204" pitchFamily="34" charset="0"/>
                <a:cs typeface="Arial" panose="020B0604020202020204" pitchFamily="34" charset="0"/>
              </a:defRPr>
            </a:lvl2pPr>
            <a:lvl3pPr marL="1143000" indent="-228600" eaLnBrk="0" hangingPunct="0">
              <a:tabLst>
                <a:tab pos="173038" algn="l"/>
              </a:tabLst>
              <a:defRPr>
                <a:solidFill>
                  <a:schemeClr val="tx1"/>
                </a:solidFill>
                <a:latin typeface="Arial" panose="020B0604020202020204" pitchFamily="34" charset="0"/>
                <a:cs typeface="Arial" panose="020B0604020202020204" pitchFamily="34" charset="0"/>
              </a:defRPr>
            </a:lvl3pPr>
            <a:lvl4pPr marL="1600200" indent="-228600" eaLnBrk="0" hangingPunct="0">
              <a:tabLst>
                <a:tab pos="173038" algn="l"/>
              </a:tabLst>
              <a:defRPr>
                <a:solidFill>
                  <a:schemeClr val="tx1"/>
                </a:solidFill>
                <a:latin typeface="Arial" panose="020B0604020202020204" pitchFamily="34" charset="0"/>
                <a:cs typeface="Arial" panose="020B0604020202020204" pitchFamily="34" charset="0"/>
              </a:defRPr>
            </a:lvl4pPr>
            <a:lvl5pPr marL="2057400" indent="-228600" eaLnBrk="0" hangingPunct="0">
              <a:tabLst>
                <a:tab pos="173038" algn="l"/>
              </a:tabLst>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tabLst>
                <a:tab pos="173038" algn="l"/>
              </a:tabLs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tabLst>
                <a:tab pos="173038" algn="l"/>
              </a:tabLs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tabLst>
                <a:tab pos="173038" algn="l"/>
              </a:tabLs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tabLst>
                <a:tab pos="173038" algn="l"/>
              </a:tabLs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dirty="0"/>
              <a:t>If you prefer to retrieve your username by answering your challenge questions, click the “Challenge Questions” button</a:t>
            </a:r>
          </a:p>
        </p:txBody>
      </p:sp>
      <p:grpSp>
        <p:nvGrpSpPr>
          <p:cNvPr id="35844" name="Group 2" descr="Retrive Your Username Web page"/>
          <p:cNvGrpSpPr>
            <a:grpSpLocks/>
          </p:cNvGrpSpPr>
          <p:nvPr/>
        </p:nvGrpSpPr>
        <p:grpSpPr bwMode="auto">
          <a:xfrm>
            <a:off x="1401541" y="2373839"/>
            <a:ext cx="6348910" cy="4008446"/>
            <a:chOff x="1066800" y="2058469"/>
            <a:chExt cx="7239000" cy="4570931"/>
          </a:xfrm>
        </p:grpSpPr>
        <p:pic>
          <p:nvPicPr>
            <p:cNvPr id="3584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058469"/>
              <a:ext cx="7239000" cy="45709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Oval 6"/>
            <p:cNvSpPr/>
            <p:nvPr/>
          </p:nvSpPr>
          <p:spPr bwMode="auto">
            <a:xfrm>
              <a:off x="6324600" y="5518024"/>
              <a:ext cx="1828800" cy="457252"/>
            </a:xfrm>
            <a:prstGeom prst="ellipse">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grpSp>
    </p:spTree>
    <p:extLst>
      <p:ext uri="{BB962C8B-B14F-4D97-AF65-F5344CB8AC3E}">
        <p14:creationId xmlns:p14="http://schemas.microsoft.com/office/powerpoint/2010/main" val="27581708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26"/>
          <p:cNvSpPr>
            <a:spLocks noGrp="1" noChangeArrowheads="1"/>
          </p:cNvSpPr>
          <p:nvPr>
            <p:ph type="title"/>
          </p:nvPr>
        </p:nvSpPr>
        <p:spPr>
          <a:xfrm>
            <a:off x="457200" y="990600"/>
            <a:ext cx="8229600" cy="762000"/>
          </a:xfrm>
        </p:spPr>
        <p:txBody>
          <a:bodyPr>
            <a:normAutofit/>
          </a:bodyPr>
          <a:lstStyle/>
          <a:p>
            <a:pPr eaLnBrk="1" hangingPunct="1"/>
            <a:r>
              <a:rPr lang="en-US" dirty="0" smtClean="0"/>
              <a:t>TOPS Eligible Institutions: Private</a:t>
            </a:r>
          </a:p>
        </p:txBody>
      </p:sp>
      <p:sp>
        <p:nvSpPr>
          <p:cNvPr id="31747" name="Rectangle 1027"/>
          <p:cNvSpPr>
            <a:spLocks noGrp="1" noChangeArrowheads="1"/>
          </p:cNvSpPr>
          <p:nvPr>
            <p:ph idx="1"/>
          </p:nvPr>
        </p:nvSpPr>
        <p:spPr>
          <a:xfrm>
            <a:off x="457200" y="1752600"/>
            <a:ext cx="8229600" cy="4572000"/>
          </a:xfrm>
        </p:spPr>
        <p:txBody>
          <a:bodyPr>
            <a:noAutofit/>
          </a:bodyPr>
          <a:lstStyle/>
          <a:p>
            <a:pPr eaLnBrk="1" hangingPunct="1">
              <a:spcBef>
                <a:spcPts val="0"/>
              </a:spcBef>
            </a:pPr>
            <a:r>
              <a:rPr lang="en-US" sz="2800" dirty="0" smtClean="0"/>
              <a:t>Louisiana Association of Independent Colleges and Universities (LAICU)</a:t>
            </a:r>
          </a:p>
          <a:p>
            <a:pPr lvl="1" eaLnBrk="1" hangingPunct="1">
              <a:spcBef>
                <a:spcPts val="0"/>
              </a:spcBef>
            </a:pPr>
            <a:r>
              <a:rPr lang="en-US" sz="2400" dirty="0" smtClean="0"/>
              <a:t>Centenary College</a:t>
            </a:r>
          </a:p>
          <a:p>
            <a:pPr lvl="1" eaLnBrk="1" hangingPunct="1">
              <a:spcBef>
                <a:spcPts val="0"/>
              </a:spcBef>
            </a:pPr>
            <a:r>
              <a:rPr lang="en-US" sz="2400" dirty="0" smtClean="0"/>
              <a:t>Dillard University</a:t>
            </a:r>
          </a:p>
          <a:p>
            <a:pPr lvl="1" eaLnBrk="1" hangingPunct="1">
              <a:spcBef>
                <a:spcPts val="0"/>
              </a:spcBef>
            </a:pPr>
            <a:r>
              <a:rPr lang="en-US" sz="2400" dirty="0" smtClean="0"/>
              <a:t>Louisiana College</a:t>
            </a:r>
          </a:p>
          <a:p>
            <a:pPr lvl="1" eaLnBrk="1" hangingPunct="1">
              <a:spcBef>
                <a:spcPts val="0"/>
              </a:spcBef>
            </a:pPr>
            <a:r>
              <a:rPr lang="en-US" sz="2400" dirty="0" smtClean="0"/>
              <a:t>Loyola University New Orleans</a:t>
            </a:r>
          </a:p>
          <a:p>
            <a:pPr lvl="1" eaLnBrk="1" hangingPunct="1">
              <a:spcBef>
                <a:spcPts val="0"/>
              </a:spcBef>
            </a:pPr>
            <a:r>
              <a:rPr lang="en-US" sz="2400" dirty="0" smtClean="0"/>
              <a:t>New Orleans Baptist Theological Seminary</a:t>
            </a:r>
          </a:p>
          <a:p>
            <a:pPr lvl="1" eaLnBrk="1" hangingPunct="1">
              <a:spcBef>
                <a:spcPts val="0"/>
              </a:spcBef>
            </a:pPr>
            <a:r>
              <a:rPr lang="en-US" sz="2400" dirty="0" smtClean="0"/>
              <a:t>Our Lady of Holy Cross College</a:t>
            </a:r>
          </a:p>
          <a:p>
            <a:pPr lvl="1" eaLnBrk="1" hangingPunct="1">
              <a:spcBef>
                <a:spcPts val="0"/>
              </a:spcBef>
            </a:pPr>
            <a:r>
              <a:rPr lang="en-US" sz="2400" dirty="0" smtClean="0"/>
              <a:t>Our Lady of the Lake College</a:t>
            </a:r>
          </a:p>
          <a:p>
            <a:pPr lvl="1" eaLnBrk="1" hangingPunct="1">
              <a:spcBef>
                <a:spcPts val="0"/>
              </a:spcBef>
            </a:pPr>
            <a:r>
              <a:rPr lang="en-US" sz="2400" dirty="0" smtClean="0"/>
              <a:t>St. Joseph Seminary College</a:t>
            </a:r>
          </a:p>
          <a:p>
            <a:pPr lvl="1" eaLnBrk="1" hangingPunct="1">
              <a:spcBef>
                <a:spcPts val="0"/>
              </a:spcBef>
            </a:pPr>
            <a:r>
              <a:rPr lang="en-US" sz="2400" dirty="0" smtClean="0"/>
              <a:t>Tulane University</a:t>
            </a:r>
          </a:p>
          <a:p>
            <a:pPr lvl="1" eaLnBrk="1" hangingPunct="1">
              <a:spcBef>
                <a:spcPts val="0"/>
              </a:spcBef>
            </a:pPr>
            <a:r>
              <a:rPr lang="en-US" sz="2400" dirty="0" smtClean="0"/>
              <a:t>Xavier University</a:t>
            </a:r>
          </a:p>
        </p:txBody>
      </p:sp>
    </p:spTree>
    <p:extLst>
      <p:ext uri="{BB962C8B-B14F-4D97-AF65-F5344CB8AC3E}">
        <p14:creationId xmlns:p14="http://schemas.microsoft.com/office/powerpoint/2010/main" val="283117959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026"/>
          <p:cNvSpPr>
            <a:spLocks noGrp="1" noChangeArrowheads="1"/>
          </p:cNvSpPr>
          <p:nvPr>
            <p:ph type="title"/>
          </p:nvPr>
        </p:nvSpPr>
        <p:spPr>
          <a:xfrm>
            <a:off x="533400" y="1143000"/>
            <a:ext cx="8153400" cy="1295400"/>
          </a:xfrm>
        </p:spPr>
        <p:txBody>
          <a:bodyPr>
            <a:normAutofit fontScale="90000"/>
          </a:bodyPr>
          <a:lstStyle/>
          <a:p>
            <a:pPr eaLnBrk="1" hangingPunct="1"/>
            <a:r>
              <a:rPr lang="en-US" dirty="0" smtClean="0"/>
              <a:t>TOPS Eligible Institutions: </a:t>
            </a:r>
            <a:br>
              <a:rPr lang="en-US" dirty="0" smtClean="0"/>
            </a:br>
            <a:r>
              <a:rPr lang="en-US" dirty="0" smtClean="0"/>
              <a:t>Out-of-State</a:t>
            </a:r>
          </a:p>
        </p:txBody>
      </p:sp>
      <p:sp>
        <p:nvSpPr>
          <p:cNvPr id="32771" name="Rectangle 1027"/>
          <p:cNvSpPr>
            <a:spLocks noGrp="1" noChangeArrowheads="1"/>
          </p:cNvSpPr>
          <p:nvPr>
            <p:ph idx="1"/>
          </p:nvPr>
        </p:nvSpPr>
        <p:spPr>
          <a:xfrm>
            <a:off x="457200" y="2438400"/>
            <a:ext cx="8229600" cy="3200400"/>
          </a:xfrm>
        </p:spPr>
        <p:txBody>
          <a:bodyPr>
            <a:normAutofit/>
          </a:bodyPr>
          <a:lstStyle/>
          <a:p>
            <a:pPr eaLnBrk="1" hangingPunct="1"/>
            <a:r>
              <a:rPr lang="en-US" sz="2800" dirty="0" smtClean="0"/>
              <a:t>Deaf or hard of hearing recipients of the Opportunity, Performance or Honors awards may use the award at a non-public, out-of-state college or university which primarily serves deaf or hard of hearing students</a:t>
            </a:r>
          </a:p>
          <a:p>
            <a:pPr eaLnBrk="1" hangingPunct="1"/>
            <a:r>
              <a:rPr lang="en-US" sz="2800" dirty="0" smtClean="0"/>
              <a:t>TOPS may </a:t>
            </a:r>
            <a:r>
              <a:rPr lang="en-US" sz="2800" b="1" dirty="0" smtClean="0"/>
              <a:t>not</a:t>
            </a:r>
            <a:r>
              <a:rPr lang="en-US" sz="2800" dirty="0" smtClean="0"/>
              <a:t> be used out-of-state under any other circumstances</a:t>
            </a:r>
          </a:p>
        </p:txBody>
      </p:sp>
    </p:spTree>
    <p:extLst>
      <p:ext uri="{BB962C8B-B14F-4D97-AF65-F5344CB8AC3E}">
        <p14:creationId xmlns:p14="http://schemas.microsoft.com/office/powerpoint/2010/main" val="178150722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dirty="0" smtClean="0"/>
              <a:t>Opportunity Award Benefits</a:t>
            </a:r>
          </a:p>
        </p:txBody>
      </p:sp>
      <p:sp>
        <p:nvSpPr>
          <p:cNvPr id="33795" name="Rectangle 3"/>
          <p:cNvSpPr>
            <a:spLocks noGrp="1" noChangeArrowheads="1"/>
          </p:cNvSpPr>
          <p:nvPr>
            <p:ph idx="1"/>
          </p:nvPr>
        </p:nvSpPr>
        <p:spPr>
          <a:xfrm>
            <a:off x="457200" y="1905000"/>
            <a:ext cx="8229600" cy="4495800"/>
          </a:xfrm>
        </p:spPr>
        <p:txBody>
          <a:bodyPr>
            <a:noAutofit/>
          </a:bodyPr>
          <a:lstStyle/>
          <a:p>
            <a:pPr eaLnBrk="1" hangingPunct="1">
              <a:spcBef>
                <a:spcPts val="0"/>
              </a:spcBef>
            </a:pPr>
            <a:r>
              <a:rPr lang="en-US" sz="2800" dirty="0" smtClean="0"/>
              <a:t>May be used to pursue:</a:t>
            </a:r>
          </a:p>
          <a:p>
            <a:pPr lvl="1" eaLnBrk="1" hangingPunct="1">
              <a:spcBef>
                <a:spcPts val="0"/>
              </a:spcBef>
            </a:pPr>
            <a:r>
              <a:rPr lang="en-US" sz="2400" dirty="0" smtClean="0"/>
              <a:t>Academic undergraduate degree</a:t>
            </a:r>
          </a:p>
          <a:p>
            <a:pPr lvl="1" eaLnBrk="1" hangingPunct="1">
              <a:spcBef>
                <a:spcPts val="0"/>
              </a:spcBef>
            </a:pPr>
            <a:r>
              <a:rPr lang="en-US" sz="2400" dirty="0" smtClean="0"/>
              <a:t>Vocational or technical certificate</a:t>
            </a:r>
          </a:p>
          <a:p>
            <a:pPr lvl="1" eaLnBrk="1" hangingPunct="1">
              <a:spcBef>
                <a:spcPts val="0"/>
              </a:spcBef>
            </a:pPr>
            <a:r>
              <a:rPr lang="en-US" sz="2400" dirty="0" smtClean="0"/>
              <a:t>Non-academic degree</a:t>
            </a:r>
          </a:p>
          <a:p>
            <a:pPr eaLnBrk="1" hangingPunct="1">
              <a:spcBef>
                <a:spcPts val="0"/>
              </a:spcBef>
            </a:pPr>
            <a:r>
              <a:rPr lang="en-US" sz="2800" dirty="0" smtClean="0"/>
              <a:t>Students who use their Opportunity Award to pursue a technical program will receive the same benefits and be held to the same retention requirements as a TOPS Tech Award recipient</a:t>
            </a:r>
          </a:p>
          <a:p>
            <a:pPr lvl="1" eaLnBrk="1" hangingPunct="1">
              <a:spcBef>
                <a:spcPts val="0"/>
              </a:spcBef>
            </a:pPr>
            <a:r>
              <a:rPr lang="en-US" sz="2400" dirty="0" smtClean="0"/>
              <a:t>The award may be used at eligible Louisiana cosmetology and proprietary schools</a:t>
            </a:r>
          </a:p>
          <a:p>
            <a:pPr lvl="1" eaLnBrk="1" hangingPunct="1">
              <a:spcBef>
                <a:spcPts val="0"/>
              </a:spcBef>
            </a:pPr>
            <a:r>
              <a:rPr lang="en-US" sz="2400" dirty="0" smtClean="0"/>
              <a:t>See TOPS Tech Award presentation</a:t>
            </a:r>
          </a:p>
        </p:txBody>
      </p:sp>
    </p:spTree>
    <p:extLst>
      <p:ext uri="{BB962C8B-B14F-4D97-AF65-F5344CB8AC3E}">
        <p14:creationId xmlns:p14="http://schemas.microsoft.com/office/powerpoint/2010/main" val="291165197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026"/>
          <p:cNvSpPr>
            <a:spLocks noGrp="1" noChangeArrowheads="1"/>
          </p:cNvSpPr>
          <p:nvPr>
            <p:ph type="title"/>
          </p:nvPr>
        </p:nvSpPr>
        <p:spPr/>
        <p:txBody>
          <a:bodyPr/>
          <a:lstStyle/>
          <a:p>
            <a:pPr eaLnBrk="1" hangingPunct="1"/>
            <a:r>
              <a:rPr lang="en-US" dirty="0" smtClean="0"/>
              <a:t>Opportunity Award Benefits</a:t>
            </a:r>
          </a:p>
        </p:txBody>
      </p:sp>
      <p:sp>
        <p:nvSpPr>
          <p:cNvPr id="34819" name="Rectangle 1027"/>
          <p:cNvSpPr>
            <a:spLocks noGrp="1" noChangeArrowheads="1"/>
          </p:cNvSpPr>
          <p:nvPr>
            <p:ph idx="1"/>
          </p:nvPr>
        </p:nvSpPr>
        <p:spPr/>
        <p:txBody>
          <a:bodyPr>
            <a:noAutofit/>
          </a:bodyPr>
          <a:lstStyle/>
          <a:p>
            <a:pPr eaLnBrk="1" hangingPunct="1">
              <a:lnSpc>
                <a:spcPct val="120000"/>
              </a:lnSpc>
              <a:spcBef>
                <a:spcPts val="0"/>
              </a:spcBef>
            </a:pPr>
            <a:r>
              <a:rPr lang="en-US" sz="2800" dirty="0" smtClean="0"/>
              <a:t>May be received for a maximum of eight semesters or 12 quarters</a:t>
            </a:r>
            <a:endParaRPr lang="en-US" sz="2800" dirty="0"/>
          </a:p>
          <a:p>
            <a:pPr eaLnBrk="1" hangingPunct="1">
              <a:lnSpc>
                <a:spcPct val="120000"/>
              </a:lnSpc>
              <a:spcBef>
                <a:spcPts val="0"/>
              </a:spcBef>
            </a:pPr>
            <a:r>
              <a:rPr lang="en-US" sz="2800" dirty="0" smtClean="0"/>
              <a:t>Not available for summer terms except for students enrolled in a Qualified Summer Session</a:t>
            </a:r>
          </a:p>
          <a:p>
            <a:pPr lvl="1" eaLnBrk="1" hangingPunct="1">
              <a:lnSpc>
                <a:spcPct val="120000"/>
              </a:lnSpc>
              <a:spcBef>
                <a:spcPts val="0"/>
              </a:spcBef>
            </a:pPr>
            <a:r>
              <a:rPr lang="en-US" sz="2400" dirty="0" smtClean="0"/>
              <a:t>Students with 60 or more hours</a:t>
            </a:r>
          </a:p>
          <a:p>
            <a:pPr lvl="1" eaLnBrk="1" hangingPunct="1">
              <a:lnSpc>
                <a:spcPct val="120000"/>
              </a:lnSpc>
              <a:spcBef>
                <a:spcPts val="0"/>
              </a:spcBef>
            </a:pPr>
            <a:r>
              <a:rPr lang="en-US" sz="2400" dirty="0" smtClean="0"/>
              <a:t>Required to attend summer by major</a:t>
            </a:r>
          </a:p>
          <a:p>
            <a:pPr lvl="1" eaLnBrk="1" hangingPunct="1">
              <a:lnSpc>
                <a:spcPct val="120000"/>
              </a:lnSpc>
              <a:spcBef>
                <a:spcPts val="0"/>
              </a:spcBef>
            </a:pPr>
            <a:r>
              <a:rPr lang="en-US" sz="2400" dirty="0" smtClean="0"/>
              <a:t>Courses required for major only offered in summer</a:t>
            </a:r>
          </a:p>
          <a:p>
            <a:pPr lvl="1" eaLnBrk="1" hangingPunct="1">
              <a:lnSpc>
                <a:spcPct val="120000"/>
              </a:lnSpc>
              <a:spcBef>
                <a:spcPts val="0"/>
              </a:spcBef>
            </a:pPr>
            <a:r>
              <a:rPr lang="en-US" sz="2400" dirty="0" smtClean="0"/>
              <a:t>Technical Programs</a:t>
            </a:r>
          </a:p>
        </p:txBody>
      </p:sp>
    </p:spTree>
    <p:extLst>
      <p:ext uri="{BB962C8B-B14F-4D97-AF65-F5344CB8AC3E}">
        <p14:creationId xmlns:p14="http://schemas.microsoft.com/office/powerpoint/2010/main" val="426016016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026"/>
          <p:cNvSpPr>
            <a:spLocks noGrp="1" noChangeArrowheads="1"/>
          </p:cNvSpPr>
          <p:nvPr>
            <p:ph type="title"/>
          </p:nvPr>
        </p:nvSpPr>
        <p:spPr/>
        <p:txBody>
          <a:bodyPr/>
          <a:lstStyle/>
          <a:p>
            <a:pPr eaLnBrk="1" hangingPunct="1"/>
            <a:r>
              <a:rPr lang="en-US" dirty="0" smtClean="0"/>
              <a:t>Opportunity Award Benefits</a:t>
            </a:r>
          </a:p>
        </p:txBody>
      </p:sp>
      <p:sp>
        <p:nvSpPr>
          <p:cNvPr id="35843" name="Rectangle 1027"/>
          <p:cNvSpPr>
            <a:spLocks noGrp="1" noChangeArrowheads="1"/>
          </p:cNvSpPr>
          <p:nvPr>
            <p:ph idx="1"/>
          </p:nvPr>
        </p:nvSpPr>
        <p:spPr/>
        <p:txBody>
          <a:bodyPr>
            <a:noAutofit/>
          </a:bodyPr>
          <a:lstStyle/>
          <a:p>
            <a:pPr eaLnBrk="1" hangingPunct="1">
              <a:spcBef>
                <a:spcPts val="0"/>
              </a:spcBef>
            </a:pPr>
            <a:r>
              <a:rPr lang="en-US" sz="2800" dirty="0" smtClean="0"/>
              <a:t>Any recipient who successfully completes a Bachelor’s degree in less than 8 semesters or 12 quarters of award benefits, may receive any remaining terms of eligibility for graduate study</a:t>
            </a:r>
          </a:p>
          <a:p>
            <a:pPr lvl="1" eaLnBrk="1" hangingPunct="1">
              <a:spcBef>
                <a:spcPts val="0"/>
              </a:spcBef>
            </a:pPr>
            <a:r>
              <a:rPr lang="en-US" sz="2400" dirty="0" smtClean="0"/>
              <a:t>Performance and Honors award recipients will receive their stipends</a:t>
            </a:r>
          </a:p>
        </p:txBody>
      </p:sp>
    </p:spTree>
    <p:extLst>
      <p:ext uri="{BB962C8B-B14F-4D97-AF65-F5344CB8AC3E}">
        <p14:creationId xmlns:p14="http://schemas.microsoft.com/office/powerpoint/2010/main" val="122506374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en-US" dirty="0" smtClean="0"/>
              <a:t>Performance Award</a:t>
            </a:r>
          </a:p>
        </p:txBody>
      </p:sp>
      <p:sp>
        <p:nvSpPr>
          <p:cNvPr id="36867" name="Rectangle 3"/>
          <p:cNvSpPr>
            <a:spLocks noGrp="1" noChangeArrowheads="1"/>
          </p:cNvSpPr>
          <p:nvPr>
            <p:ph idx="1"/>
          </p:nvPr>
        </p:nvSpPr>
        <p:spPr/>
        <p:txBody>
          <a:bodyPr>
            <a:noAutofit/>
          </a:bodyPr>
          <a:lstStyle/>
          <a:p>
            <a:pPr eaLnBrk="1" hangingPunct="1">
              <a:spcBef>
                <a:spcPts val="0"/>
              </a:spcBef>
            </a:pPr>
            <a:r>
              <a:rPr lang="en-US" sz="2800" dirty="0" smtClean="0"/>
              <a:t>Eligibility Requirements</a:t>
            </a:r>
          </a:p>
          <a:p>
            <a:pPr lvl="1" eaLnBrk="1" hangingPunct="1">
              <a:spcBef>
                <a:spcPts val="0"/>
              </a:spcBef>
            </a:pPr>
            <a:r>
              <a:rPr lang="en-US" sz="2400" dirty="0" smtClean="0"/>
              <a:t>3.00 minimum TOPS Core Curriculum GPA</a:t>
            </a:r>
          </a:p>
          <a:p>
            <a:pPr lvl="1" eaLnBrk="1" hangingPunct="1">
              <a:spcBef>
                <a:spcPts val="0"/>
              </a:spcBef>
            </a:pPr>
            <a:r>
              <a:rPr lang="en-US" sz="2400" dirty="0" smtClean="0"/>
              <a:t>ACT score of 23</a:t>
            </a:r>
          </a:p>
          <a:p>
            <a:pPr lvl="2" eaLnBrk="1" hangingPunct="1">
              <a:spcBef>
                <a:spcPts val="0"/>
              </a:spcBef>
            </a:pPr>
            <a:r>
              <a:rPr lang="en-US" sz="2000" dirty="0" smtClean="0"/>
              <a:t>SAT score of 1130</a:t>
            </a:r>
          </a:p>
          <a:p>
            <a:pPr lvl="1" eaLnBrk="1" hangingPunct="1">
              <a:spcBef>
                <a:spcPts val="0"/>
              </a:spcBef>
            </a:pPr>
            <a:r>
              <a:rPr lang="en-US" sz="2400" dirty="0" smtClean="0"/>
              <a:t>Completion of the TOPS Core Curriculum</a:t>
            </a:r>
          </a:p>
          <a:p>
            <a:pPr lvl="1" eaLnBrk="1" hangingPunct="1">
              <a:spcBef>
                <a:spcPts val="0"/>
              </a:spcBef>
            </a:pPr>
            <a:r>
              <a:rPr lang="en-US" sz="2400" dirty="0" smtClean="0"/>
              <a:t>TOPS general eligibility requirements</a:t>
            </a:r>
          </a:p>
          <a:p>
            <a:pPr eaLnBrk="1" hangingPunct="1">
              <a:spcBef>
                <a:spcPts val="0"/>
              </a:spcBef>
            </a:pPr>
            <a:r>
              <a:rPr lang="en-US" sz="2800" dirty="0" smtClean="0"/>
              <a:t>Award Benefits</a:t>
            </a:r>
          </a:p>
          <a:p>
            <a:pPr lvl="1" eaLnBrk="1" hangingPunct="1">
              <a:spcBef>
                <a:spcPts val="0"/>
              </a:spcBef>
            </a:pPr>
            <a:r>
              <a:rPr lang="en-US" sz="2400" dirty="0" smtClean="0"/>
              <a:t>Provides the same benefits as the Opportunity Award, plus</a:t>
            </a:r>
          </a:p>
          <a:p>
            <a:pPr lvl="1">
              <a:spcBef>
                <a:spcPts val="0"/>
              </a:spcBef>
            </a:pPr>
            <a:r>
              <a:rPr lang="en-US" sz="2400" dirty="0" smtClean="0"/>
              <a:t>$400 annual stipend </a:t>
            </a:r>
            <a:r>
              <a:rPr lang="en-US" sz="2400" dirty="0"/>
              <a:t>(contingent upon </a:t>
            </a:r>
            <a:r>
              <a:rPr lang="en-US" sz="2400" dirty="0" smtClean="0"/>
              <a:t>appropriations</a:t>
            </a:r>
            <a:r>
              <a:rPr lang="en-US" sz="2400" dirty="0"/>
              <a:t>)</a:t>
            </a:r>
            <a:endParaRPr lang="en-US" sz="2400" i="1" dirty="0" smtClean="0"/>
          </a:p>
        </p:txBody>
      </p:sp>
    </p:spTree>
    <p:extLst>
      <p:ext uri="{BB962C8B-B14F-4D97-AF65-F5344CB8AC3E}">
        <p14:creationId xmlns:p14="http://schemas.microsoft.com/office/powerpoint/2010/main" val="338798000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en-US" dirty="0" smtClean="0"/>
              <a:t>Honors Award</a:t>
            </a:r>
            <a:endParaRPr lang="en-US" sz="3200" dirty="0" smtClean="0"/>
          </a:p>
        </p:txBody>
      </p:sp>
      <p:sp>
        <p:nvSpPr>
          <p:cNvPr id="37891" name="Rectangle 3"/>
          <p:cNvSpPr>
            <a:spLocks noGrp="1" noChangeArrowheads="1"/>
          </p:cNvSpPr>
          <p:nvPr>
            <p:ph idx="1"/>
          </p:nvPr>
        </p:nvSpPr>
        <p:spPr/>
        <p:txBody>
          <a:bodyPr>
            <a:noAutofit/>
          </a:bodyPr>
          <a:lstStyle/>
          <a:p>
            <a:pPr eaLnBrk="1" hangingPunct="1">
              <a:spcBef>
                <a:spcPts val="0"/>
              </a:spcBef>
            </a:pPr>
            <a:r>
              <a:rPr lang="en-US" sz="2800" dirty="0" smtClean="0"/>
              <a:t>Eligibility Requirements</a:t>
            </a:r>
          </a:p>
          <a:p>
            <a:pPr lvl="1" eaLnBrk="1" hangingPunct="1">
              <a:spcBef>
                <a:spcPts val="0"/>
              </a:spcBef>
            </a:pPr>
            <a:r>
              <a:rPr lang="en-US" sz="2400" dirty="0" smtClean="0"/>
              <a:t>3.00 minimum TOPS Core Curriculum GPA</a:t>
            </a:r>
          </a:p>
          <a:p>
            <a:pPr lvl="1" eaLnBrk="1" hangingPunct="1">
              <a:spcBef>
                <a:spcPts val="0"/>
              </a:spcBef>
            </a:pPr>
            <a:r>
              <a:rPr lang="en-US" sz="2400" dirty="0" smtClean="0"/>
              <a:t>ACT score of 27</a:t>
            </a:r>
          </a:p>
          <a:p>
            <a:pPr lvl="2" eaLnBrk="1" hangingPunct="1">
              <a:spcBef>
                <a:spcPts val="0"/>
              </a:spcBef>
            </a:pPr>
            <a:r>
              <a:rPr lang="en-US" sz="2000" dirty="0" smtClean="0"/>
              <a:t>SAT score of 1280</a:t>
            </a:r>
          </a:p>
          <a:p>
            <a:pPr lvl="1" eaLnBrk="1" hangingPunct="1">
              <a:spcBef>
                <a:spcPts val="0"/>
              </a:spcBef>
            </a:pPr>
            <a:r>
              <a:rPr lang="en-US" sz="2400" dirty="0" smtClean="0"/>
              <a:t>Completion of the TOPS Core Curriculum</a:t>
            </a:r>
          </a:p>
          <a:p>
            <a:pPr lvl="1" eaLnBrk="1" hangingPunct="1">
              <a:spcBef>
                <a:spcPts val="0"/>
              </a:spcBef>
            </a:pPr>
            <a:r>
              <a:rPr lang="en-US" sz="2400" dirty="0" smtClean="0"/>
              <a:t>TOPS general eligibility requirements</a:t>
            </a:r>
          </a:p>
          <a:p>
            <a:pPr eaLnBrk="1" hangingPunct="1">
              <a:spcBef>
                <a:spcPts val="0"/>
              </a:spcBef>
            </a:pPr>
            <a:r>
              <a:rPr lang="en-US" sz="2800" dirty="0" smtClean="0"/>
              <a:t>Award Benefits</a:t>
            </a:r>
          </a:p>
          <a:p>
            <a:pPr lvl="1" eaLnBrk="1" hangingPunct="1">
              <a:spcBef>
                <a:spcPts val="0"/>
              </a:spcBef>
            </a:pPr>
            <a:r>
              <a:rPr lang="en-US" sz="2400" dirty="0" smtClean="0"/>
              <a:t>Provides the same benefits as the Opportunity Award, plus</a:t>
            </a:r>
          </a:p>
          <a:p>
            <a:pPr lvl="1" eaLnBrk="1" hangingPunct="1">
              <a:spcBef>
                <a:spcPts val="0"/>
              </a:spcBef>
            </a:pPr>
            <a:r>
              <a:rPr lang="en-US" sz="2400" dirty="0" smtClean="0"/>
              <a:t>$800 annual stipend (contingent upon appropriations)</a:t>
            </a:r>
          </a:p>
        </p:txBody>
      </p:sp>
    </p:spTree>
    <p:extLst>
      <p:ext uri="{BB962C8B-B14F-4D97-AF65-F5344CB8AC3E}">
        <p14:creationId xmlns:p14="http://schemas.microsoft.com/office/powerpoint/2010/main" val="32509284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normAutofit fontScale="90000"/>
          </a:bodyPr>
          <a:lstStyle/>
          <a:p>
            <a:pPr eaLnBrk="1" hangingPunct="1"/>
            <a:r>
              <a:rPr lang="en-US" dirty="0" smtClean="0"/>
              <a:t>Disabled Students &amp; </a:t>
            </a:r>
            <a:br>
              <a:rPr lang="en-US" dirty="0" smtClean="0"/>
            </a:br>
            <a:r>
              <a:rPr lang="en-US" dirty="0" smtClean="0"/>
              <a:t>Exceptional Children</a:t>
            </a:r>
          </a:p>
        </p:txBody>
      </p:sp>
      <p:sp>
        <p:nvSpPr>
          <p:cNvPr id="46083" name="Rectangle 3"/>
          <p:cNvSpPr>
            <a:spLocks noGrp="1" noChangeArrowheads="1"/>
          </p:cNvSpPr>
          <p:nvPr>
            <p:ph idx="1"/>
          </p:nvPr>
        </p:nvSpPr>
        <p:spPr>
          <a:xfrm>
            <a:off x="457200" y="2514600"/>
            <a:ext cx="8229600" cy="3429000"/>
          </a:xfrm>
        </p:spPr>
        <p:txBody>
          <a:bodyPr>
            <a:noAutofit/>
          </a:bodyPr>
          <a:lstStyle/>
          <a:p>
            <a:pPr eaLnBrk="1" hangingPunct="1">
              <a:spcBef>
                <a:spcPts val="0"/>
              </a:spcBef>
            </a:pPr>
            <a:r>
              <a:rPr lang="en-US" sz="2400" dirty="0" smtClean="0"/>
              <a:t>A core curriculum course may be waived for a disabled student or exceptional child if documentation is provided that the reason the student failed to successfully complete the course was due solely to the student’s disability or exceptionality</a:t>
            </a:r>
          </a:p>
          <a:p>
            <a:pPr eaLnBrk="1" hangingPunct="1">
              <a:spcBef>
                <a:spcPts val="0"/>
              </a:spcBef>
            </a:pPr>
            <a:r>
              <a:rPr lang="en-US" sz="2400" dirty="0" smtClean="0"/>
              <a:t>There is no exception to the GPA or ACT/SAT  requirements</a:t>
            </a:r>
          </a:p>
          <a:p>
            <a:pPr lvl="1" eaLnBrk="1" hangingPunct="1">
              <a:spcBef>
                <a:spcPts val="0"/>
              </a:spcBef>
            </a:pPr>
            <a:r>
              <a:rPr lang="en-US" sz="2000" dirty="0" smtClean="0"/>
              <a:t>ACT or SAT Special Testing for Students with Disabilities is available</a:t>
            </a:r>
          </a:p>
          <a:p>
            <a:pPr eaLnBrk="1" hangingPunct="1">
              <a:spcBef>
                <a:spcPts val="0"/>
              </a:spcBef>
            </a:pPr>
            <a:r>
              <a:rPr lang="en-US" sz="2400" dirty="0" smtClean="0"/>
              <a:t>Affected students should contact LOSFA for details</a:t>
            </a:r>
          </a:p>
        </p:txBody>
      </p:sp>
    </p:spTree>
    <p:extLst>
      <p:ext uri="{BB962C8B-B14F-4D97-AF65-F5344CB8AC3E}">
        <p14:creationId xmlns:p14="http://schemas.microsoft.com/office/powerpoint/2010/main" val="233028463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en-US" dirty="0" smtClean="0"/>
              <a:t>TOPS Application</a:t>
            </a:r>
          </a:p>
        </p:txBody>
      </p:sp>
      <p:sp>
        <p:nvSpPr>
          <p:cNvPr id="47107" name="Rectangle 3"/>
          <p:cNvSpPr>
            <a:spLocks noGrp="1" noChangeArrowheads="1"/>
          </p:cNvSpPr>
          <p:nvPr>
            <p:ph idx="1"/>
          </p:nvPr>
        </p:nvSpPr>
        <p:spPr>
          <a:xfrm>
            <a:off x="457200" y="1905000"/>
            <a:ext cx="8382000" cy="4343400"/>
          </a:xfrm>
        </p:spPr>
        <p:txBody>
          <a:bodyPr>
            <a:noAutofit/>
          </a:bodyPr>
          <a:lstStyle/>
          <a:p>
            <a:pPr eaLnBrk="1" hangingPunct="1">
              <a:spcBef>
                <a:spcPts val="0"/>
              </a:spcBef>
            </a:pPr>
            <a:r>
              <a:rPr lang="en-US" sz="2400" dirty="0" smtClean="0"/>
              <a:t>There are two methods for applying for a TOPS Scholarship</a:t>
            </a:r>
          </a:p>
          <a:p>
            <a:pPr lvl="1" eaLnBrk="1" hangingPunct="1">
              <a:spcBef>
                <a:spcPts val="0"/>
              </a:spcBef>
            </a:pPr>
            <a:r>
              <a:rPr lang="en-US" sz="2000" dirty="0" smtClean="0"/>
              <a:t>FAFSA (Free Application for Federal Student Aid) – </a:t>
            </a:r>
            <a:r>
              <a:rPr lang="en-US" sz="2000" b="1" i="1" dirty="0" smtClean="0"/>
              <a:t>www.fafsa.gov</a:t>
            </a:r>
            <a:endParaRPr lang="en-US" sz="2000" b="1" dirty="0" smtClean="0"/>
          </a:p>
          <a:p>
            <a:pPr lvl="2" eaLnBrk="1" hangingPunct="1">
              <a:spcBef>
                <a:spcPts val="0"/>
              </a:spcBef>
            </a:pPr>
            <a:r>
              <a:rPr lang="en-US" sz="1800" dirty="0" smtClean="0"/>
              <a:t>Must be completed if the student is eligible for federal grant aid (Pell Grant)</a:t>
            </a:r>
          </a:p>
          <a:p>
            <a:pPr lvl="2" eaLnBrk="1" hangingPunct="1">
              <a:spcBef>
                <a:spcPts val="0"/>
              </a:spcBef>
            </a:pPr>
            <a:r>
              <a:rPr lang="en-US" sz="1800" dirty="0" smtClean="0"/>
              <a:t>Must be completed if the student is seeking any other form of financial aid</a:t>
            </a:r>
          </a:p>
          <a:p>
            <a:pPr lvl="2" eaLnBrk="1" hangingPunct="1">
              <a:spcBef>
                <a:spcPts val="0"/>
              </a:spcBef>
            </a:pPr>
            <a:r>
              <a:rPr lang="en-US" sz="1800" dirty="0" smtClean="0"/>
              <a:t>The only application needed for TOPS</a:t>
            </a:r>
          </a:p>
          <a:p>
            <a:pPr marL="344488" lvl="2" indent="3175" eaLnBrk="1" hangingPunct="1">
              <a:spcBef>
                <a:spcPts val="0"/>
              </a:spcBef>
              <a:buNone/>
            </a:pPr>
            <a:r>
              <a:rPr lang="en-US" dirty="0" smtClean="0"/>
              <a:t>OR</a:t>
            </a:r>
          </a:p>
          <a:p>
            <a:pPr lvl="1" eaLnBrk="1" hangingPunct="1">
              <a:spcBef>
                <a:spcPts val="0"/>
              </a:spcBef>
            </a:pPr>
            <a:r>
              <a:rPr lang="en-US" sz="2400" dirty="0" smtClean="0"/>
              <a:t> </a:t>
            </a:r>
            <a:r>
              <a:rPr lang="en-US" sz="2000" dirty="0" smtClean="0"/>
              <a:t>TOPS Online Application – </a:t>
            </a:r>
            <a:r>
              <a:rPr lang="en-US" sz="2000" b="1" i="1" dirty="0" smtClean="0"/>
              <a:t>www.osfa.la.gov </a:t>
            </a:r>
            <a:r>
              <a:rPr lang="en-US" sz="2000" i="1" dirty="0" smtClean="0"/>
              <a:t> </a:t>
            </a:r>
          </a:p>
          <a:p>
            <a:pPr lvl="2" eaLnBrk="1" hangingPunct="1">
              <a:spcBef>
                <a:spcPts val="0"/>
              </a:spcBef>
            </a:pPr>
            <a:r>
              <a:rPr lang="en-US" sz="1800" dirty="0" smtClean="0"/>
              <a:t>May only be completed by students who can certify that they do not qualify for federal grant aid</a:t>
            </a:r>
          </a:p>
          <a:p>
            <a:pPr lvl="2" eaLnBrk="1" hangingPunct="1">
              <a:spcBef>
                <a:spcPts val="0"/>
              </a:spcBef>
            </a:pPr>
            <a:r>
              <a:rPr lang="en-US" sz="1800" dirty="0" smtClean="0"/>
              <a:t>Do not complete if you have completed the FAFSA </a:t>
            </a:r>
          </a:p>
        </p:txBody>
      </p:sp>
    </p:spTree>
    <p:extLst>
      <p:ext uri="{BB962C8B-B14F-4D97-AF65-F5344CB8AC3E}">
        <p14:creationId xmlns:p14="http://schemas.microsoft.com/office/powerpoint/2010/main" val="268914325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457200" y="914400"/>
            <a:ext cx="8229600" cy="1143000"/>
          </a:xfrm>
        </p:spPr>
        <p:txBody>
          <a:bodyPr>
            <a:normAutofit fontScale="90000"/>
          </a:bodyPr>
          <a:lstStyle/>
          <a:p>
            <a:pPr eaLnBrk="1" hangingPunct="1"/>
            <a:r>
              <a:rPr lang="en-US" dirty="0" smtClean="0"/>
              <a:t>Application Deadlines for       </a:t>
            </a:r>
            <a:br>
              <a:rPr lang="en-US" dirty="0" smtClean="0"/>
            </a:br>
            <a:r>
              <a:rPr lang="en-US" dirty="0" smtClean="0"/>
              <a:t>2017 Graduates</a:t>
            </a:r>
          </a:p>
        </p:txBody>
      </p:sp>
      <p:graphicFrame>
        <p:nvGraphicFramePr>
          <p:cNvPr id="122073" name="Group 217"/>
          <p:cNvGraphicFramePr>
            <a:graphicFrameLocks noGrp="1"/>
          </p:cNvGraphicFramePr>
          <p:nvPr>
            <p:ph type="tbl" idx="4294967295"/>
            <p:extLst/>
          </p:nvPr>
        </p:nvGraphicFramePr>
        <p:xfrm>
          <a:off x="609600" y="2270760"/>
          <a:ext cx="7924800" cy="3215640"/>
        </p:xfrm>
        <a:graphic>
          <a:graphicData uri="http://schemas.openxmlformats.org/drawingml/2006/table">
            <a:tbl>
              <a:tblPr/>
              <a:tblGrid>
                <a:gridCol w="4038600"/>
                <a:gridCol w="3886200"/>
              </a:tblGrid>
              <a:tr h="381000">
                <a:tc>
                  <a:txBody>
                    <a:bodyPr/>
                    <a:lstStyle/>
                    <a:p>
                      <a:pPr marL="0" marR="0" lvl="0" indent="0" algn="ctr" defTabSz="914400" rtl="0" eaLnBrk="1" fontAlgn="base" latinLnBrk="0" hangingPunct="1">
                        <a:lnSpc>
                          <a:spcPct val="100000"/>
                        </a:lnSpc>
                        <a:spcBef>
                          <a:spcPct val="20000"/>
                        </a:spcBef>
                        <a:spcAft>
                          <a:spcPct val="0"/>
                        </a:spcAft>
                        <a:buClrTx/>
                        <a:buSzTx/>
                        <a:buFont typeface="Wingdings 2" pitchFamily="18" charset="2"/>
                        <a:buNone/>
                        <a:tabLst/>
                      </a:pPr>
                      <a:r>
                        <a:rPr kumimoji="0" lang="en-US" sz="1800" b="1" i="0" u="none" strike="noStrike" cap="none" normalizeH="0" baseline="0" dirty="0" smtClean="0">
                          <a:ln>
                            <a:noFill/>
                          </a:ln>
                          <a:solidFill>
                            <a:schemeClr val="tx1"/>
                          </a:solidFill>
                          <a:effectLst/>
                          <a:latin typeface="Arial" charset="0"/>
                        </a:rPr>
                        <a:t>Initial Application Receipt Date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2" pitchFamily="18" charset="2"/>
                        <a:buNone/>
                        <a:tabLst/>
                      </a:pPr>
                      <a:r>
                        <a:rPr kumimoji="0" lang="en-US" sz="1800" b="1" i="0" u="none" strike="noStrike" cap="none" normalizeH="0" baseline="0" dirty="0" smtClean="0">
                          <a:ln>
                            <a:noFill/>
                          </a:ln>
                          <a:solidFill>
                            <a:schemeClr val="tx1"/>
                          </a:solidFill>
                          <a:effectLst/>
                          <a:latin typeface="Arial" charset="0"/>
                        </a:rPr>
                        <a:t>Receives TOPS funding for: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25819">
                <a:tc>
                  <a:txBody>
                    <a:bodyPr/>
                    <a:lstStyle/>
                    <a:p>
                      <a:pPr marL="0" marR="0" lvl="0" indent="0" algn="ctr" defTabSz="914400" rtl="0" eaLnBrk="1" fontAlgn="base" latinLnBrk="0" hangingPunct="1">
                        <a:lnSpc>
                          <a:spcPct val="100000"/>
                        </a:lnSpc>
                        <a:spcBef>
                          <a:spcPct val="20000"/>
                        </a:spcBef>
                        <a:spcAft>
                          <a:spcPct val="0"/>
                        </a:spcAft>
                        <a:buClrTx/>
                        <a:buSzTx/>
                        <a:buFont typeface="Wingdings 2" pitchFamily="18" charset="2"/>
                        <a:buNone/>
                        <a:tabLst/>
                      </a:pPr>
                      <a:r>
                        <a:rPr kumimoji="0" lang="en-US" sz="1800" b="1" i="0" u="none" strike="noStrike" cap="none" normalizeH="0" baseline="0" dirty="0" smtClean="0">
                          <a:ln>
                            <a:noFill/>
                          </a:ln>
                          <a:solidFill>
                            <a:schemeClr val="tx1"/>
                          </a:solidFill>
                          <a:effectLst/>
                          <a:latin typeface="Arial" charset="0"/>
                        </a:rPr>
                        <a:t>Oct. 1, 2016 – July 1, 2018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Tx/>
                        <a:buSzTx/>
                        <a:buFont typeface="Wingdings 2" pitchFamily="18" charset="2"/>
                        <a:buNone/>
                        <a:tabLst/>
                      </a:pPr>
                      <a:r>
                        <a:rPr kumimoji="0" lang="en-US" sz="1800" b="0" i="0" u="none" strike="noStrike" cap="none" normalizeH="0" baseline="0" dirty="0" smtClean="0">
                          <a:ln>
                            <a:noFill/>
                          </a:ln>
                          <a:solidFill>
                            <a:schemeClr val="tx1"/>
                          </a:solidFill>
                          <a:effectLst/>
                          <a:latin typeface="Arial" charset="0"/>
                        </a:rPr>
                        <a:t>8 semesters (12 quarters)</a:t>
                      </a:r>
                    </a:p>
                    <a:p>
                      <a:pPr marL="0" marR="0" lvl="0" indent="0" algn="ctr" defTabSz="914400" rtl="0" eaLnBrk="1" fontAlgn="base" latinLnBrk="0" hangingPunct="1">
                        <a:lnSpc>
                          <a:spcPct val="100000"/>
                        </a:lnSpc>
                        <a:spcBef>
                          <a:spcPts val="0"/>
                        </a:spcBef>
                        <a:spcAft>
                          <a:spcPct val="0"/>
                        </a:spcAft>
                        <a:buClrTx/>
                        <a:buSzTx/>
                        <a:buFont typeface="Wingdings 2" pitchFamily="18" charset="2"/>
                        <a:buNone/>
                        <a:tabLst/>
                      </a:pPr>
                      <a:r>
                        <a:rPr kumimoji="0" lang="en-US" sz="1800" b="0" i="0" u="none" strike="noStrike" cap="none" normalizeH="0" baseline="0" dirty="0" smtClean="0">
                          <a:ln>
                            <a:noFill/>
                          </a:ln>
                          <a:solidFill>
                            <a:schemeClr val="tx1"/>
                          </a:solidFill>
                          <a:effectLst/>
                          <a:latin typeface="Arial" charset="0"/>
                        </a:rPr>
                        <a:t>Beginning Academic Year </a:t>
                      </a:r>
                    </a:p>
                    <a:p>
                      <a:pPr marL="0" marR="0" lvl="0" indent="0" algn="ctr" defTabSz="914400" rtl="0" eaLnBrk="1" fontAlgn="base" latinLnBrk="0" hangingPunct="1">
                        <a:lnSpc>
                          <a:spcPct val="100000"/>
                        </a:lnSpc>
                        <a:spcBef>
                          <a:spcPts val="0"/>
                        </a:spcBef>
                        <a:spcAft>
                          <a:spcPct val="0"/>
                        </a:spcAft>
                        <a:buClrTx/>
                        <a:buSzTx/>
                        <a:buFont typeface="Wingdings 2" pitchFamily="18" charset="2"/>
                        <a:buNone/>
                        <a:tabLst/>
                      </a:pPr>
                      <a:r>
                        <a:rPr kumimoji="0" lang="en-US" sz="1800" b="0" i="0" u="none" strike="noStrike" cap="none" normalizeH="0" baseline="0" dirty="0" smtClean="0">
                          <a:ln>
                            <a:noFill/>
                          </a:ln>
                          <a:solidFill>
                            <a:schemeClr val="tx1"/>
                          </a:solidFill>
                          <a:effectLst/>
                          <a:latin typeface="Arial" charset="0"/>
                        </a:rPr>
                        <a:t>2017-2018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1019">
                <a:tc>
                  <a:txBody>
                    <a:bodyPr/>
                    <a:lstStyle/>
                    <a:p>
                      <a:pPr marL="0" marR="0" lvl="0" indent="0" algn="ctr" defTabSz="914400" rtl="0" eaLnBrk="1" fontAlgn="base" latinLnBrk="0" hangingPunct="1">
                        <a:lnSpc>
                          <a:spcPct val="100000"/>
                        </a:lnSpc>
                        <a:spcBef>
                          <a:spcPct val="20000"/>
                        </a:spcBef>
                        <a:spcAft>
                          <a:spcPct val="0"/>
                        </a:spcAft>
                        <a:buClrTx/>
                        <a:buSzTx/>
                        <a:buFont typeface="Wingdings 2" pitchFamily="18" charset="2"/>
                        <a:buNone/>
                        <a:tabLst/>
                      </a:pPr>
                      <a:r>
                        <a:rPr kumimoji="0" lang="en-US" sz="1800" b="0" i="0" u="none" strike="noStrike" cap="none" normalizeH="0" baseline="0" dirty="0" smtClean="0">
                          <a:ln>
                            <a:noFill/>
                          </a:ln>
                          <a:solidFill>
                            <a:schemeClr val="tx1"/>
                          </a:solidFill>
                          <a:effectLst/>
                          <a:latin typeface="Arial" charset="0"/>
                        </a:rPr>
                        <a:t>July 2, 2018 – Aug. 29, 2018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Tx/>
                        <a:buSzTx/>
                        <a:buFont typeface="Wingdings 2" pitchFamily="18" charset="2"/>
                        <a:buNone/>
                        <a:tabLst/>
                      </a:pPr>
                      <a:r>
                        <a:rPr kumimoji="0" lang="en-US" sz="1800" b="0" i="0" u="none" strike="noStrike" cap="none" normalizeH="0" baseline="0" dirty="0" smtClean="0">
                          <a:ln>
                            <a:noFill/>
                          </a:ln>
                          <a:solidFill>
                            <a:schemeClr val="tx1"/>
                          </a:solidFill>
                          <a:effectLst/>
                          <a:latin typeface="Arial" charset="0"/>
                        </a:rPr>
                        <a:t>7 semesters (10 quarters)</a:t>
                      </a:r>
                    </a:p>
                    <a:p>
                      <a:pPr marL="0" marR="0" lvl="0" indent="0" algn="ctr" defTabSz="914400" rtl="0" eaLnBrk="1" fontAlgn="base" latinLnBrk="0" hangingPunct="1">
                        <a:lnSpc>
                          <a:spcPct val="100000"/>
                        </a:lnSpc>
                        <a:spcBef>
                          <a:spcPts val="0"/>
                        </a:spcBef>
                        <a:spcAft>
                          <a:spcPct val="0"/>
                        </a:spcAft>
                        <a:buClrTx/>
                        <a:buSzTx/>
                        <a:buFont typeface="Wingdings 2" pitchFamily="18" charset="2"/>
                        <a:buNone/>
                        <a:tabLst/>
                      </a:pPr>
                      <a:r>
                        <a:rPr kumimoji="0" lang="en-US" sz="1800" b="0" i="0" u="none" strike="noStrike" cap="none" normalizeH="0" baseline="0" dirty="0" smtClean="0">
                          <a:ln>
                            <a:noFill/>
                          </a:ln>
                          <a:solidFill>
                            <a:schemeClr val="tx1"/>
                          </a:solidFill>
                          <a:effectLst/>
                          <a:latin typeface="Arial" charset="0"/>
                        </a:rPr>
                        <a:t>Beginning Fall 2018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50546">
                <a:tc>
                  <a:txBody>
                    <a:bodyPr/>
                    <a:lstStyle/>
                    <a:p>
                      <a:pPr marL="0" marR="0" lvl="0" indent="0" algn="ctr" defTabSz="914400" rtl="0" eaLnBrk="1" fontAlgn="base" latinLnBrk="0" hangingPunct="1">
                        <a:lnSpc>
                          <a:spcPct val="100000"/>
                        </a:lnSpc>
                        <a:spcBef>
                          <a:spcPct val="20000"/>
                        </a:spcBef>
                        <a:spcAft>
                          <a:spcPct val="0"/>
                        </a:spcAft>
                        <a:buClrTx/>
                        <a:buSzTx/>
                        <a:buFont typeface="Wingdings 2" pitchFamily="18" charset="2"/>
                        <a:buNone/>
                        <a:tabLst/>
                      </a:pPr>
                      <a:r>
                        <a:rPr kumimoji="0" lang="en-US" sz="1800" b="0" i="0" u="none" strike="noStrike" cap="none" normalizeH="0" baseline="0" dirty="0" smtClean="0">
                          <a:ln>
                            <a:noFill/>
                          </a:ln>
                          <a:solidFill>
                            <a:schemeClr val="tx1"/>
                          </a:solidFill>
                          <a:effectLst/>
                          <a:latin typeface="Arial" charset="0"/>
                        </a:rPr>
                        <a:t>Aug. 30, 2018 – Oct. 29, 2018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Tx/>
                        <a:buSzTx/>
                        <a:buFont typeface="Wingdings 2" pitchFamily="18" charset="2"/>
                        <a:buNone/>
                        <a:tabLst/>
                      </a:pPr>
                      <a:r>
                        <a:rPr kumimoji="0" lang="en-US" sz="1800" b="0" i="0" u="none" strike="noStrike" cap="none" normalizeH="0" baseline="0" dirty="0" smtClean="0">
                          <a:ln>
                            <a:noFill/>
                          </a:ln>
                          <a:solidFill>
                            <a:schemeClr val="tx1"/>
                          </a:solidFill>
                          <a:effectLst/>
                          <a:latin typeface="Arial" charset="0"/>
                        </a:rPr>
                        <a:t>6 semesters (9 quarters)</a:t>
                      </a:r>
                    </a:p>
                    <a:p>
                      <a:pPr marL="0" marR="0" lvl="0" indent="0" algn="ctr" defTabSz="914400" rtl="0" eaLnBrk="1" fontAlgn="base" latinLnBrk="0" hangingPunct="1">
                        <a:lnSpc>
                          <a:spcPct val="100000"/>
                        </a:lnSpc>
                        <a:spcBef>
                          <a:spcPts val="0"/>
                        </a:spcBef>
                        <a:spcAft>
                          <a:spcPct val="0"/>
                        </a:spcAft>
                        <a:buClrTx/>
                        <a:buSzTx/>
                        <a:buFont typeface="Wingdings 2" pitchFamily="18" charset="2"/>
                        <a:buNone/>
                        <a:tabLst/>
                      </a:pPr>
                      <a:r>
                        <a:rPr kumimoji="0" lang="en-US" sz="1800" b="0" i="0" u="none" strike="noStrike" cap="none" normalizeH="0" baseline="0" dirty="0" smtClean="0">
                          <a:ln>
                            <a:noFill/>
                          </a:ln>
                          <a:solidFill>
                            <a:schemeClr val="tx1"/>
                          </a:solidFill>
                          <a:effectLst/>
                          <a:latin typeface="Arial" charset="0"/>
                        </a:rPr>
                        <a:t>Beginning Fall 2018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6259">
                <a:tc>
                  <a:txBody>
                    <a:bodyPr/>
                    <a:lstStyle/>
                    <a:p>
                      <a:pPr marL="0" marR="0" lvl="0" indent="0" algn="ctr" defTabSz="914400" rtl="0" eaLnBrk="1" fontAlgn="base" latinLnBrk="0" hangingPunct="1">
                        <a:lnSpc>
                          <a:spcPct val="100000"/>
                        </a:lnSpc>
                        <a:spcBef>
                          <a:spcPct val="20000"/>
                        </a:spcBef>
                        <a:spcAft>
                          <a:spcPct val="0"/>
                        </a:spcAft>
                        <a:buClrTx/>
                        <a:buSzTx/>
                        <a:buFont typeface="Wingdings 2" pitchFamily="18" charset="2"/>
                        <a:buNone/>
                        <a:tabLst/>
                      </a:pPr>
                      <a:r>
                        <a:rPr kumimoji="0" lang="en-US" sz="1800" b="0" i="0" u="none" strike="noStrike" cap="none" normalizeH="0" baseline="0" dirty="0" smtClean="0">
                          <a:ln>
                            <a:noFill/>
                          </a:ln>
                          <a:solidFill>
                            <a:schemeClr val="tx1"/>
                          </a:solidFill>
                          <a:effectLst/>
                          <a:latin typeface="Arial" charset="0"/>
                        </a:rPr>
                        <a:t>Initial Applications Received After October 29, 2018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2" pitchFamily="18" charset="2"/>
                        <a:buNone/>
                        <a:tabLst/>
                      </a:pPr>
                      <a:r>
                        <a:rPr kumimoji="0" lang="en-US" sz="1800" b="0" i="0" u="none" strike="noStrike" cap="none" normalizeH="0" baseline="0" dirty="0" smtClean="0">
                          <a:ln>
                            <a:noFill/>
                          </a:ln>
                          <a:solidFill>
                            <a:schemeClr val="tx1"/>
                          </a:solidFill>
                          <a:effectLst/>
                          <a:latin typeface="Arial" charset="0"/>
                        </a:rPr>
                        <a:t>Ineligible for TOPS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8154" name="Text Box 26"/>
          <p:cNvSpPr txBox="1">
            <a:spLocks noChangeArrowheads="1"/>
          </p:cNvSpPr>
          <p:nvPr/>
        </p:nvSpPr>
        <p:spPr bwMode="auto">
          <a:xfrm>
            <a:off x="381000" y="5493603"/>
            <a:ext cx="8534400" cy="830997"/>
          </a:xfrm>
          <a:prstGeom prst="rect">
            <a:avLst/>
          </a:prstGeom>
          <a:noFill/>
          <a:ln w="9525">
            <a:noFill/>
            <a:miter lim="800000"/>
            <a:headEnd/>
            <a:tailEnd/>
          </a:ln>
        </p:spPr>
        <p:txBody>
          <a:bodyPr wrap="square">
            <a:spAutoFit/>
          </a:bodyPr>
          <a:lstStyle/>
          <a:p>
            <a:pPr fontAlgn="base">
              <a:spcBef>
                <a:spcPct val="20000"/>
              </a:spcBef>
              <a:spcAft>
                <a:spcPct val="0"/>
              </a:spcAft>
              <a:buFont typeface="Wingdings" pitchFamily="2" charset="2"/>
              <a:buNone/>
            </a:pPr>
            <a:r>
              <a:rPr lang="en-US" sz="1600" b="1" i="1" dirty="0">
                <a:solidFill>
                  <a:prstClr val="black"/>
                </a:solidFill>
                <a:latin typeface="Arial" charset="0"/>
                <a:cs typeface="Times New Roman" charset="0"/>
              </a:rPr>
              <a:t>Students who attend the 2017-2018 academic year who apply for TOPS between July 2, 2018 and October 29, 2018 must also have met the TOPS retention requirements to be eligible for TOPS funding at the beginning in the Fall 2018 semester</a:t>
            </a:r>
            <a:endParaRPr lang="en-US" sz="1600" b="1" i="1" dirty="0">
              <a:solidFill>
                <a:prstClr val="black"/>
              </a:solidFill>
              <a:latin typeface="Arial" charset="0"/>
            </a:endParaRPr>
          </a:p>
        </p:txBody>
      </p:sp>
    </p:spTree>
    <p:extLst>
      <p:ext uri="{BB962C8B-B14F-4D97-AF65-F5344CB8AC3E}">
        <p14:creationId xmlns:p14="http://schemas.microsoft.com/office/powerpoint/2010/main" val="32089576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bwMode="auto">
          <a:xfrm>
            <a:off x="298977" y="1086437"/>
            <a:ext cx="8542869"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en-US" altLang="en-US" sz="3000" dirty="0">
                <a:latin typeface="Arial" panose="020B0604020202020204" pitchFamily="34" charset="0"/>
                <a:cs typeface="Arial" panose="020B0604020202020204" pitchFamily="34" charset="0"/>
              </a:rPr>
              <a:t>Retrieving Username Using Challenge Questions</a:t>
            </a:r>
          </a:p>
        </p:txBody>
      </p:sp>
      <p:sp>
        <p:nvSpPr>
          <p:cNvPr id="36867" name="TextBox 8"/>
          <p:cNvSpPr txBox="1">
            <a:spLocks noChangeArrowheads="1"/>
          </p:cNvSpPr>
          <p:nvPr/>
        </p:nvSpPr>
        <p:spPr bwMode="auto">
          <a:xfrm>
            <a:off x="381000" y="1561363"/>
            <a:ext cx="83788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173038" algn="l"/>
              </a:tabLst>
              <a:defRPr>
                <a:solidFill>
                  <a:schemeClr val="tx1"/>
                </a:solidFill>
                <a:latin typeface="Arial" panose="020B0604020202020204" pitchFamily="34" charset="0"/>
                <a:cs typeface="Arial" panose="020B0604020202020204" pitchFamily="34" charset="0"/>
              </a:defRPr>
            </a:lvl1pPr>
            <a:lvl2pPr marL="742950" indent="-285750" eaLnBrk="0" hangingPunct="0">
              <a:tabLst>
                <a:tab pos="173038" algn="l"/>
              </a:tabLst>
              <a:defRPr>
                <a:solidFill>
                  <a:schemeClr val="tx1"/>
                </a:solidFill>
                <a:latin typeface="Arial" panose="020B0604020202020204" pitchFamily="34" charset="0"/>
                <a:cs typeface="Arial" panose="020B0604020202020204" pitchFamily="34" charset="0"/>
              </a:defRPr>
            </a:lvl2pPr>
            <a:lvl3pPr marL="1143000" indent="-228600" eaLnBrk="0" hangingPunct="0">
              <a:tabLst>
                <a:tab pos="173038" algn="l"/>
              </a:tabLst>
              <a:defRPr>
                <a:solidFill>
                  <a:schemeClr val="tx1"/>
                </a:solidFill>
                <a:latin typeface="Arial" panose="020B0604020202020204" pitchFamily="34" charset="0"/>
                <a:cs typeface="Arial" panose="020B0604020202020204" pitchFamily="34" charset="0"/>
              </a:defRPr>
            </a:lvl3pPr>
            <a:lvl4pPr marL="1600200" indent="-228600" eaLnBrk="0" hangingPunct="0">
              <a:tabLst>
                <a:tab pos="173038" algn="l"/>
              </a:tabLst>
              <a:defRPr>
                <a:solidFill>
                  <a:schemeClr val="tx1"/>
                </a:solidFill>
                <a:latin typeface="Arial" panose="020B0604020202020204" pitchFamily="34" charset="0"/>
                <a:cs typeface="Arial" panose="020B0604020202020204" pitchFamily="34" charset="0"/>
              </a:defRPr>
            </a:lvl4pPr>
            <a:lvl5pPr marL="2057400" indent="-228600" eaLnBrk="0" hangingPunct="0">
              <a:tabLst>
                <a:tab pos="173038" algn="l"/>
              </a:tabLst>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tabLst>
                <a:tab pos="173038" algn="l"/>
              </a:tabLs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tabLst>
                <a:tab pos="173038" algn="l"/>
              </a:tabLs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tabLst>
                <a:tab pos="173038" algn="l"/>
              </a:tabLs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tabLst>
                <a:tab pos="173038" algn="l"/>
              </a:tabLs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dirty="0"/>
              <a:t>If you selected “Challenge Questions,” you will be taken to a screen where you need to enter your Social Security number, last name, and date of birth</a:t>
            </a:r>
          </a:p>
        </p:txBody>
      </p:sp>
      <p:pic>
        <p:nvPicPr>
          <p:cNvPr id="36868" name="Picture 2" descr="Retrieve Your Username Using Challenge Questions Web page"/>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81643" y="2840361"/>
            <a:ext cx="6465358" cy="33659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90259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7"/>
          <p:cNvSpPr txBox="1">
            <a:spLocks noChangeArrowheads="1"/>
          </p:cNvSpPr>
          <p:nvPr/>
        </p:nvSpPr>
        <p:spPr bwMode="auto">
          <a:xfrm>
            <a:off x="1981200" y="990602"/>
            <a:ext cx="6858000" cy="1006475"/>
          </a:xfrm>
          <a:prstGeom prst="rect">
            <a:avLst/>
          </a:prstGeom>
          <a:noFill/>
          <a:ln w="9525">
            <a:noFill/>
            <a:miter lim="800000"/>
            <a:headEnd/>
            <a:tailEnd/>
          </a:ln>
        </p:spPr>
        <p:txBody>
          <a:bodyPr>
            <a:spAutoFit/>
          </a:bodyPr>
          <a:lstStyle/>
          <a:p>
            <a:pPr algn="ctr" fontAlgn="base">
              <a:spcBef>
                <a:spcPct val="50000"/>
              </a:spcBef>
              <a:spcAft>
                <a:spcPct val="0"/>
              </a:spcAft>
            </a:pPr>
            <a:endParaRPr lang="en-US" sz="6000" b="1" dirty="0">
              <a:solidFill>
                <a:srgbClr val="CC9900"/>
              </a:solidFill>
              <a:latin typeface="MardiGras" pitchFamily="2" charset="0"/>
            </a:endParaRPr>
          </a:p>
        </p:txBody>
      </p:sp>
      <p:sp>
        <p:nvSpPr>
          <p:cNvPr id="4099" name="Rectangle 10"/>
          <p:cNvSpPr>
            <a:spLocks noGrp="1" noChangeArrowheads="1"/>
          </p:cNvSpPr>
          <p:nvPr>
            <p:ph type="ctrTitle"/>
          </p:nvPr>
        </p:nvSpPr>
        <p:spPr>
          <a:xfrm>
            <a:off x="685800" y="1371602"/>
            <a:ext cx="7772400" cy="1470025"/>
          </a:xfrm>
        </p:spPr>
        <p:txBody>
          <a:bodyPr>
            <a:normAutofit fontScale="90000"/>
          </a:bodyPr>
          <a:lstStyle/>
          <a:p>
            <a:pPr algn="ctr" eaLnBrk="1" hangingPunct="1"/>
            <a:r>
              <a:rPr lang="en-US" sz="9600" dirty="0"/>
              <a:t>TOPS </a:t>
            </a:r>
            <a:br>
              <a:rPr lang="en-US" sz="9600" dirty="0"/>
            </a:br>
            <a:r>
              <a:rPr lang="en-US" sz="9600" dirty="0"/>
              <a:t>Tech </a:t>
            </a:r>
            <a:br>
              <a:rPr lang="en-US" sz="9600" dirty="0"/>
            </a:br>
            <a:r>
              <a:rPr lang="en-US" sz="9600" dirty="0"/>
              <a:t>Award</a:t>
            </a:r>
            <a:r>
              <a:rPr lang="en-US" sz="6000" dirty="0"/>
              <a:t> </a:t>
            </a:r>
          </a:p>
        </p:txBody>
      </p:sp>
    </p:spTree>
    <p:extLst>
      <p:ext uri="{BB962C8B-B14F-4D97-AF65-F5344CB8AC3E}">
        <p14:creationId xmlns:p14="http://schemas.microsoft.com/office/powerpoint/2010/main" val="212610156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098"/>
          <p:cNvSpPr>
            <a:spLocks noGrp="1" noChangeArrowheads="1"/>
          </p:cNvSpPr>
          <p:nvPr>
            <p:ph type="title"/>
          </p:nvPr>
        </p:nvSpPr>
        <p:spPr>
          <a:xfrm>
            <a:off x="381000" y="1066800"/>
            <a:ext cx="8458200" cy="1066800"/>
          </a:xfrm>
        </p:spPr>
        <p:txBody>
          <a:bodyPr>
            <a:noAutofit/>
          </a:bodyPr>
          <a:lstStyle/>
          <a:p>
            <a:pPr eaLnBrk="1" hangingPunct="1"/>
            <a:r>
              <a:rPr lang="en-US" sz="4000" dirty="0"/>
              <a:t>TOPS Tech Award</a:t>
            </a:r>
            <a:br>
              <a:rPr lang="en-US" sz="4000" dirty="0"/>
            </a:br>
            <a:r>
              <a:rPr lang="en-US" sz="2800" dirty="0"/>
              <a:t>General Eligibility Requirements </a:t>
            </a:r>
          </a:p>
        </p:txBody>
      </p:sp>
      <p:sp>
        <p:nvSpPr>
          <p:cNvPr id="5123" name="Rectangle 4099"/>
          <p:cNvSpPr>
            <a:spLocks noGrp="1" noChangeArrowheads="1"/>
          </p:cNvSpPr>
          <p:nvPr>
            <p:ph idx="1"/>
          </p:nvPr>
        </p:nvSpPr>
        <p:spPr>
          <a:xfrm>
            <a:off x="381000" y="2286002"/>
            <a:ext cx="8229600" cy="3763963"/>
          </a:xfrm>
        </p:spPr>
        <p:txBody>
          <a:bodyPr>
            <a:normAutofit/>
          </a:bodyPr>
          <a:lstStyle/>
          <a:p>
            <a:pPr>
              <a:spcBef>
                <a:spcPts val="600"/>
              </a:spcBef>
            </a:pPr>
            <a:r>
              <a:rPr lang="en-US" dirty="0" smtClean="0"/>
              <a:t>Must be a U.S. citizen, or a permanent resident who is eligible to apply for citizenship</a:t>
            </a:r>
          </a:p>
          <a:p>
            <a:pPr>
              <a:spcBef>
                <a:spcPts val="600"/>
              </a:spcBef>
            </a:pPr>
            <a:r>
              <a:rPr lang="en-US" dirty="0" smtClean="0"/>
              <a:t>Must be a Louisiana resident</a:t>
            </a:r>
          </a:p>
          <a:p>
            <a:pPr lvl="1">
              <a:spcBef>
                <a:spcPts val="600"/>
              </a:spcBef>
            </a:pPr>
            <a:r>
              <a:rPr lang="en-US" dirty="0" smtClean="0"/>
              <a:t>See TOPS presentation for the definition</a:t>
            </a:r>
          </a:p>
          <a:p>
            <a:pPr>
              <a:spcBef>
                <a:spcPts val="600"/>
              </a:spcBef>
            </a:pPr>
            <a:r>
              <a:rPr lang="en-US" dirty="0" smtClean="0"/>
              <a:t>Must have no criminal convictions</a:t>
            </a:r>
          </a:p>
          <a:p>
            <a:pPr lvl="1">
              <a:spcBef>
                <a:spcPts val="600"/>
              </a:spcBef>
            </a:pPr>
            <a:r>
              <a:rPr lang="en-US" dirty="0" smtClean="0"/>
              <a:t>Excludes misdemeanor traffic violations</a:t>
            </a:r>
          </a:p>
        </p:txBody>
      </p:sp>
    </p:spTree>
    <p:extLst>
      <p:ext uri="{BB962C8B-B14F-4D97-AF65-F5344CB8AC3E}">
        <p14:creationId xmlns:p14="http://schemas.microsoft.com/office/powerpoint/2010/main" val="39519738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81000" y="1066800"/>
            <a:ext cx="8229600" cy="1143000"/>
          </a:xfrm>
        </p:spPr>
        <p:txBody>
          <a:bodyPr>
            <a:normAutofit fontScale="90000"/>
          </a:bodyPr>
          <a:lstStyle/>
          <a:p>
            <a:pPr eaLnBrk="1" hangingPunct="1"/>
            <a:r>
              <a:rPr lang="en-US" dirty="0" smtClean="0"/>
              <a:t>TOPS Tech Award</a:t>
            </a:r>
            <a:br>
              <a:rPr lang="en-US" dirty="0" smtClean="0"/>
            </a:br>
            <a:r>
              <a:rPr lang="en-US" sz="3100" dirty="0"/>
              <a:t>Eligibility Requirements</a:t>
            </a:r>
          </a:p>
        </p:txBody>
      </p:sp>
      <p:sp>
        <p:nvSpPr>
          <p:cNvPr id="6147" name="Rectangle 3"/>
          <p:cNvSpPr>
            <a:spLocks noGrp="1" noChangeArrowheads="1"/>
          </p:cNvSpPr>
          <p:nvPr>
            <p:ph idx="1"/>
          </p:nvPr>
        </p:nvSpPr>
        <p:spPr>
          <a:xfrm>
            <a:off x="381000" y="2286000"/>
            <a:ext cx="8458200" cy="4038600"/>
          </a:xfrm>
        </p:spPr>
        <p:txBody>
          <a:bodyPr>
            <a:noAutofit/>
          </a:bodyPr>
          <a:lstStyle/>
          <a:p>
            <a:pPr>
              <a:spcBef>
                <a:spcPts val="0"/>
              </a:spcBef>
            </a:pPr>
            <a:r>
              <a:rPr lang="en-US" sz="2800" dirty="0"/>
              <a:t>2.50 minimum TOPS or TOPS Tech Core Curriculum GPA</a:t>
            </a:r>
          </a:p>
          <a:p>
            <a:pPr>
              <a:spcBef>
                <a:spcPts val="0"/>
              </a:spcBef>
            </a:pPr>
            <a:r>
              <a:rPr lang="en-US" sz="2800" dirty="0"/>
              <a:t>Minimum ACT score of 17</a:t>
            </a:r>
          </a:p>
          <a:p>
            <a:pPr lvl="1">
              <a:spcBef>
                <a:spcPts val="0"/>
              </a:spcBef>
            </a:pPr>
            <a:r>
              <a:rPr lang="en-US" sz="2400" dirty="0"/>
              <a:t>SAT score of 900</a:t>
            </a:r>
          </a:p>
          <a:p>
            <a:pPr lvl="1">
              <a:spcBef>
                <a:spcPts val="0"/>
              </a:spcBef>
            </a:pPr>
            <a:r>
              <a:rPr lang="en-US" sz="2400" b="1" dirty="0" err="1"/>
              <a:t>WorkKeys</a:t>
            </a:r>
            <a:r>
              <a:rPr lang="en-US" sz="2400" b="1" dirty="0"/>
              <a:t> Silver Level Score</a:t>
            </a:r>
            <a:endParaRPr lang="en-US" sz="2400" dirty="0"/>
          </a:p>
          <a:p>
            <a:pPr>
              <a:spcBef>
                <a:spcPts val="0"/>
              </a:spcBef>
            </a:pPr>
            <a:r>
              <a:rPr lang="en-US" sz="2800" dirty="0"/>
              <a:t>Completion of one the four TOPS Core Curricula</a:t>
            </a:r>
          </a:p>
          <a:p>
            <a:pPr lvl="1">
              <a:spcBef>
                <a:spcPts val="0"/>
              </a:spcBef>
            </a:pPr>
            <a:r>
              <a:rPr lang="en-US" sz="2400" dirty="0"/>
              <a:t>Opportunity, Performance or Honors Award curriculum</a:t>
            </a:r>
          </a:p>
          <a:p>
            <a:pPr lvl="1">
              <a:spcBef>
                <a:spcPts val="0"/>
              </a:spcBef>
            </a:pPr>
            <a:r>
              <a:rPr lang="en-US" sz="2400" dirty="0"/>
              <a:t>TOPS Tech Option 1</a:t>
            </a:r>
          </a:p>
          <a:p>
            <a:pPr lvl="1">
              <a:spcBef>
                <a:spcPts val="0"/>
              </a:spcBef>
            </a:pPr>
            <a:r>
              <a:rPr lang="en-US" sz="2400" dirty="0"/>
              <a:t>TOPS Tech Option 2</a:t>
            </a:r>
          </a:p>
          <a:p>
            <a:pPr lvl="1">
              <a:spcBef>
                <a:spcPts val="0"/>
              </a:spcBef>
            </a:pPr>
            <a:r>
              <a:rPr lang="en-US" sz="2400" dirty="0"/>
              <a:t>TOPS Tech Jumpstart Core Curriculum</a:t>
            </a:r>
          </a:p>
        </p:txBody>
      </p:sp>
    </p:spTree>
    <p:extLst>
      <p:ext uri="{BB962C8B-B14F-4D97-AF65-F5344CB8AC3E}">
        <p14:creationId xmlns:p14="http://schemas.microsoft.com/office/powerpoint/2010/main" val="3955033946"/>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026"/>
          <p:cNvSpPr>
            <a:spLocks noGrp="1" noChangeArrowheads="1"/>
          </p:cNvSpPr>
          <p:nvPr>
            <p:ph type="title"/>
          </p:nvPr>
        </p:nvSpPr>
        <p:spPr>
          <a:xfrm>
            <a:off x="609600" y="914400"/>
            <a:ext cx="8229600" cy="1143000"/>
          </a:xfrm>
        </p:spPr>
        <p:txBody>
          <a:bodyPr/>
          <a:lstStyle/>
          <a:p>
            <a:pPr eaLnBrk="1" hangingPunct="1"/>
            <a:r>
              <a:rPr lang="en-US" dirty="0" smtClean="0"/>
              <a:t>TOPS Tech Core Curriculum</a:t>
            </a:r>
            <a:br>
              <a:rPr lang="en-US" dirty="0" smtClean="0"/>
            </a:br>
            <a:r>
              <a:rPr lang="en-US" sz="1800" dirty="0"/>
              <a:t>For students graduating through 2016-2017</a:t>
            </a:r>
          </a:p>
        </p:txBody>
      </p:sp>
      <p:graphicFrame>
        <p:nvGraphicFramePr>
          <p:cNvPr id="215043" name="Group 1027"/>
          <p:cNvGraphicFramePr>
            <a:graphicFrameLocks noGrp="1"/>
          </p:cNvGraphicFramePr>
          <p:nvPr>
            <p:ph type="tbl" idx="1"/>
            <p:extLst/>
          </p:nvPr>
        </p:nvGraphicFramePr>
        <p:xfrm>
          <a:off x="467228" y="1828800"/>
          <a:ext cx="8229600" cy="3931920"/>
        </p:xfrm>
        <a:graphic>
          <a:graphicData uri="http://schemas.openxmlformats.org/drawingml/2006/table">
            <a:tbl>
              <a:tblPr/>
              <a:tblGrid>
                <a:gridCol w="1050131"/>
                <a:gridCol w="7179469"/>
              </a:tblGrid>
              <a:tr h="381000">
                <a:tc>
                  <a:txBody>
                    <a:bodyPr/>
                    <a:lstStyle/>
                    <a:p>
                      <a:pPr marL="0" marR="0" lvl="0" indent="0" algn="l" defTabSz="914400" rtl="0" eaLnBrk="1" fontAlgn="base" latinLnBrk="0" hangingPunct="1">
                        <a:lnSpc>
                          <a:spcPct val="100000"/>
                        </a:lnSpc>
                        <a:spcBef>
                          <a:spcPct val="20000"/>
                        </a:spcBef>
                        <a:spcAft>
                          <a:spcPct val="0"/>
                        </a:spcAft>
                        <a:buClrTx/>
                        <a:buSzTx/>
                        <a:buFont typeface="Wingdings 2" pitchFamily="18" charset="2"/>
                        <a:buNone/>
                        <a:tabLst/>
                      </a:pPr>
                      <a:r>
                        <a:rPr kumimoji="0" lang="en-US" sz="2000" b="0" i="0" u="sng" strike="noStrike" cap="none" normalizeH="0" baseline="0" dirty="0" smtClean="0">
                          <a:ln>
                            <a:noFill/>
                          </a:ln>
                          <a:solidFill>
                            <a:schemeClr val="tx1"/>
                          </a:solidFill>
                          <a:effectLst/>
                          <a:latin typeface="Arial" charset="0"/>
                        </a:rPr>
                        <a:t>Units</a:t>
                      </a:r>
                    </a:p>
                  </a:txBody>
                  <a:tcPr marL="102870" marR="102870" horzOverflow="overflow">
                    <a:lnL cap="flat">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2" pitchFamily="18" charset="2"/>
                        <a:buNone/>
                        <a:tabLst/>
                      </a:pPr>
                      <a:r>
                        <a:rPr kumimoji="0" lang="en-US" sz="2000" b="0" i="0" u="sng" strike="noStrike" cap="none" normalizeH="0" baseline="0" dirty="0" smtClean="0">
                          <a:ln>
                            <a:noFill/>
                          </a:ln>
                          <a:solidFill>
                            <a:schemeClr val="tx1"/>
                          </a:solidFill>
                          <a:effectLst/>
                          <a:latin typeface="Arial" charset="0"/>
                        </a:rPr>
                        <a:t>Courses</a:t>
                      </a:r>
                    </a:p>
                  </a:txBody>
                  <a:tcPr marL="102870" marR="102870" horzOverflow="overflow">
                    <a:lnL>
                      <a:noFill/>
                    </a:lnL>
                    <a:lnR cap="flat">
                      <a:noFill/>
                    </a:lnR>
                    <a:lnT cap="flat">
                      <a:noFill/>
                    </a:lnT>
                    <a:lnB>
                      <a:noFill/>
                    </a:lnB>
                    <a:lnTlToBr>
                      <a:noFill/>
                    </a:lnTlToBr>
                    <a:lnBlToTr>
                      <a:noFill/>
                    </a:lnBlToTr>
                    <a:noFill/>
                  </a:tcPr>
                </a:tc>
              </a:tr>
              <a:tr h="365760">
                <a:tc>
                  <a:txBody>
                    <a:bodyPr/>
                    <a:lstStyle/>
                    <a:p>
                      <a:pPr marL="0" marR="0" lvl="0" indent="0" algn="l" defTabSz="914400" rtl="0" eaLnBrk="1" fontAlgn="base" latinLnBrk="0" hangingPunct="1">
                        <a:lnSpc>
                          <a:spcPct val="100000"/>
                        </a:lnSpc>
                        <a:spcBef>
                          <a:spcPct val="20000"/>
                        </a:spcBef>
                        <a:spcAft>
                          <a:spcPct val="0"/>
                        </a:spcAft>
                        <a:buClrTx/>
                        <a:buSzTx/>
                        <a:buFont typeface="Wingdings 2" pitchFamily="18" charset="2"/>
                        <a:buNone/>
                        <a:tabLst/>
                      </a:pPr>
                      <a:r>
                        <a:rPr kumimoji="0" lang="en-US" sz="2000" b="0" i="0" u="none" strike="noStrike" cap="none" normalizeH="0" baseline="0" smtClean="0">
                          <a:ln>
                            <a:noFill/>
                          </a:ln>
                          <a:solidFill>
                            <a:schemeClr val="tx1"/>
                          </a:solidFill>
                          <a:effectLst/>
                          <a:latin typeface="Arial" charset="0"/>
                        </a:rPr>
                        <a:t>3</a:t>
                      </a:r>
                    </a:p>
                  </a:txBody>
                  <a:tcPr marL="102870" marR="10287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2" pitchFamily="18" charset="2"/>
                        <a:buNone/>
                        <a:tabLst/>
                      </a:pPr>
                      <a:r>
                        <a:rPr kumimoji="0" lang="en-US" sz="2000" b="0" i="0" u="none" strike="noStrike" cap="none" normalizeH="0" baseline="0" dirty="0" smtClean="0">
                          <a:ln>
                            <a:noFill/>
                          </a:ln>
                          <a:solidFill>
                            <a:schemeClr val="tx1"/>
                          </a:solidFill>
                          <a:effectLst/>
                          <a:latin typeface="Arial" charset="0"/>
                        </a:rPr>
                        <a:t>English I, II, III</a:t>
                      </a:r>
                    </a:p>
                  </a:txBody>
                  <a:tcPr marL="102870" marR="102870" horzOverflow="overflow">
                    <a:lnL>
                      <a:noFill/>
                    </a:lnL>
                    <a:lnR cap="flat">
                      <a:noFill/>
                    </a:lnR>
                    <a:lnT>
                      <a:noFill/>
                    </a:lnT>
                    <a:lnB>
                      <a:noFill/>
                    </a:lnB>
                    <a:lnTlToBr>
                      <a:noFill/>
                    </a:lnTlToBr>
                    <a:lnBlToTr>
                      <a:noFill/>
                    </a:lnBlToTr>
                    <a:noFill/>
                  </a:tcPr>
                </a:tc>
              </a:tr>
              <a:tr h="350520">
                <a:tc>
                  <a:txBody>
                    <a:bodyPr/>
                    <a:lstStyle/>
                    <a:p>
                      <a:pPr marL="0" marR="0" lvl="0" indent="0" algn="l" defTabSz="914400" rtl="0" eaLnBrk="1" fontAlgn="base" latinLnBrk="0" hangingPunct="1">
                        <a:lnSpc>
                          <a:spcPct val="100000"/>
                        </a:lnSpc>
                        <a:spcBef>
                          <a:spcPct val="20000"/>
                        </a:spcBef>
                        <a:spcAft>
                          <a:spcPct val="0"/>
                        </a:spcAft>
                        <a:buClrTx/>
                        <a:buSzTx/>
                        <a:buFont typeface="Wingdings 2" pitchFamily="18" charset="2"/>
                        <a:buNone/>
                        <a:tabLst/>
                      </a:pPr>
                      <a:r>
                        <a:rPr kumimoji="0" lang="en-US" sz="2000" b="0" i="0" u="none" strike="noStrike" cap="none" normalizeH="0" baseline="0" smtClean="0">
                          <a:ln>
                            <a:noFill/>
                          </a:ln>
                          <a:solidFill>
                            <a:schemeClr val="tx1"/>
                          </a:solidFill>
                          <a:effectLst/>
                          <a:latin typeface="Arial" charset="0"/>
                        </a:rPr>
                        <a:t>1</a:t>
                      </a:r>
                    </a:p>
                  </a:txBody>
                  <a:tcPr marL="102870" marR="10287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2" pitchFamily="18" charset="2"/>
                        <a:buNone/>
                        <a:tabLst/>
                      </a:pPr>
                      <a:r>
                        <a:rPr kumimoji="0" lang="en-US" sz="2000" b="0" i="0" u="none" strike="noStrike" cap="none" normalizeH="0" baseline="0" dirty="0" smtClean="0">
                          <a:ln>
                            <a:noFill/>
                          </a:ln>
                          <a:solidFill>
                            <a:schemeClr val="tx1"/>
                          </a:solidFill>
                          <a:effectLst/>
                          <a:latin typeface="Arial" charset="0"/>
                        </a:rPr>
                        <a:t>English IV, Business English or Senior Applications in English</a:t>
                      </a:r>
                    </a:p>
                  </a:txBody>
                  <a:tcPr marL="102870" marR="102870" horzOverflow="overflow">
                    <a:lnL>
                      <a:noFill/>
                    </a:lnL>
                    <a:lnR cap="flat">
                      <a:noFill/>
                    </a:lnR>
                    <a:lnT>
                      <a:noFill/>
                    </a:lnT>
                    <a:lnB>
                      <a:noFill/>
                    </a:lnB>
                    <a:lnTlToBr>
                      <a:noFill/>
                    </a:lnTlToBr>
                    <a:lnBlToTr>
                      <a:noFill/>
                    </a:lnBlToTr>
                    <a:noFill/>
                  </a:tcPr>
                </a:tc>
              </a:tr>
              <a:tr h="1088249">
                <a:tc>
                  <a:txBody>
                    <a:bodyPr/>
                    <a:lstStyle/>
                    <a:p>
                      <a:pPr marL="0" marR="0" lvl="0" indent="0" algn="l" defTabSz="914400" rtl="0" eaLnBrk="1" fontAlgn="base" latinLnBrk="0" hangingPunct="1">
                        <a:lnSpc>
                          <a:spcPct val="100000"/>
                        </a:lnSpc>
                        <a:spcBef>
                          <a:spcPct val="20000"/>
                        </a:spcBef>
                        <a:spcAft>
                          <a:spcPct val="0"/>
                        </a:spcAft>
                        <a:buClrTx/>
                        <a:buSzTx/>
                        <a:buFont typeface="Wingdings 2" pitchFamily="18" charset="2"/>
                        <a:buNone/>
                        <a:tabLst/>
                      </a:pPr>
                      <a:r>
                        <a:rPr kumimoji="0" lang="en-US" sz="2000" b="0" i="0" u="none" strike="noStrike" cap="none" normalizeH="0" baseline="0" dirty="0" smtClean="0">
                          <a:ln>
                            <a:noFill/>
                          </a:ln>
                          <a:solidFill>
                            <a:schemeClr val="tx1"/>
                          </a:solidFill>
                          <a:effectLst/>
                          <a:latin typeface="Arial" charset="0"/>
                        </a:rPr>
                        <a:t>1 </a:t>
                      </a:r>
                    </a:p>
                  </a:txBody>
                  <a:tcPr marL="102870" marR="10287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2" pitchFamily="18" charset="2"/>
                        <a:buNone/>
                        <a:tabLst/>
                      </a:pPr>
                      <a:r>
                        <a:rPr kumimoji="0" lang="en-US" sz="2000" b="0" i="0" u="none" strike="noStrike" cap="none" normalizeH="0" baseline="0" dirty="0" smtClean="0">
                          <a:ln>
                            <a:noFill/>
                          </a:ln>
                          <a:solidFill>
                            <a:schemeClr val="tx1"/>
                          </a:solidFill>
                          <a:effectLst/>
                          <a:latin typeface="Arial" charset="0"/>
                        </a:rPr>
                        <a:t>Algebra I or Applied Algebra I</a:t>
                      </a:r>
                    </a:p>
                    <a:p>
                      <a:pPr marL="0" marR="0" lvl="0" indent="0" algn="l" defTabSz="914400" rtl="0" eaLnBrk="1" fontAlgn="base" latinLnBrk="0" hangingPunct="1">
                        <a:lnSpc>
                          <a:spcPct val="100000"/>
                        </a:lnSpc>
                        <a:spcBef>
                          <a:spcPct val="20000"/>
                        </a:spcBef>
                        <a:spcAft>
                          <a:spcPct val="0"/>
                        </a:spcAft>
                        <a:buClrTx/>
                        <a:buSzTx/>
                        <a:buFont typeface="Wingdings 2" pitchFamily="18" charset="2"/>
                        <a:buNone/>
                        <a:tabLst/>
                      </a:pPr>
                      <a:r>
                        <a:rPr kumimoji="0" lang="en-US" sz="2000" b="0" i="0" u="none" strike="noStrike" cap="none" normalizeH="0" baseline="0" dirty="0" smtClean="0">
                          <a:ln>
                            <a:noFill/>
                          </a:ln>
                          <a:solidFill>
                            <a:schemeClr val="tx1"/>
                          </a:solidFill>
                          <a:effectLst/>
                          <a:latin typeface="Arial" charset="0"/>
                        </a:rPr>
                        <a:t>     or, Algebra I, Parts 1 &amp; 2 (two units)</a:t>
                      </a:r>
                    </a:p>
                    <a:p>
                      <a:pPr marL="0" marR="0" lvl="0" indent="0" algn="l" defTabSz="914400" rtl="0" eaLnBrk="1" fontAlgn="base" latinLnBrk="0" hangingPunct="1">
                        <a:lnSpc>
                          <a:spcPct val="100000"/>
                        </a:lnSpc>
                        <a:spcBef>
                          <a:spcPct val="20000"/>
                        </a:spcBef>
                        <a:spcAft>
                          <a:spcPct val="0"/>
                        </a:spcAft>
                        <a:buClrTx/>
                        <a:buSzTx/>
                        <a:buFont typeface="Wingdings 2" pitchFamily="18" charset="2"/>
                        <a:buNone/>
                        <a:tabLst/>
                      </a:pPr>
                      <a:r>
                        <a:rPr kumimoji="0" lang="en-US" sz="2000" b="0" i="0" u="none" strike="noStrike" cap="none" normalizeH="0" baseline="0" dirty="0" smtClean="0">
                          <a:ln>
                            <a:noFill/>
                          </a:ln>
                          <a:solidFill>
                            <a:schemeClr val="tx1"/>
                          </a:solidFill>
                          <a:effectLst/>
                          <a:latin typeface="Arial" charset="0"/>
                        </a:rPr>
                        <a:t>      or, Applied Mathematics I and II (two units)</a:t>
                      </a:r>
                    </a:p>
                  </a:txBody>
                  <a:tcPr marL="102870" marR="102870" horzOverflow="overflow">
                    <a:lnL>
                      <a:noFill/>
                    </a:lnL>
                    <a:lnR cap="flat">
                      <a:noFill/>
                    </a:lnR>
                    <a:lnT>
                      <a:noFill/>
                    </a:lnT>
                    <a:lnB>
                      <a:noFill/>
                    </a:lnB>
                    <a:lnTlToBr>
                      <a:noFill/>
                    </a:lnTlToBr>
                    <a:lnBlToTr>
                      <a:noFill/>
                    </a:lnBlToTr>
                    <a:noFill/>
                  </a:tcPr>
                </a:tc>
              </a:tr>
              <a:tr h="1556636">
                <a:tc>
                  <a:txBody>
                    <a:bodyPr/>
                    <a:lstStyle/>
                    <a:p>
                      <a:pPr marL="0" marR="0" lvl="0" indent="0" algn="l" defTabSz="914400" rtl="0" eaLnBrk="1" fontAlgn="base" latinLnBrk="0" hangingPunct="1">
                        <a:lnSpc>
                          <a:spcPct val="100000"/>
                        </a:lnSpc>
                        <a:spcBef>
                          <a:spcPct val="20000"/>
                        </a:spcBef>
                        <a:spcAft>
                          <a:spcPct val="0"/>
                        </a:spcAft>
                        <a:buClrTx/>
                        <a:buSzTx/>
                        <a:buFont typeface="Wingdings 2" pitchFamily="18" charset="2"/>
                        <a:buNone/>
                        <a:tabLst/>
                      </a:pPr>
                      <a:r>
                        <a:rPr kumimoji="0" lang="en-US" sz="2000" b="1" i="1" u="none" strike="noStrike" cap="none" normalizeH="0" baseline="0" smtClean="0">
                          <a:ln>
                            <a:noFill/>
                          </a:ln>
                          <a:solidFill>
                            <a:schemeClr val="tx1"/>
                          </a:solidFill>
                          <a:effectLst/>
                          <a:latin typeface="Arial" charset="0"/>
                        </a:rPr>
                        <a:t>2</a:t>
                      </a:r>
                    </a:p>
                  </a:txBody>
                  <a:tcPr marL="102870" marR="102870"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2" pitchFamily="18" charset="2"/>
                        <a:buNone/>
                        <a:tabLst/>
                      </a:pPr>
                      <a:r>
                        <a:rPr kumimoji="0" lang="en-US" sz="2000" b="0" i="0" u="none" strike="noStrike" cap="none" normalizeH="0" baseline="0" dirty="0" smtClean="0">
                          <a:ln>
                            <a:noFill/>
                          </a:ln>
                          <a:solidFill>
                            <a:schemeClr val="tx1"/>
                          </a:solidFill>
                          <a:effectLst/>
                          <a:latin typeface="Arial" charset="0"/>
                        </a:rPr>
                        <a:t>Geometry, Algebra II, Math Essentials, Advanced Mathematics - Pre-Calculus, Advanced Mathematics - Functions and Statistics, Financial Mathematics, Applied Mathematics III, Discrete Mathematics, Probability and Statistics or Applied Geometry</a:t>
                      </a:r>
                    </a:p>
                  </a:txBody>
                  <a:tcPr marL="102870" marR="102870" horzOverflow="overflow">
                    <a:lnL>
                      <a:noFill/>
                    </a:lnL>
                    <a:lnR cap="flat">
                      <a:noFill/>
                    </a:lnR>
                    <a:lnT>
                      <a:noFill/>
                    </a:lnT>
                    <a:lnB cap="flat">
                      <a:noFill/>
                    </a:lnB>
                    <a:lnTlToBr>
                      <a:noFill/>
                    </a:lnTlToBr>
                    <a:lnBlToTr>
                      <a:noFill/>
                    </a:lnBlToTr>
                    <a:noFill/>
                  </a:tcPr>
                </a:tc>
              </a:tr>
            </a:tbl>
          </a:graphicData>
        </a:graphic>
      </p:graphicFrame>
      <p:sp>
        <p:nvSpPr>
          <p:cNvPr id="5" name="TextBox 4"/>
          <p:cNvSpPr txBox="1"/>
          <p:nvPr/>
        </p:nvSpPr>
        <p:spPr>
          <a:xfrm>
            <a:off x="475696" y="5715000"/>
            <a:ext cx="8363505" cy="707886"/>
          </a:xfrm>
          <a:prstGeom prst="rect">
            <a:avLst/>
          </a:prstGeom>
          <a:noFill/>
        </p:spPr>
        <p:txBody>
          <a:bodyPr wrap="square" rtlCol="0">
            <a:spAutoFit/>
          </a:bodyPr>
          <a:lstStyle/>
          <a:p>
            <a:pPr marL="174625" indent="-174625" fontAlgn="base">
              <a:spcBef>
                <a:spcPct val="0"/>
              </a:spcBef>
              <a:spcAft>
                <a:spcPct val="0"/>
              </a:spcAft>
            </a:pPr>
            <a:r>
              <a:rPr lang="en-US" sz="2000" dirty="0">
                <a:solidFill>
                  <a:prstClr val="black"/>
                </a:solidFill>
                <a:latin typeface="Arial" pitchFamily="34" charset="0"/>
                <a:cs typeface="Arial" pitchFamily="34" charset="0"/>
              </a:rPr>
              <a:t>* Integrated Math I, II, and III can be substituted as a series for Algebra I, Geometry and Algebra II.</a:t>
            </a:r>
          </a:p>
        </p:txBody>
      </p:sp>
    </p:spTree>
    <p:extLst>
      <p:ext uri="{BB962C8B-B14F-4D97-AF65-F5344CB8AC3E}">
        <p14:creationId xmlns:p14="http://schemas.microsoft.com/office/powerpoint/2010/main" val="288169445"/>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81000" y="1066800"/>
            <a:ext cx="8229600" cy="990600"/>
          </a:xfrm>
        </p:spPr>
        <p:txBody>
          <a:bodyPr/>
          <a:lstStyle/>
          <a:p>
            <a:r>
              <a:rPr lang="en-US" dirty="0" smtClean="0"/>
              <a:t>TOPS Tech Core </a:t>
            </a:r>
            <a:r>
              <a:rPr lang="en-US" dirty="0"/>
              <a:t>Curriculum</a:t>
            </a:r>
            <a:r>
              <a:rPr lang="en-US" sz="1800" dirty="0"/>
              <a:t/>
            </a:r>
            <a:br>
              <a:rPr lang="en-US" sz="1800" dirty="0"/>
            </a:br>
            <a:r>
              <a:rPr lang="en-US" sz="1800" dirty="0"/>
              <a:t>For students graduating through 2016-2017</a:t>
            </a:r>
          </a:p>
        </p:txBody>
      </p:sp>
      <p:graphicFrame>
        <p:nvGraphicFramePr>
          <p:cNvPr id="216089" name="Group 25"/>
          <p:cNvGraphicFramePr>
            <a:graphicFrameLocks noGrp="1"/>
          </p:cNvGraphicFramePr>
          <p:nvPr>
            <p:ph type="tbl" idx="1"/>
            <p:extLst/>
          </p:nvPr>
        </p:nvGraphicFramePr>
        <p:xfrm>
          <a:off x="457200" y="1981200"/>
          <a:ext cx="8229600" cy="2886590"/>
        </p:xfrm>
        <a:graphic>
          <a:graphicData uri="http://schemas.openxmlformats.org/drawingml/2006/table">
            <a:tbl>
              <a:tblPr/>
              <a:tblGrid>
                <a:gridCol w="1050587"/>
                <a:gridCol w="7179013"/>
              </a:tblGrid>
              <a:tr h="483175">
                <a:tc>
                  <a:txBody>
                    <a:bodyPr/>
                    <a:lstStyle/>
                    <a:p>
                      <a:pPr marL="0" marR="0" lvl="0" indent="0" algn="l" defTabSz="914400" rtl="0" eaLnBrk="1" fontAlgn="base" latinLnBrk="0" hangingPunct="1">
                        <a:lnSpc>
                          <a:spcPct val="100000"/>
                        </a:lnSpc>
                        <a:spcBef>
                          <a:spcPct val="20000"/>
                        </a:spcBef>
                        <a:spcAft>
                          <a:spcPct val="0"/>
                        </a:spcAft>
                        <a:buClrTx/>
                        <a:buSzTx/>
                        <a:buFont typeface="Wingdings 2" pitchFamily="18" charset="2"/>
                        <a:buNone/>
                        <a:tabLst/>
                      </a:pPr>
                      <a:r>
                        <a:rPr kumimoji="0" lang="en-US" sz="2400" b="0" i="0" u="sng" strike="noStrike" cap="none" normalizeH="0" baseline="0" dirty="0" smtClean="0">
                          <a:ln>
                            <a:noFill/>
                          </a:ln>
                          <a:solidFill>
                            <a:schemeClr val="tx1"/>
                          </a:solidFill>
                          <a:effectLst/>
                          <a:latin typeface="Arial" charset="0"/>
                        </a:rPr>
                        <a:t>Units</a:t>
                      </a:r>
                    </a:p>
                  </a:txBody>
                  <a:tcPr marL="105059" marR="105059" horzOverflow="overflow">
                    <a:lnL cap="flat">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2" pitchFamily="18" charset="2"/>
                        <a:buNone/>
                        <a:tabLst/>
                      </a:pPr>
                      <a:r>
                        <a:rPr kumimoji="0" lang="en-US" sz="2400" b="0" i="0" u="sng" strike="noStrike" cap="none" normalizeH="0" baseline="0" dirty="0" smtClean="0">
                          <a:ln>
                            <a:noFill/>
                          </a:ln>
                          <a:solidFill>
                            <a:schemeClr val="tx1"/>
                          </a:solidFill>
                          <a:effectLst/>
                          <a:latin typeface="Arial" charset="0"/>
                        </a:rPr>
                        <a:t>Courses</a:t>
                      </a:r>
                    </a:p>
                  </a:txBody>
                  <a:tcPr marL="105059" marR="105059" horzOverflow="overflow">
                    <a:lnL>
                      <a:noFill/>
                    </a:lnL>
                    <a:lnR cap="flat">
                      <a:noFill/>
                    </a:lnR>
                    <a:lnT cap="flat">
                      <a:noFill/>
                    </a:lnT>
                    <a:lnB>
                      <a:noFill/>
                    </a:lnB>
                    <a:lnTlToBr>
                      <a:noFill/>
                    </a:lnTlToBr>
                    <a:lnBlToTr>
                      <a:noFill/>
                    </a:lnBlToTr>
                    <a:noFill/>
                  </a:tcPr>
                </a:tc>
              </a:tr>
              <a:tr h="483175">
                <a:tc>
                  <a:txBody>
                    <a:bodyPr/>
                    <a:lstStyle/>
                    <a:p>
                      <a:pPr marL="0" marR="0" lvl="0" indent="0" algn="l" defTabSz="914400" rtl="0" eaLnBrk="1" fontAlgn="base" latinLnBrk="0" hangingPunct="1">
                        <a:lnSpc>
                          <a:spcPct val="100000"/>
                        </a:lnSpc>
                        <a:spcBef>
                          <a:spcPct val="20000"/>
                        </a:spcBef>
                        <a:spcAft>
                          <a:spcPct val="0"/>
                        </a:spcAft>
                        <a:buClrTx/>
                        <a:buSzTx/>
                        <a:buFont typeface="Wingdings 2" pitchFamily="18" charset="2"/>
                        <a:buNone/>
                        <a:tabLst/>
                      </a:pPr>
                      <a:r>
                        <a:rPr kumimoji="0" lang="en-US" sz="2400" b="0" i="0" u="none" strike="noStrike" cap="none" normalizeH="0" baseline="0" dirty="0" smtClean="0">
                          <a:ln>
                            <a:noFill/>
                          </a:ln>
                          <a:solidFill>
                            <a:schemeClr val="tx1"/>
                          </a:solidFill>
                          <a:effectLst/>
                          <a:latin typeface="Arial" charset="0"/>
                        </a:rPr>
                        <a:t>1</a:t>
                      </a:r>
                    </a:p>
                  </a:txBody>
                  <a:tcPr marL="105059" marR="105059"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2" pitchFamily="18" charset="2"/>
                        <a:buNone/>
                        <a:tabLst/>
                      </a:pPr>
                      <a:r>
                        <a:rPr kumimoji="0" lang="en-US" sz="2400" b="0" i="0" u="none" strike="noStrike" cap="none" normalizeH="0" baseline="0" dirty="0" smtClean="0">
                          <a:ln>
                            <a:noFill/>
                          </a:ln>
                          <a:solidFill>
                            <a:schemeClr val="tx1"/>
                          </a:solidFill>
                          <a:effectLst/>
                          <a:latin typeface="Arial" charset="0"/>
                        </a:rPr>
                        <a:t>Biology</a:t>
                      </a:r>
                    </a:p>
                  </a:txBody>
                  <a:tcPr marL="105059" marR="105059" horzOverflow="overflow">
                    <a:lnL>
                      <a:noFill/>
                    </a:lnL>
                    <a:lnR cap="flat">
                      <a:noFill/>
                    </a:lnR>
                    <a:lnT>
                      <a:noFill/>
                    </a:lnT>
                    <a:lnB>
                      <a:noFill/>
                    </a:lnB>
                    <a:lnTlToBr>
                      <a:noFill/>
                    </a:lnTlToBr>
                    <a:lnBlToTr>
                      <a:noFill/>
                    </a:lnBlToTr>
                    <a:noFill/>
                  </a:tcPr>
                </a:tc>
              </a:tr>
              <a:tr h="1585577">
                <a:tc>
                  <a:txBody>
                    <a:bodyPr/>
                    <a:lstStyle/>
                    <a:p>
                      <a:pPr marL="0" marR="0" lvl="0" indent="0" algn="l" defTabSz="914400" rtl="0" eaLnBrk="1" fontAlgn="base" latinLnBrk="0" hangingPunct="1">
                        <a:lnSpc>
                          <a:spcPct val="100000"/>
                        </a:lnSpc>
                        <a:spcBef>
                          <a:spcPct val="20000"/>
                        </a:spcBef>
                        <a:spcAft>
                          <a:spcPct val="0"/>
                        </a:spcAft>
                        <a:buClrTx/>
                        <a:buSzTx/>
                        <a:buFont typeface="Wingdings 2" pitchFamily="18" charset="2"/>
                        <a:buNone/>
                        <a:tabLst/>
                      </a:pPr>
                      <a:r>
                        <a:rPr kumimoji="0" lang="en-US" sz="2400" b="0" i="0" u="none" strike="noStrike" cap="none" normalizeH="0" baseline="0" dirty="0" smtClean="0">
                          <a:ln>
                            <a:noFill/>
                          </a:ln>
                          <a:solidFill>
                            <a:schemeClr val="tx1"/>
                          </a:solidFill>
                          <a:effectLst/>
                          <a:latin typeface="Arial" charset="0"/>
                        </a:rPr>
                        <a:t>2</a:t>
                      </a:r>
                    </a:p>
                  </a:txBody>
                  <a:tcPr marL="105059" marR="105059"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2" pitchFamily="18" charset="2"/>
                        <a:buNone/>
                        <a:tabLst/>
                      </a:pPr>
                      <a:r>
                        <a:rPr kumimoji="0" lang="en-US" sz="2400" b="0" i="0" u="none" strike="noStrike" cap="none" normalizeH="0" baseline="0" dirty="0" smtClean="0">
                          <a:ln>
                            <a:noFill/>
                          </a:ln>
                          <a:solidFill>
                            <a:schemeClr val="tx1"/>
                          </a:solidFill>
                          <a:effectLst/>
                          <a:latin typeface="Arial" charset="0"/>
                        </a:rPr>
                        <a:t>Earth Science; Environmental Science; Physical Science; Integrated Science; Biology II; Chemistry II; Physics; Physics II; Physics for Technology; Anatomy and Physiology; </a:t>
                      </a:r>
                      <a:r>
                        <a:rPr kumimoji="0" lang="en-US" sz="2400" b="0" i="1" u="none" strike="noStrike" cap="none" normalizeH="0" baseline="0" dirty="0" err="1" smtClean="0">
                          <a:ln>
                            <a:noFill/>
                          </a:ln>
                          <a:solidFill>
                            <a:schemeClr val="tx1"/>
                          </a:solidFill>
                          <a:effectLst/>
                          <a:latin typeface="Arial" charset="0"/>
                        </a:rPr>
                        <a:t>Agriscience</a:t>
                      </a:r>
                      <a:r>
                        <a:rPr kumimoji="0" lang="en-US" sz="2400" b="0" i="1" u="none" strike="noStrike" cap="none" normalizeH="0" baseline="0" dirty="0" smtClean="0">
                          <a:ln>
                            <a:noFill/>
                          </a:ln>
                          <a:solidFill>
                            <a:schemeClr val="tx1"/>
                          </a:solidFill>
                          <a:effectLst/>
                          <a:latin typeface="Arial" charset="0"/>
                        </a:rPr>
                        <a:t> I&amp;II (two units) </a:t>
                      </a:r>
                      <a:r>
                        <a:rPr kumimoji="0" lang="en-US" sz="2400" b="0" i="0" u="none" strike="noStrike" cap="none" normalizeH="0" baseline="0" dirty="0" smtClean="0">
                          <a:ln>
                            <a:noFill/>
                          </a:ln>
                          <a:solidFill>
                            <a:schemeClr val="tx1"/>
                          </a:solidFill>
                          <a:effectLst/>
                          <a:latin typeface="Arial" charset="0"/>
                        </a:rPr>
                        <a:t>Chemistry or Applied Chemistry</a:t>
                      </a:r>
                    </a:p>
                  </a:txBody>
                  <a:tcPr marL="105059" marR="105059" horzOverflow="overflow">
                    <a:lnL>
                      <a:noFill/>
                    </a:lnL>
                    <a:lnR cap="flat">
                      <a:noFill/>
                    </a:lnR>
                    <a:lnT>
                      <a:noFill/>
                    </a:lnT>
                    <a:lnB cap="flat">
                      <a:noFill/>
                    </a:lnB>
                    <a:lnTlToBr>
                      <a:noFill/>
                    </a:lnTlToBr>
                    <a:lnBlToTr>
                      <a:noFill/>
                    </a:lnBlToTr>
                    <a:noFill/>
                  </a:tcPr>
                </a:tc>
              </a:tr>
            </a:tbl>
          </a:graphicData>
        </a:graphic>
      </p:graphicFrame>
    </p:spTree>
    <p:extLst>
      <p:ext uri="{BB962C8B-B14F-4D97-AF65-F5344CB8AC3E}">
        <p14:creationId xmlns:p14="http://schemas.microsoft.com/office/powerpoint/2010/main" val="2508859854"/>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7091" name="Group 3"/>
          <p:cNvGraphicFramePr>
            <a:graphicFrameLocks noGrp="1"/>
          </p:cNvGraphicFramePr>
          <p:nvPr>
            <p:ph type="tbl" idx="1"/>
            <p:extLst/>
          </p:nvPr>
        </p:nvGraphicFramePr>
        <p:xfrm>
          <a:off x="381000" y="2057400"/>
          <a:ext cx="8229600" cy="4128028"/>
        </p:xfrm>
        <a:graphic>
          <a:graphicData uri="http://schemas.openxmlformats.org/drawingml/2006/table">
            <a:tbl>
              <a:tblPr/>
              <a:tblGrid>
                <a:gridCol w="1050587"/>
                <a:gridCol w="7179013"/>
              </a:tblGrid>
              <a:tr h="485121">
                <a:tc>
                  <a:txBody>
                    <a:bodyPr/>
                    <a:lstStyle/>
                    <a:p>
                      <a:pPr marL="0" marR="0" lvl="0" indent="0" algn="l" defTabSz="914400" rtl="0" eaLnBrk="1" fontAlgn="base" latinLnBrk="0" hangingPunct="1">
                        <a:lnSpc>
                          <a:spcPct val="100000"/>
                        </a:lnSpc>
                        <a:spcBef>
                          <a:spcPct val="20000"/>
                        </a:spcBef>
                        <a:spcAft>
                          <a:spcPct val="0"/>
                        </a:spcAft>
                        <a:buClrTx/>
                        <a:buSzTx/>
                        <a:buFont typeface="Wingdings 2" pitchFamily="18" charset="2"/>
                        <a:buNone/>
                        <a:tabLst/>
                      </a:pPr>
                      <a:r>
                        <a:rPr kumimoji="0" lang="en-US" sz="2000" b="0" i="0" u="sng" strike="noStrike" cap="none" normalizeH="0" baseline="0" dirty="0" smtClean="0">
                          <a:ln>
                            <a:noFill/>
                          </a:ln>
                          <a:solidFill>
                            <a:schemeClr val="tx1"/>
                          </a:solidFill>
                          <a:effectLst/>
                          <a:latin typeface="Arial" charset="0"/>
                        </a:rPr>
                        <a:t>Units</a:t>
                      </a:r>
                    </a:p>
                  </a:txBody>
                  <a:tcPr marL="105059" marR="105059" horzOverflow="overflow">
                    <a:lnL cap="flat">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2" pitchFamily="18" charset="2"/>
                        <a:buNone/>
                        <a:tabLst/>
                      </a:pPr>
                      <a:r>
                        <a:rPr kumimoji="0" lang="en-US" sz="2000" b="0" i="0" u="sng" strike="noStrike" cap="none" normalizeH="0" baseline="0" smtClean="0">
                          <a:ln>
                            <a:noFill/>
                          </a:ln>
                          <a:solidFill>
                            <a:schemeClr val="tx1"/>
                          </a:solidFill>
                          <a:effectLst/>
                          <a:latin typeface="Arial" charset="0"/>
                        </a:rPr>
                        <a:t>Courses</a:t>
                      </a:r>
                    </a:p>
                  </a:txBody>
                  <a:tcPr marL="105059" marR="105059" horzOverflow="overflow">
                    <a:lnL>
                      <a:noFill/>
                    </a:lnL>
                    <a:lnR cap="flat">
                      <a:noFill/>
                    </a:lnR>
                    <a:lnT cap="flat">
                      <a:noFill/>
                    </a:lnT>
                    <a:lnB>
                      <a:noFill/>
                    </a:lnB>
                    <a:lnTlToBr>
                      <a:noFill/>
                    </a:lnTlToBr>
                    <a:lnBlToTr>
                      <a:noFill/>
                    </a:lnBlToTr>
                    <a:noFill/>
                  </a:tcPr>
                </a:tc>
              </a:tr>
              <a:tr h="408196">
                <a:tc>
                  <a:txBody>
                    <a:bodyPr/>
                    <a:lstStyle/>
                    <a:p>
                      <a:pPr marL="0" marR="0" lvl="0" indent="0" algn="l" defTabSz="914400" rtl="0" eaLnBrk="1" fontAlgn="base" latinLnBrk="0" hangingPunct="1">
                        <a:lnSpc>
                          <a:spcPct val="100000"/>
                        </a:lnSpc>
                        <a:spcBef>
                          <a:spcPct val="20000"/>
                        </a:spcBef>
                        <a:spcAft>
                          <a:spcPct val="0"/>
                        </a:spcAft>
                        <a:buClrTx/>
                        <a:buSzTx/>
                        <a:buFont typeface="Wingdings 2" pitchFamily="18" charset="2"/>
                        <a:buNone/>
                        <a:tabLst/>
                      </a:pPr>
                      <a:r>
                        <a:rPr kumimoji="0" lang="en-US" sz="2000" b="0" i="0" u="none" strike="noStrike" cap="none" normalizeH="0" baseline="0" dirty="0" smtClean="0">
                          <a:ln>
                            <a:noFill/>
                          </a:ln>
                          <a:solidFill>
                            <a:schemeClr val="tx1"/>
                          </a:solidFill>
                          <a:effectLst/>
                          <a:latin typeface="Arial" charset="0"/>
                        </a:rPr>
                        <a:t>1</a:t>
                      </a:r>
                    </a:p>
                  </a:txBody>
                  <a:tcPr marL="105059" marR="105059"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2" pitchFamily="18" charset="2"/>
                        <a:buNone/>
                        <a:tabLst/>
                      </a:pPr>
                      <a:r>
                        <a:rPr kumimoji="0" lang="en-US" sz="2000" b="0" i="0" u="none" strike="noStrike" cap="none" normalizeH="0" baseline="0" dirty="0" smtClean="0">
                          <a:ln>
                            <a:noFill/>
                          </a:ln>
                          <a:solidFill>
                            <a:schemeClr val="tx1"/>
                          </a:solidFill>
                          <a:effectLst/>
                          <a:latin typeface="Arial" charset="0"/>
                        </a:rPr>
                        <a:t>United States History</a:t>
                      </a:r>
                    </a:p>
                  </a:txBody>
                  <a:tcPr marL="105059" marR="105059" horzOverflow="overflow">
                    <a:lnL>
                      <a:noFill/>
                    </a:lnL>
                    <a:lnR cap="flat">
                      <a:noFill/>
                    </a:lnR>
                    <a:lnT>
                      <a:noFill/>
                    </a:lnT>
                    <a:lnB>
                      <a:noFill/>
                    </a:lnB>
                    <a:lnTlToBr>
                      <a:noFill/>
                    </a:lnTlToBr>
                    <a:lnBlToTr>
                      <a:noFill/>
                    </a:lnBlToTr>
                    <a:noFill/>
                  </a:tcPr>
                </a:tc>
              </a:tr>
              <a:tr h="916411">
                <a:tc>
                  <a:txBody>
                    <a:bodyPr/>
                    <a:lstStyle/>
                    <a:p>
                      <a:pPr marL="0" marR="0" lvl="0" indent="0" algn="l" defTabSz="914400" rtl="0" eaLnBrk="1" fontAlgn="base" latinLnBrk="0" hangingPunct="1">
                        <a:lnSpc>
                          <a:spcPct val="100000"/>
                        </a:lnSpc>
                        <a:spcBef>
                          <a:spcPct val="20000"/>
                        </a:spcBef>
                        <a:spcAft>
                          <a:spcPct val="0"/>
                        </a:spcAft>
                        <a:buClrTx/>
                        <a:buSzTx/>
                        <a:buFont typeface="Wingdings 2" pitchFamily="18" charset="2"/>
                        <a:buNone/>
                        <a:tabLst/>
                      </a:pPr>
                      <a:r>
                        <a:rPr kumimoji="0" lang="en-US" sz="2000" b="0" i="0" u="none" strike="noStrike" cap="none" normalizeH="0" baseline="0" smtClean="0">
                          <a:ln>
                            <a:noFill/>
                          </a:ln>
                          <a:solidFill>
                            <a:schemeClr val="tx1"/>
                          </a:solidFill>
                          <a:effectLst/>
                          <a:latin typeface="Arial" charset="0"/>
                        </a:rPr>
                        <a:t>1</a:t>
                      </a:r>
                    </a:p>
                  </a:txBody>
                  <a:tcPr marL="105059" marR="105059"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2" pitchFamily="18" charset="2"/>
                        <a:buNone/>
                        <a:tabLst/>
                      </a:pPr>
                      <a:r>
                        <a:rPr kumimoji="0" lang="en-US" sz="2000" b="0" i="0" u="none" strike="noStrike" cap="none" normalizeH="0" baseline="0" dirty="0" smtClean="0">
                          <a:ln>
                            <a:noFill/>
                          </a:ln>
                          <a:solidFill>
                            <a:schemeClr val="tx1"/>
                          </a:solidFill>
                          <a:effectLst/>
                          <a:latin typeface="Arial" charset="0"/>
                        </a:rPr>
                        <a:t>World History, World Geography, Western Civilization, AP Human Geography, European History, or AP European History</a:t>
                      </a:r>
                    </a:p>
                  </a:txBody>
                  <a:tcPr marL="105059" marR="105059" horzOverflow="overflow">
                    <a:lnL>
                      <a:noFill/>
                    </a:lnL>
                    <a:lnR cap="flat">
                      <a:noFill/>
                    </a:lnR>
                    <a:lnT>
                      <a:noFill/>
                    </a:lnT>
                    <a:lnB>
                      <a:noFill/>
                    </a:lnB>
                    <a:lnTlToBr>
                      <a:noFill/>
                    </a:lnTlToBr>
                    <a:lnBlToTr>
                      <a:noFill/>
                    </a:lnBlToTr>
                    <a:noFill/>
                  </a:tcPr>
                </a:tc>
              </a:tr>
              <a:tr h="1194112">
                <a:tc>
                  <a:txBody>
                    <a:bodyPr/>
                    <a:lstStyle/>
                    <a:p>
                      <a:pPr marL="0" marR="0" lvl="0" indent="0" algn="l" defTabSz="914400" rtl="0" eaLnBrk="1" fontAlgn="base" latinLnBrk="0" hangingPunct="1">
                        <a:lnSpc>
                          <a:spcPct val="100000"/>
                        </a:lnSpc>
                        <a:spcBef>
                          <a:spcPct val="20000"/>
                        </a:spcBef>
                        <a:spcAft>
                          <a:spcPct val="0"/>
                        </a:spcAft>
                        <a:buClrTx/>
                        <a:buSzTx/>
                        <a:buFont typeface="Wingdings 2" pitchFamily="18" charset="2"/>
                        <a:buNone/>
                        <a:tabLst/>
                      </a:pPr>
                      <a:r>
                        <a:rPr kumimoji="0" lang="en-US" sz="2000" b="0" i="0" u="none" strike="noStrike" cap="none" normalizeH="0" baseline="0" smtClean="0">
                          <a:ln>
                            <a:noFill/>
                          </a:ln>
                          <a:solidFill>
                            <a:schemeClr val="tx1"/>
                          </a:solidFill>
                          <a:effectLst/>
                          <a:latin typeface="Arial" charset="0"/>
                        </a:rPr>
                        <a:t>1</a:t>
                      </a:r>
                    </a:p>
                  </a:txBody>
                  <a:tcPr marL="105059" marR="105059"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2" pitchFamily="18" charset="2"/>
                        <a:buNone/>
                        <a:tabLst/>
                      </a:pPr>
                      <a:r>
                        <a:rPr kumimoji="0" lang="en-US" sz="2000" b="0" i="0" u="none" strike="noStrike" cap="none" normalizeH="0" baseline="0" dirty="0" smtClean="0">
                          <a:ln>
                            <a:noFill/>
                          </a:ln>
                          <a:solidFill>
                            <a:schemeClr val="tx1"/>
                          </a:solidFill>
                          <a:effectLst/>
                          <a:latin typeface="Arial" charset="0"/>
                        </a:rPr>
                        <a:t>Civics and Free Enterprise (one unit, combined) or Civics (one unit)</a:t>
                      </a:r>
                    </a:p>
                  </a:txBody>
                  <a:tcPr marL="105059" marR="105059" horzOverflow="overflow">
                    <a:lnL>
                      <a:noFill/>
                    </a:lnL>
                    <a:lnR cap="flat">
                      <a:noFill/>
                    </a:lnR>
                    <a:lnT>
                      <a:noFill/>
                    </a:lnT>
                    <a:lnB cap="flat">
                      <a:noFill/>
                    </a:lnB>
                    <a:lnTlToBr>
                      <a:noFill/>
                    </a:lnTlToBr>
                    <a:lnBlToTr>
                      <a:noFill/>
                    </a:lnBlToTr>
                    <a:noFill/>
                  </a:tcPr>
                </a:tc>
              </a:tr>
              <a:tr h="1034759">
                <a:tc gridSpan="2">
                  <a:txBody>
                    <a:bodyPr/>
                    <a:lstStyle/>
                    <a:p>
                      <a:pPr marL="0" marR="0" lvl="0" indent="0" algn="l" defTabSz="914400" rtl="0" eaLnBrk="1" fontAlgn="base" latinLnBrk="0" hangingPunct="1">
                        <a:lnSpc>
                          <a:spcPct val="100000"/>
                        </a:lnSpc>
                        <a:spcBef>
                          <a:spcPct val="20000"/>
                        </a:spcBef>
                        <a:spcAft>
                          <a:spcPct val="0"/>
                        </a:spcAft>
                        <a:buClrTx/>
                        <a:buSzTx/>
                        <a:buFont typeface="Wingdings 2" pitchFamily="18" charset="2"/>
                        <a:buNone/>
                        <a:tabLst/>
                      </a:pPr>
                      <a:r>
                        <a:rPr kumimoji="0" lang="en-US" sz="2000" b="0" i="0" u="none" strike="noStrike" cap="none" normalizeH="0" baseline="0" dirty="0" smtClean="0">
                          <a:ln>
                            <a:noFill/>
                          </a:ln>
                          <a:solidFill>
                            <a:schemeClr val="tx1"/>
                          </a:solidFill>
                          <a:effectLst/>
                          <a:latin typeface="Arial" charset="0"/>
                        </a:rPr>
                        <a:t>13 Units, Plus Option 1 or Option 2</a:t>
                      </a:r>
                    </a:p>
                  </a:txBody>
                  <a:tcPr marL="105059" marR="105059" horzOverflow="overflow">
                    <a:lnL cap="flat">
                      <a:noFill/>
                    </a:lnL>
                    <a:lnR>
                      <a:noFill/>
                    </a:lnR>
                    <a:lnT>
                      <a:noFill/>
                    </a:lnT>
                    <a:lnB cap="flat">
                      <a:noFill/>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 typeface="Wingdings 2" pitchFamily="18" charset="2"/>
                        <a:buNone/>
                        <a:tabLst/>
                      </a:pPr>
                      <a:endParaRPr kumimoji="0" lang="en-US" sz="2400" b="0" i="0" u="none" strike="noStrike" cap="none" normalizeH="0" baseline="0" dirty="0" smtClean="0">
                        <a:ln>
                          <a:noFill/>
                        </a:ln>
                        <a:solidFill>
                          <a:schemeClr val="bg1"/>
                        </a:solidFill>
                        <a:effectLst/>
                        <a:latin typeface="Arial" charset="0"/>
                      </a:endParaRPr>
                    </a:p>
                  </a:txBody>
                  <a:tcPr horzOverflow="overflow">
                    <a:lnL>
                      <a:noFill/>
                    </a:lnL>
                    <a:lnR cap="flat">
                      <a:noFill/>
                    </a:lnR>
                    <a:lnT>
                      <a:noFill/>
                    </a:lnT>
                    <a:lnB cap="flat">
                      <a:noFill/>
                    </a:lnB>
                    <a:lnTlToBr>
                      <a:noFill/>
                    </a:lnTlToBr>
                    <a:lnBlToTr>
                      <a:noFill/>
                    </a:lnBlToTr>
                    <a:noFill/>
                  </a:tcPr>
                </a:tc>
              </a:tr>
            </a:tbl>
          </a:graphicData>
        </a:graphic>
      </p:graphicFrame>
      <p:cxnSp>
        <p:nvCxnSpPr>
          <p:cNvPr id="5" name="Straight Connector 4"/>
          <p:cNvCxnSpPr/>
          <p:nvPr/>
        </p:nvCxnSpPr>
        <p:spPr bwMode="auto">
          <a:xfrm>
            <a:off x="533400" y="4495800"/>
            <a:ext cx="914400" cy="0"/>
          </a:xfrm>
          <a:prstGeom prst="line">
            <a:avLst/>
          </a:prstGeom>
          <a:solidFill>
            <a:schemeClr val="accent1"/>
          </a:solidFill>
          <a:ln w="28575" cap="flat" cmpd="sng" algn="ctr">
            <a:solidFill>
              <a:schemeClr val="bg1"/>
            </a:solidFill>
            <a:prstDash val="solid"/>
            <a:round/>
            <a:headEnd type="none" w="med" len="med"/>
            <a:tailEnd type="none" w="med" len="med"/>
          </a:ln>
          <a:effectLst/>
        </p:spPr>
      </p:cxnSp>
      <p:sp>
        <p:nvSpPr>
          <p:cNvPr id="6" name="Rectangle 2"/>
          <p:cNvSpPr txBox="1">
            <a:spLocks noChangeArrowheads="1"/>
          </p:cNvSpPr>
          <p:nvPr/>
        </p:nvSpPr>
        <p:spPr>
          <a:xfrm>
            <a:off x="381000" y="1066800"/>
            <a:ext cx="8229600" cy="9906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solidFill>
                  <a:prstClr val="black"/>
                </a:solidFill>
              </a:rPr>
              <a:t>TOPS Tech Core Curriculum</a:t>
            </a:r>
            <a:r>
              <a:rPr lang="en-US" sz="1800">
                <a:solidFill>
                  <a:prstClr val="black"/>
                </a:solidFill>
              </a:rPr>
              <a:t/>
            </a:r>
            <a:br>
              <a:rPr lang="en-US" sz="1800">
                <a:solidFill>
                  <a:prstClr val="black"/>
                </a:solidFill>
              </a:rPr>
            </a:br>
            <a:r>
              <a:rPr lang="en-US" sz="1800">
                <a:solidFill>
                  <a:prstClr val="black"/>
                </a:solidFill>
              </a:rPr>
              <a:t>For students graduating through 2016-2017</a:t>
            </a:r>
            <a:endParaRPr lang="en-US" sz="1800" dirty="0">
              <a:solidFill>
                <a:prstClr val="black"/>
              </a:solidFill>
            </a:endParaRPr>
          </a:p>
        </p:txBody>
      </p:sp>
    </p:spTree>
    <p:extLst>
      <p:ext uri="{BB962C8B-B14F-4D97-AF65-F5344CB8AC3E}">
        <p14:creationId xmlns:p14="http://schemas.microsoft.com/office/powerpoint/2010/main" val="2132432495"/>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8115" name="Group 3"/>
          <p:cNvGraphicFramePr>
            <a:graphicFrameLocks noGrp="1"/>
          </p:cNvGraphicFramePr>
          <p:nvPr>
            <p:ph type="tbl" idx="1"/>
            <p:extLst/>
          </p:nvPr>
        </p:nvGraphicFramePr>
        <p:xfrm>
          <a:off x="457200" y="1524002"/>
          <a:ext cx="8382000" cy="5092005"/>
        </p:xfrm>
        <a:graphic>
          <a:graphicData uri="http://schemas.openxmlformats.org/drawingml/2006/table">
            <a:tbl>
              <a:tblPr/>
              <a:tblGrid>
                <a:gridCol w="1337553"/>
                <a:gridCol w="7044447"/>
              </a:tblGrid>
              <a:tr h="381000">
                <a:tc gridSpan="2">
                  <a:txBody>
                    <a:bodyPr/>
                    <a:lstStyle/>
                    <a:p>
                      <a:pPr marL="0" marR="0" lvl="0" indent="0" algn="l" defTabSz="914400" rtl="0" eaLnBrk="1" fontAlgn="base" latinLnBrk="0" hangingPunct="1">
                        <a:lnSpc>
                          <a:spcPct val="100000"/>
                        </a:lnSpc>
                        <a:spcBef>
                          <a:spcPct val="20000"/>
                        </a:spcBef>
                        <a:spcAft>
                          <a:spcPct val="0"/>
                        </a:spcAft>
                        <a:buClrTx/>
                        <a:buSzTx/>
                        <a:buFont typeface="Wingdings 2" pitchFamily="18" charset="2"/>
                        <a:buNone/>
                        <a:tabLst/>
                      </a:pPr>
                      <a:r>
                        <a:rPr kumimoji="0" lang="en-US" sz="1800" b="1" i="0" u="none" strike="noStrike" cap="none" normalizeH="0" baseline="0" dirty="0" smtClean="0">
                          <a:ln>
                            <a:noFill/>
                          </a:ln>
                          <a:solidFill>
                            <a:schemeClr val="tx1"/>
                          </a:solidFill>
                          <a:effectLst/>
                          <a:latin typeface="Arial" charset="0"/>
                        </a:rPr>
                        <a:t>Option 1</a:t>
                      </a:r>
                    </a:p>
                  </a:txBody>
                  <a:tcPr marL="105059" marR="105059" horzOverflow="overflow">
                    <a:lnL cap="flat">
                      <a:noFill/>
                    </a:lnL>
                    <a:lnR cap="flat">
                      <a:noFill/>
                    </a:lnR>
                    <a:lnT cap="flat">
                      <a:noFill/>
                    </a:lnT>
                    <a:lnB>
                      <a:noFill/>
                    </a:lnB>
                    <a:lnTlToBr>
                      <a:noFill/>
                    </a:lnTlToBr>
                    <a:lnBlToTr>
                      <a:noFill/>
                    </a:lnBlToTr>
                    <a:noFill/>
                  </a:tcPr>
                </a:tc>
                <a:tc hMerge="1">
                  <a:txBody>
                    <a:bodyPr/>
                    <a:lstStyle/>
                    <a:p>
                      <a:endParaRPr lang="en-US"/>
                    </a:p>
                  </a:txBody>
                  <a:tcPr/>
                </a:tc>
              </a:tr>
              <a:tr h="381000">
                <a:tc>
                  <a:txBody>
                    <a:bodyPr/>
                    <a:lstStyle/>
                    <a:p>
                      <a:pPr marL="0" marR="0" lvl="0" indent="0" algn="l" defTabSz="914400" rtl="0" eaLnBrk="1" fontAlgn="base" latinLnBrk="0" hangingPunct="1">
                        <a:lnSpc>
                          <a:spcPct val="100000"/>
                        </a:lnSpc>
                        <a:spcBef>
                          <a:spcPct val="20000"/>
                        </a:spcBef>
                        <a:spcAft>
                          <a:spcPct val="0"/>
                        </a:spcAft>
                        <a:buClrTx/>
                        <a:buSzTx/>
                        <a:buFont typeface="Wingdings 2" pitchFamily="18" charset="2"/>
                        <a:buNone/>
                        <a:tabLst/>
                      </a:pPr>
                      <a:r>
                        <a:rPr kumimoji="0" lang="en-US" sz="1800" b="0" i="0" u="sng" strike="noStrike" cap="none" normalizeH="0" baseline="0" dirty="0" smtClean="0">
                          <a:ln>
                            <a:noFill/>
                          </a:ln>
                          <a:solidFill>
                            <a:schemeClr val="tx1"/>
                          </a:solidFill>
                          <a:effectLst/>
                          <a:latin typeface="Arial" charset="0"/>
                        </a:rPr>
                        <a:t>Units</a:t>
                      </a:r>
                    </a:p>
                  </a:txBody>
                  <a:tcPr marL="105059" marR="105059"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2" pitchFamily="18" charset="2"/>
                        <a:buNone/>
                        <a:tabLst/>
                      </a:pPr>
                      <a:r>
                        <a:rPr kumimoji="0" lang="en-US" sz="1800" b="0" i="0" u="sng" strike="noStrike" cap="none" normalizeH="0" baseline="0" dirty="0" smtClean="0">
                          <a:ln>
                            <a:noFill/>
                          </a:ln>
                          <a:solidFill>
                            <a:schemeClr val="tx1"/>
                          </a:solidFill>
                          <a:effectLst/>
                          <a:latin typeface="Arial" charset="0"/>
                        </a:rPr>
                        <a:t>Courses</a:t>
                      </a:r>
                    </a:p>
                  </a:txBody>
                  <a:tcPr marL="105059" marR="105059" horzOverflow="overflow">
                    <a:lnL>
                      <a:noFill/>
                    </a:lnL>
                    <a:lnR cap="flat">
                      <a:noFill/>
                    </a:lnR>
                    <a:lnT>
                      <a:noFill/>
                    </a:lnT>
                    <a:lnB>
                      <a:noFill/>
                    </a:lnB>
                    <a:lnTlToBr>
                      <a:noFill/>
                    </a:lnTlToBr>
                    <a:lnBlToTr>
                      <a:noFill/>
                    </a:lnBlToTr>
                    <a:noFill/>
                  </a:tcPr>
                </a:tc>
              </a:tr>
              <a:tr h="2209800">
                <a:tc>
                  <a:txBody>
                    <a:bodyPr/>
                    <a:lstStyle/>
                    <a:p>
                      <a:pPr marL="0" marR="0" lvl="0" indent="0" algn="l" defTabSz="914400" rtl="0" eaLnBrk="1" fontAlgn="base" latinLnBrk="0" hangingPunct="1">
                        <a:lnSpc>
                          <a:spcPct val="100000"/>
                        </a:lnSpc>
                        <a:spcBef>
                          <a:spcPct val="20000"/>
                        </a:spcBef>
                        <a:spcAft>
                          <a:spcPct val="0"/>
                        </a:spcAft>
                        <a:buClrTx/>
                        <a:buSzTx/>
                        <a:buFont typeface="Wingdings 2" pitchFamily="18" charset="2"/>
                        <a:buNone/>
                        <a:tabLst/>
                      </a:pPr>
                      <a:r>
                        <a:rPr kumimoji="0" lang="en-US" sz="1800" b="0" i="0" u="none" strike="noStrike" cap="none" normalizeH="0" baseline="0" dirty="0" smtClean="0">
                          <a:ln>
                            <a:noFill/>
                          </a:ln>
                          <a:solidFill>
                            <a:schemeClr val="tx1"/>
                          </a:solidFill>
                          <a:effectLst/>
                          <a:latin typeface="Arial" charset="0"/>
                        </a:rPr>
                        <a:t>1</a:t>
                      </a:r>
                    </a:p>
                  </a:txBody>
                  <a:tcPr marL="105059" marR="105059"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2" pitchFamily="18" charset="2"/>
                        <a:buNone/>
                        <a:tabLst/>
                      </a:pPr>
                      <a:r>
                        <a:rPr kumimoji="0" lang="en-US" sz="1800" b="0" i="0" u="none" strike="noStrike" cap="none" normalizeH="0" baseline="0" dirty="0" smtClean="0">
                          <a:ln>
                            <a:noFill/>
                          </a:ln>
                          <a:solidFill>
                            <a:schemeClr val="tx1"/>
                          </a:solidFill>
                          <a:effectLst/>
                          <a:latin typeface="Arial" charset="0"/>
                        </a:rPr>
                        <a:t>Fine Arts Survey</a:t>
                      </a:r>
                    </a:p>
                    <a:p>
                      <a:pPr marL="0" marR="0" lvl="0" indent="0" algn="l" defTabSz="914400" rtl="0" eaLnBrk="1" fontAlgn="base" latinLnBrk="0" hangingPunct="1">
                        <a:lnSpc>
                          <a:spcPct val="100000"/>
                        </a:lnSpc>
                        <a:spcBef>
                          <a:spcPct val="20000"/>
                        </a:spcBef>
                        <a:spcAft>
                          <a:spcPct val="0"/>
                        </a:spcAft>
                        <a:buClrTx/>
                        <a:buSzTx/>
                        <a:buFont typeface="Wingdings 2" pitchFamily="18" charset="2"/>
                        <a:buNone/>
                        <a:tabLst/>
                      </a:pPr>
                      <a:r>
                        <a:rPr kumimoji="0" lang="en-US" sz="1800" b="0" i="0" u="none" strike="noStrike" cap="none" normalizeH="0" baseline="0" dirty="0" smtClean="0">
                          <a:ln>
                            <a:noFill/>
                          </a:ln>
                          <a:solidFill>
                            <a:schemeClr val="tx1"/>
                          </a:solidFill>
                          <a:effectLst/>
                          <a:latin typeface="Arial" charset="0"/>
                        </a:rPr>
                        <a:t>or 2 units of performance courses in music, dance or theater</a:t>
                      </a:r>
                    </a:p>
                    <a:p>
                      <a:pPr marL="0" marR="0" lvl="0" indent="0" algn="l" defTabSz="914400" rtl="0" eaLnBrk="1" fontAlgn="base" latinLnBrk="0" hangingPunct="1">
                        <a:lnSpc>
                          <a:spcPct val="100000"/>
                        </a:lnSpc>
                        <a:spcBef>
                          <a:spcPct val="20000"/>
                        </a:spcBef>
                        <a:spcAft>
                          <a:spcPct val="0"/>
                        </a:spcAft>
                        <a:buClrTx/>
                        <a:buSzTx/>
                        <a:buFont typeface="Wingdings 2" pitchFamily="18" charset="2"/>
                        <a:buNone/>
                        <a:tabLst/>
                      </a:pPr>
                      <a:r>
                        <a:rPr kumimoji="0" lang="en-US" sz="1800" b="0" i="0" u="none" strike="noStrike" cap="none" normalizeH="0" baseline="0" dirty="0" smtClean="0">
                          <a:ln>
                            <a:noFill/>
                          </a:ln>
                          <a:solidFill>
                            <a:schemeClr val="tx1"/>
                          </a:solidFill>
                          <a:effectLst/>
                          <a:latin typeface="Arial" charset="0"/>
                        </a:rPr>
                        <a:t>or 2 units of visual art</a:t>
                      </a:r>
                    </a:p>
                    <a:p>
                      <a:pPr marL="0" marR="0" lvl="0" indent="0" algn="l" defTabSz="914400" rtl="0" eaLnBrk="1" fontAlgn="base" latinLnBrk="0" hangingPunct="1">
                        <a:lnSpc>
                          <a:spcPct val="100000"/>
                        </a:lnSpc>
                        <a:spcBef>
                          <a:spcPct val="20000"/>
                        </a:spcBef>
                        <a:spcAft>
                          <a:spcPct val="0"/>
                        </a:spcAft>
                        <a:buClrTx/>
                        <a:buSzTx/>
                        <a:buFont typeface="Wingdings 2" pitchFamily="18" charset="2"/>
                        <a:buNone/>
                        <a:tabLst/>
                      </a:pPr>
                      <a:r>
                        <a:rPr kumimoji="0" lang="en-US" sz="1800" b="0" i="0" u="none" strike="noStrike" cap="none" normalizeH="0" baseline="0" dirty="0" smtClean="0">
                          <a:ln>
                            <a:noFill/>
                          </a:ln>
                          <a:solidFill>
                            <a:schemeClr val="tx1"/>
                          </a:solidFill>
                          <a:effectLst/>
                          <a:latin typeface="Arial" charset="0"/>
                        </a:rPr>
                        <a:t>or 2 units of studio art</a:t>
                      </a:r>
                    </a:p>
                    <a:p>
                      <a:pPr marL="0" marR="0" lvl="0" indent="0" algn="l" defTabSz="914400" rtl="0" eaLnBrk="1" fontAlgn="base" latinLnBrk="0" hangingPunct="1">
                        <a:lnSpc>
                          <a:spcPct val="100000"/>
                        </a:lnSpc>
                        <a:spcBef>
                          <a:spcPct val="20000"/>
                        </a:spcBef>
                        <a:spcAft>
                          <a:spcPct val="0"/>
                        </a:spcAft>
                        <a:buClrTx/>
                        <a:buSzTx/>
                        <a:buFont typeface="Wingdings 2" pitchFamily="18" charset="2"/>
                        <a:buNone/>
                        <a:tabLst/>
                        <a:defRPr/>
                      </a:pPr>
                      <a:r>
                        <a:rPr kumimoji="0" lang="en-US" sz="1800" b="0" i="0" u="none" strike="noStrike" cap="none" normalizeH="0" baseline="0" dirty="0" smtClean="0">
                          <a:ln>
                            <a:noFill/>
                          </a:ln>
                          <a:solidFill>
                            <a:schemeClr val="tx1"/>
                          </a:solidFill>
                          <a:effectLst/>
                          <a:latin typeface="Arial" charset="0"/>
                        </a:rPr>
                        <a:t>or a career/technical studies course approved by BESE</a:t>
                      </a:r>
                    </a:p>
                    <a:p>
                      <a:pPr marL="0" marR="0" lvl="0" indent="0" algn="l" defTabSz="914400" rtl="0" eaLnBrk="1" fontAlgn="base" latinLnBrk="0" hangingPunct="1">
                        <a:lnSpc>
                          <a:spcPct val="100000"/>
                        </a:lnSpc>
                        <a:spcBef>
                          <a:spcPct val="20000"/>
                        </a:spcBef>
                        <a:spcAft>
                          <a:spcPct val="0"/>
                        </a:spcAft>
                        <a:buClrTx/>
                        <a:buSzTx/>
                        <a:buFont typeface="Wingdings 2" pitchFamily="18" charset="2"/>
                        <a:buNone/>
                        <a:tabLst/>
                      </a:pPr>
                      <a:r>
                        <a:rPr kumimoji="0" lang="en-US" sz="1800" b="0" i="0" u="none" strike="noStrike" cap="none" normalizeH="0" baseline="0" dirty="0" smtClean="0">
                          <a:ln>
                            <a:noFill/>
                          </a:ln>
                          <a:solidFill>
                            <a:schemeClr val="tx1"/>
                          </a:solidFill>
                          <a:effectLst/>
                          <a:latin typeface="Arial" charset="0"/>
                        </a:rPr>
                        <a:t>or 1 unit of an elective from among the other subjects in this core curriculum</a:t>
                      </a:r>
                    </a:p>
                    <a:p>
                      <a:pPr marL="0" marR="0" lvl="0" indent="0" algn="l" defTabSz="914400" rtl="0" eaLnBrk="1" fontAlgn="base" latinLnBrk="0" hangingPunct="1">
                        <a:lnSpc>
                          <a:spcPct val="100000"/>
                        </a:lnSpc>
                        <a:spcBef>
                          <a:spcPct val="20000"/>
                        </a:spcBef>
                        <a:spcAft>
                          <a:spcPct val="0"/>
                        </a:spcAft>
                        <a:buClrTx/>
                        <a:buSzTx/>
                        <a:buFont typeface="Wingdings 2" pitchFamily="18" charset="2"/>
                        <a:buNone/>
                        <a:tabLst/>
                      </a:pPr>
                      <a:r>
                        <a:rPr kumimoji="0" lang="en-US" sz="1800" b="0" i="0" u="none" strike="noStrike" cap="none" normalizeH="0" baseline="0" dirty="0" smtClean="0">
                          <a:ln>
                            <a:noFill/>
                          </a:ln>
                          <a:solidFill>
                            <a:schemeClr val="tx1"/>
                          </a:solidFill>
                          <a:effectLst/>
                          <a:latin typeface="Arial" charset="0"/>
                        </a:rPr>
                        <a:t>or 2 units of Speech III and Speech IV </a:t>
                      </a:r>
                    </a:p>
                    <a:p>
                      <a:pPr marL="0" marR="0" lvl="0" indent="0" algn="l" defTabSz="914400" rtl="0" eaLnBrk="1" fontAlgn="base" latinLnBrk="0" hangingPunct="1">
                        <a:lnSpc>
                          <a:spcPct val="100000"/>
                        </a:lnSpc>
                        <a:spcBef>
                          <a:spcPct val="20000"/>
                        </a:spcBef>
                        <a:spcAft>
                          <a:spcPct val="0"/>
                        </a:spcAft>
                        <a:buClrTx/>
                        <a:buSzTx/>
                        <a:buFont typeface="Wingdings 2" pitchFamily="18" charset="2"/>
                        <a:buNone/>
                        <a:tabLst/>
                      </a:pPr>
                      <a:r>
                        <a:rPr kumimoji="0" lang="en-US" sz="1800" b="0" i="0" u="none" strike="noStrike" cap="none" normalizeH="0" baseline="0" dirty="0" smtClean="0">
                          <a:ln>
                            <a:noFill/>
                          </a:ln>
                          <a:solidFill>
                            <a:schemeClr val="tx1"/>
                          </a:solidFill>
                          <a:effectLst/>
                          <a:latin typeface="Arial" charset="0"/>
                        </a:rPr>
                        <a:t>or 1 unit of Drafting</a:t>
                      </a:r>
                    </a:p>
                  </a:txBody>
                  <a:tcPr marL="105059" marR="105059" horzOverflow="overflow">
                    <a:lnL>
                      <a:noFill/>
                    </a:lnL>
                    <a:lnR cap="flat">
                      <a:noFill/>
                    </a:lnR>
                    <a:lnT>
                      <a:noFill/>
                    </a:lnT>
                    <a:lnB>
                      <a:noFill/>
                    </a:lnB>
                    <a:lnTlToBr>
                      <a:noFill/>
                    </a:lnTlToBr>
                    <a:lnBlToTr>
                      <a:noFill/>
                    </a:lnBlToTr>
                    <a:noFill/>
                  </a:tcPr>
                </a:tc>
              </a:tr>
              <a:tr h="411480">
                <a:tc>
                  <a:txBody>
                    <a:bodyPr/>
                    <a:lstStyle/>
                    <a:p>
                      <a:pPr marL="0" marR="0" lvl="0" indent="0" algn="l" defTabSz="914400" rtl="0" eaLnBrk="1" fontAlgn="base" latinLnBrk="0" hangingPunct="1">
                        <a:lnSpc>
                          <a:spcPct val="100000"/>
                        </a:lnSpc>
                        <a:spcBef>
                          <a:spcPct val="20000"/>
                        </a:spcBef>
                        <a:spcAft>
                          <a:spcPct val="0"/>
                        </a:spcAft>
                        <a:buClrTx/>
                        <a:buSzTx/>
                        <a:buFont typeface="Wingdings 2" pitchFamily="18" charset="2"/>
                        <a:buNone/>
                        <a:tabLst/>
                      </a:pPr>
                      <a:r>
                        <a:rPr kumimoji="0" lang="en-US" sz="1800" b="0" i="0" u="none" strike="noStrike" cap="none" normalizeH="0" baseline="0" smtClean="0">
                          <a:ln>
                            <a:noFill/>
                          </a:ln>
                          <a:solidFill>
                            <a:schemeClr val="tx1"/>
                          </a:solidFill>
                          <a:effectLst/>
                          <a:latin typeface="Arial" charset="0"/>
                        </a:rPr>
                        <a:t>2</a:t>
                      </a:r>
                    </a:p>
                  </a:txBody>
                  <a:tcPr marL="105059" marR="105059"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2" pitchFamily="18" charset="2"/>
                        <a:buNone/>
                        <a:tabLst/>
                      </a:pPr>
                      <a:r>
                        <a:rPr kumimoji="0" lang="en-US" sz="1800" b="0" i="0" u="none" strike="noStrike" cap="none" normalizeH="0" baseline="0" dirty="0" smtClean="0">
                          <a:ln>
                            <a:noFill/>
                          </a:ln>
                          <a:solidFill>
                            <a:schemeClr val="tx1"/>
                          </a:solidFill>
                          <a:effectLst/>
                          <a:latin typeface="Arial" charset="0"/>
                        </a:rPr>
                        <a:t>Foreign Language, </a:t>
                      </a:r>
                      <a:r>
                        <a:rPr kumimoji="0" lang="en-US" sz="1800" b="1" i="1" u="none" strike="noStrike" cap="none" normalizeH="0" baseline="0" dirty="0" smtClean="0">
                          <a:ln>
                            <a:noFill/>
                          </a:ln>
                          <a:solidFill>
                            <a:schemeClr val="tx1"/>
                          </a:solidFill>
                          <a:effectLst/>
                          <a:latin typeface="Arial" charset="0"/>
                        </a:rPr>
                        <a:t>Technical Writing, Speech I, or Speech II</a:t>
                      </a:r>
                    </a:p>
                  </a:txBody>
                  <a:tcPr marL="105059" marR="105059" horzOverflow="overflow">
                    <a:lnL>
                      <a:noFill/>
                    </a:lnL>
                    <a:lnR cap="flat">
                      <a:noFill/>
                    </a:lnR>
                    <a:lnT>
                      <a:noFill/>
                    </a:lnT>
                    <a:lnB>
                      <a:noFill/>
                    </a:lnB>
                    <a:lnTlToBr>
                      <a:noFill/>
                    </a:lnTlToBr>
                    <a:lnBlToTr>
                      <a:noFill/>
                    </a:lnBlToTr>
                    <a:noFill/>
                  </a:tcPr>
                </a:tc>
              </a:tr>
              <a:tr h="381000">
                <a:tc>
                  <a:txBody>
                    <a:bodyPr/>
                    <a:lstStyle/>
                    <a:p>
                      <a:pPr marL="0" marR="0" lvl="0" indent="0" algn="l" defTabSz="914400" rtl="0" eaLnBrk="1" fontAlgn="base" latinLnBrk="0" hangingPunct="1">
                        <a:lnSpc>
                          <a:spcPct val="100000"/>
                        </a:lnSpc>
                        <a:spcBef>
                          <a:spcPct val="20000"/>
                        </a:spcBef>
                        <a:spcAft>
                          <a:spcPct val="0"/>
                        </a:spcAft>
                        <a:buClrTx/>
                        <a:buSzTx/>
                        <a:buFont typeface="Wingdings 2" pitchFamily="18" charset="2"/>
                        <a:buNone/>
                        <a:tabLst/>
                      </a:pPr>
                      <a:r>
                        <a:rPr kumimoji="0" lang="en-US" sz="1800" b="0" i="0" u="none" strike="noStrike" cap="none" normalizeH="0" baseline="0" dirty="0" smtClean="0">
                          <a:ln>
                            <a:noFill/>
                          </a:ln>
                          <a:solidFill>
                            <a:schemeClr val="tx1"/>
                          </a:solidFill>
                          <a:effectLst/>
                          <a:latin typeface="Arial" charset="0"/>
                        </a:rPr>
                        <a:t>1</a:t>
                      </a:r>
                    </a:p>
                  </a:txBody>
                  <a:tcPr marL="105059" marR="105059"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2" pitchFamily="18" charset="2"/>
                        <a:buNone/>
                        <a:tabLst/>
                      </a:pPr>
                      <a:r>
                        <a:rPr kumimoji="0" lang="en-US" sz="1800" b="0" i="0" u="none" strike="noStrike" cap="none" normalizeH="0" baseline="0" dirty="0" smtClean="0">
                          <a:ln>
                            <a:noFill/>
                          </a:ln>
                          <a:solidFill>
                            <a:schemeClr val="tx1"/>
                          </a:solidFill>
                          <a:effectLst/>
                          <a:latin typeface="Arial" charset="0"/>
                        </a:rPr>
                        <a:t>Computer Education program approved by BESE</a:t>
                      </a:r>
                    </a:p>
                  </a:txBody>
                  <a:tcPr marL="105059" marR="105059" horzOverflow="overflow">
                    <a:lnL>
                      <a:noFill/>
                    </a:lnL>
                    <a:lnR cap="flat">
                      <a:noFill/>
                    </a:lnR>
                    <a:lnT>
                      <a:noFill/>
                    </a:lnT>
                    <a:lnB cap="flat">
                      <a:noFill/>
                    </a:lnB>
                    <a:lnTlToBr>
                      <a:noFill/>
                    </a:lnTlToBr>
                    <a:lnBlToTr>
                      <a:noFill/>
                    </a:lnBlToTr>
                    <a:noFill/>
                  </a:tcPr>
                </a:tc>
              </a:tr>
              <a:tr h="593157">
                <a:tc gridSpan="2">
                  <a:txBody>
                    <a:bodyPr/>
                    <a:lstStyle/>
                    <a:p>
                      <a:pPr marL="0" marR="0" lvl="0" indent="0" algn="l" defTabSz="914400" rtl="0" eaLnBrk="1" fontAlgn="base" latinLnBrk="0" hangingPunct="1">
                        <a:lnSpc>
                          <a:spcPct val="100000"/>
                        </a:lnSpc>
                        <a:spcBef>
                          <a:spcPct val="20000"/>
                        </a:spcBef>
                        <a:spcAft>
                          <a:spcPct val="0"/>
                        </a:spcAft>
                        <a:buClrTx/>
                        <a:buSzTx/>
                        <a:buFont typeface="Wingdings 2" pitchFamily="18" charset="2"/>
                        <a:buNone/>
                        <a:tabLst/>
                      </a:pPr>
                      <a:r>
                        <a:rPr kumimoji="0" lang="en-US" sz="2400" b="0" i="0" u="none" strike="noStrike" cap="none" normalizeH="0" baseline="0" dirty="0" smtClean="0">
                          <a:ln>
                            <a:noFill/>
                          </a:ln>
                          <a:solidFill>
                            <a:schemeClr val="tx1"/>
                          </a:solidFill>
                          <a:effectLst/>
                          <a:latin typeface="Arial" charset="0"/>
                        </a:rPr>
                        <a:t>17 Units</a:t>
                      </a:r>
                    </a:p>
                  </a:txBody>
                  <a:tcPr marL="105059" marR="105059" horzOverflow="overflow">
                    <a:lnL cap="flat">
                      <a:noFill/>
                    </a:lnL>
                    <a:lnR>
                      <a:noFill/>
                    </a:lnR>
                    <a:lnT>
                      <a:noFill/>
                    </a:lnT>
                    <a:lnB cap="flat">
                      <a:noFill/>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 typeface="Wingdings 2" pitchFamily="18" charset="2"/>
                        <a:buNone/>
                        <a:tabLst/>
                      </a:pPr>
                      <a:endParaRPr kumimoji="0" lang="en-US" sz="2400" b="0" i="0" u="none" strike="noStrike" cap="none" normalizeH="0" baseline="0" dirty="0" smtClean="0">
                        <a:ln>
                          <a:noFill/>
                        </a:ln>
                        <a:solidFill>
                          <a:schemeClr val="bg1"/>
                        </a:solidFill>
                        <a:effectLst/>
                        <a:latin typeface="Arial" charset="0"/>
                      </a:endParaRPr>
                    </a:p>
                  </a:txBody>
                  <a:tcPr horzOverflow="overflow">
                    <a:lnL>
                      <a:noFill/>
                    </a:lnL>
                    <a:lnR cap="flat">
                      <a:noFill/>
                    </a:lnR>
                    <a:lnT>
                      <a:noFill/>
                    </a:lnT>
                    <a:lnB cap="flat">
                      <a:noFill/>
                    </a:lnB>
                    <a:lnTlToBr>
                      <a:noFill/>
                    </a:lnTlToBr>
                    <a:lnBlToTr>
                      <a:noFill/>
                    </a:lnBlToTr>
                    <a:noFill/>
                  </a:tcPr>
                </a:tc>
              </a:tr>
            </a:tbl>
          </a:graphicData>
        </a:graphic>
      </p:graphicFrame>
      <p:cxnSp>
        <p:nvCxnSpPr>
          <p:cNvPr id="4" name="Straight Connector 3"/>
          <p:cNvCxnSpPr/>
          <p:nvPr/>
        </p:nvCxnSpPr>
        <p:spPr bwMode="auto">
          <a:xfrm>
            <a:off x="533400" y="5029200"/>
            <a:ext cx="1219200" cy="0"/>
          </a:xfrm>
          <a:prstGeom prst="line">
            <a:avLst/>
          </a:prstGeom>
          <a:solidFill>
            <a:schemeClr val="accent1"/>
          </a:solidFill>
          <a:ln w="28575" cap="flat" cmpd="sng" algn="ctr">
            <a:solidFill>
              <a:schemeClr val="bg1"/>
            </a:solidFill>
            <a:prstDash val="solid"/>
            <a:round/>
            <a:headEnd type="none" w="med" len="med"/>
            <a:tailEnd type="none" w="med" len="med"/>
          </a:ln>
          <a:effectLst/>
        </p:spPr>
      </p:cxnSp>
      <p:sp>
        <p:nvSpPr>
          <p:cNvPr id="6" name="Rectangle 2"/>
          <p:cNvSpPr txBox="1">
            <a:spLocks noChangeArrowheads="1"/>
          </p:cNvSpPr>
          <p:nvPr/>
        </p:nvSpPr>
        <p:spPr>
          <a:xfrm>
            <a:off x="533400" y="685800"/>
            <a:ext cx="8229600" cy="9906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solidFill>
                  <a:prstClr val="black"/>
                </a:solidFill>
              </a:rPr>
              <a:t>TOPS Tech Core Curriculum</a:t>
            </a:r>
            <a:r>
              <a:rPr lang="en-US" sz="1800" dirty="0">
                <a:solidFill>
                  <a:prstClr val="black"/>
                </a:solidFill>
              </a:rPr>
              <a:t/>
            </a:r>
            <a:br>
              <a:rPr lang="en-US" sz="1800" dirty="0">
                <a:solidFill>
                  <a:prstClr val="black"/>
                </a:solidFill>
              </a:rPr>
            </a:br>
            <a:r>
              <a:rPr lang="en-US" sz="1800" dirty="0">
                <a:solidFill>
                  <a:prstClr val="black"/>
                </a:solidFill>
              </a:rPr>
              <a:t>For students graduating through 2016-2017</a:t>
            </a:r>
          </a:p>
        </p:txBody>
      </p:sp>
    </p:spTree>
    <p:extLst>
      <p:ext uri="{BB962C8B-B14F-4D97-AF65-F5344CB8AC3E}">
        <p14:creationId xmlns:p14="http://schemas.microsoft.com/office/powerpoint/2010/main" val="1603081400"/>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9139" name="Group 3"/>
          <p:cNvGraphicFramePr>
            <a:graphicFrameLocks noGrp="1"/>
          </p:cNvGraphicFramePr>
          <p:nvPr>
            <p:ph type="tbl" idx="1"/>
            <p:extLst/>
          </p:nvPr>
        </p:nvGraphicFramePr>
        <p:xfrm>
          <a:off x="457200" y="1828800"/>
          <a:ext cx="8229600" cy="4083050"/>
        </p:xfrm>
        <a:graphic>
          <a:graphicData uri="http://schemas.openxmlformats.org/drawingml/2006/table">
            <a:tbl>
              <a:tblPr/>
              <a:tblGrid>
                <a:gridCol w="1050587"/>
                <a:gridCol w="7179013"/>
              </a:tblGrid>
              <a:tr h="593725">
                <a:tc gridSpan="2">
                  <a:txBody>
                    <a:bodyPr/>
                    <a:lstStyle/>
                    <a:p>
                      <a:pPr marL="0" marR="0" lvl="0" indent="0" algn="l" defTabSz="914400" rtl="0" eaLnBrk="1" fontAlgn="base" latinLnBrk="0" hangingPunct="1">
                        <a:lnSpc>
                          <a:spcPct val="100000"/>
                        </a:lnSpc>
                        <a:spcBef>
                          <a:spcPct val="20000"/>
                        </a:spcBef>
                        <a:spcAft>
                          <a:spcPct val="0"/>
                        </a:spcAft>
                        <a:buClrTx/>
                        <a:buSzTx/>
                        <a:buFont typeface="Wingdings 2" pitchFamily="18" charset="2"/>
                        <a:buNone/>
                        <a:tabLst/>
                      </a:pPr>
                      <a:r>
                        <a:rPr kumimoji="0" lang="en-US" sz="2400" b="1" i="0" u="none" strike="noStrike" cap="none" normalizeH="0" baseline="0" dirty="0" smtClean="0">
                          <a:ln>
                            <a:noFill/>
                          </a:ln>
                          <a:solidFill>
                            <a:schemeClr val="tx1"/>
                          </a:solidFill>
                          <a:effectLst/>
                          <a:latin typeface="Arial" charset="0"/>
                        </a:rPr>
                        <a:t>Option 2 </a:t>
                      </a:r>
                      <a:r>
                        <a:rPr kumimoji="0" lang="en-US" sz="2400" b="0" i="1" u="none" strike="noStrike" cap="none" normalizeH="0" baseline="0" dirty="0" smtClean="0">
                          <a:ln>
                            <a:noFill/>
                          </a:ln>
                          <a:solidFill>
                            <a:schemeClr val="tx1"/>
                          </a:solidFill>
                          <a:effectLst/>
                          <a:latin typeface="Arial" charset="0"/>
                        </a:rPr>
                        <a:t>– For students enrolled in a </a:t>
                      </a:r>
                      <a:r>
                        <a:rPr kumimoji="0" lang="en-US" sz="2400" b="1" i="1" u="none" strike="noStrike" cap="none" normalizeH="0" baseline="0" dirty="0" smtClean="0">
                          <a:ln>
                            <a:noFill/>
                          </a:ln>
                          <a:solidFill>
                            <a:schemeClr val="tx1"/>
                          </a:solidFill>
                          <a:effectLst/>
                          <a:latin typeface="Arial" charset="0"/>
                        </a:rPr>
                        <a:t>Career Major</a:t>
                      </a:r>
                      <a:endParaRPr kumimoji="0" lang="en-US" sz="2400" b="1" i="0" u="none" strike="noStrike" cap="none" normalizeH="0" baseline="0" dirty="0" smtClean="0">
                        <a:ln>
                          <a:noFill/>
                        </a:ln>
                        <a:solidFill>
                          <a:schemeClr val="tx1"/>
                        </a:solidFill>
                        <a:effectLst/>
                        <a:latin typeface="Arial" charset="0"/>
                      </a:endParaRPr>
                    </a:p>
                  </a:txBody>
                  <a:tcPr marL="105059" marR="105059" horzOverflow="overflow">
                    <a:lnL cap="flat">
                      <a:noFill/>
                    </a:lnL>
                    <a:lnR cap="flat">
                      <a:noFill/>
                    </a:lnR>
                    <a:lnT cap="flat">
                      <a:noFill/>
                    </a:lnT>
                    <a:lnB>
                      <a:noFill/>
                    </a:lnB>
                    <a:lnTlToBr>
                      <a:noFill/>
                    </a:lnTlToBr>
                    <a:lnBlToTr>
                      <a:noFill/>
                    </a:lnBlToTr>
                    <a:noFill/>
                  </a:tcPr>
                </a:tc>
                <a:tc hMerge="1">
                  <a:txBody>
                    <a:bodyPr/>
                    <a:lstStyle/>
                    <a:p>
                      <a:endParaRPr lang="en-US"/>
                    </a:p>
                  </a:txBody>
                  <a:tcPr/>
                </a:tc>
              </a:tr>
              <a:tr h="593725">
                <a:tc>
                  <a:txBody>
                    <a:bodyPr/>
                    <a:lstStyle/>
                    <a:p>
                      <a:pPr marL="0" marR="0" lvl="0" indent="0" algn="l" defTabSz="914400" rtl="0" eaLnBrk="1" fontAlgn="base" latinLnBrk="0" hangingPunct="1">
                        <a:lnSpc>
                          <a:spcPct val="100000"/>
                        </a:lnSpc>
                        <a:spcBef>
                          <a:spcPct val="20000"/>
                        </a:spcBef>
                        <a:spcAft>
                          <a:spcPct val="0"/>
                        </a:spcAft>
                        <a:buClrTx/>
                        <a:buSzTx/>
                        <a:buFont typeface="Wingdings 2" pitchFamily="18" charset="2"/>
                        <a:buNone/>
                        <a:tabLst/>
                      </a:pPr>
                      <a:r>
                        <a:rPr kumimoji="0" lang="en-US" sz="2400" b="0" i="0" u="sng" strike="noStrike" cap="none" normalizeH="0" baseline="0" smtClean="0">
                          <a:ln>
                            <a:noFill/>
                          </a:ln>
                          <a:solidFill>
                            <a:schemeClr val="tx1"/>
                          </a:solidFill>
                          <a:effectLst/>
                          <a:latin typeface="Arial" charset="0"/>
                        </a:rPr>
                        <a:t>Units</a:t>
                      </a:r>
                    </a:p>
                  </a:txBody>
                  <a:tcPr marL="105059" marR="105059"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2" pitchFamily="18" charset="2"/>
                        <a:buNone/>
                        <a:tabLst/>
                      </a:pPr>
                      <a:r>
                        <a:rPr kumimoji="0" lang="en-US" sz="2400" b="0" i="0" u="sng" strike="noStrike" cap="none" normalizeH="0" baseline="0" smtClean="0">
                          <a:ln>
                            <a:noFill/>
                          </a:ln>
                          <a:solidFill>
                            <a:schemeClr val="tx1"/>
                          </a:solidFill>
                          <a:effectLst/>
                          <a:latin typeface="Arial" charset="0"/>
                        </a:rPr>
                        <a:t>Courses</a:t>
                      </a:r>
                    </a:p>
                  </a:txBody>
                  <a:tcPr marL="105059" marR="105059" horzOverflow="overflow">
                    <a:lnL>
                      <a:noFill/>
                    </a:lnL>
                    <a:lnR cap="flat">
                      <a:noFill/>
                    </a:lnR>
                    <a:lnT>
                      <a:noFill/>
                    </a:lnT>
                    <a:lnB>
                      <a:noFill/>
                    </a:lnB>
                    <a:lnTlToBr>
                      <a:noFill/>
                    </a:lnTlToBr>
                    <a:lnBlToTr>
                      <a:noFill/>
                    </a:lnBlToTr>
                    <a:noFill/>
                  </a:tcPr>
                </a:tc>
              </a:tr>
              <a:tr h="844550">
                <a:tc>
                  <a:txBody>
                    <a:bodyPr/>
                    <a:lstStyle/>
                    <a:p>
                      <a:pPr marL="0" marR="0" lvl="0" indent="0" algn="l" defTabSz="914400" rtl="0" eaLnBrk="1" fontAlgn="base" latinLnBrk="0" hangingPunct="1">
                        <a:lnSpc>
                          <a:spcPct val="100000"/>
                        </a:lnSpc>
                        <a:spcBef>
                          <a:spcPct val="20000"/>
                        </a:spcBef>
                        <a:spcAft>
                          <a:spcPct val="0"/>
                        </a:spcAft>
                        <a:buClrTx/>
                        <a:buSzTx/>
                        <a:buFont typeface="Wingdings 2" pitchFamily="18" charset="2"/>
                        <a:buNone/>
                        <a:tabLst/>
                      </a:pPr>
                      <a:r>
                        <a:rPr kumimoji="0" lang="en-US" sz="2400" b="0" i="0" u="none" strike="noStrike" cap="none" normalizeH="0" baseline="0" smtClean="0">
                          <a:ln>
                            <a:noFill/>
                          </a:ln>
                          <a:solidFill>
                            <a:schemeClr val="tx1"/>
                          </a:solidFill>
                          <a:effectLst/>
                          <a:latin typeface="Arial" charset="0"/>
                        </a:rPr>
                        <a:t>4</a:t>
                      </a:r>
                    </a:p>
                  </a:txBody>
                  <a:tcPr marL="105059" marR="105059"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2" pitchFamily="18" charset="2"/>
                        <a:buNone/>
                        <a:tabLst/>
                      </a:pPr>
                      <a:r>
                        <a:rPr kumimoji="0" lang="en-US" sz="2400" b="0" i="0" u="none" strike="noStrike" cap="none" normalizeH="0" baseline="0" smtClean="0">
                          <a:ln>
                            <a:noFill/>
                          </a:ln>
                          <a:solidFill>
                            <a:schemeClr val="tx1"/>
                          </a:solidFill>
                          <a:effectLst/>
                          <a:latin typeface="Arial" charset="0"/>
                        </a:rPr>
                        <a:t>A career major comprised of a sequence of specialty related courses as defined in the career options law</a:t>
                      </a:r>
                    </a:p>
                  </a:txBody>
                  <a:tcPr marL="105059" marR="105059" horzOverflow="overflow">
                    <a:lnL>
                      <a:noFill/>
                    </a:lnL>
                    <a:lnR cap="flat">
                      <a:noFill/>
                    </a:lnR>
                    <a:lnT>
                      <a:noFill/>
                    </a:lnT>
                    <a:lnB>
                      <a:noFill/>
                    </a:lnB>
                    <a:lnTlToBr>
                      <a:noFill/>
                    </a:lnTlToBr>
                    <a:lnBlToTr>
                      <a:noFill/>
                    </a:lnBlToTr>
                    <a:noFill/>
                  </a:tcPr>
                </a:tc>
              </a:tr>
              <a:tr h="519430">
                <a:tc>
                  <a:txBody>
                    <a:bodyPr/>
                    <a:lstStyle/>
                    <a:p>
                      <a:pPr marL="0" marR="0" lvl="0" indent="0" algn="l" defTabSz="914400" rtl="0" eaLnBrk="1" fontAlgn="base" latinLnBrk="0" hangingPunct="1">
                        <a:lnSpc>
                          <a:spcPct val="100000"/>
                        </a:lnSpc>
                        <a:spcBef>
                          <a:spcPct val="20000"/>
                        </a:spcBef>
                        <a:spcAft>
                          <a:spcPct val="0"/>
                        </a:spcAft>
                        <a:buClrTx/>
                        <a:buSzTx/>
                        <a:buFont typeface="Wingdings 2" pitchFamily="18" charset="2"/>
                        <a:buNone/>
                        <a:tabLst/>
                      </a:pPr>
                      <a:r>
                        <a:rPr kumimoji="0" lang="en-US" sz="2400" b="0" i="0" u="none" strike="noStrike" cap="none" normalizeH="0" baseline="0" dirty="0" smtClean="0">
                          <a:ln>
                            <a:noFill/>
                          </a:ln>
                          <a:solidFill>
                            <a:schemeClr val="tx1"/>
                          </a:solidFill>
                          <a:effectLst/>
                          <a:latin typeface="Arial" charset="0"/>
                        </a:rPr>
                        <a:t>1</a:t>
                      </a:r>
                    </a:p>
                  </a:txBody>
                  <a:tcPr marL="105059" marR="105059"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2" pitchFamily="18" charset="2"/>
                        <a:buNone/>
                        <a:tabLst/>
                      </a:pPr>
                      <a:r>
                        <a:rPr kumimoji="0" lang="en-US" sz="2400" b="0" i="0" u="none" strike="noStrike" cap="none" normalizeH="0" baseline="0" dirty="0" smtClean="0">
                          <a:ln>
                            <a:noFill/>
                          </a:ln>
                          <a:solidFill>
                            <a:schemeClr val="tx1"/>
                          </a:solidFill>
                          <a:effectLst/>
                          <a:latin typeface="Arial" charset="0"/>
                        </a:rPr>
                        <a:t>Related or technical course</a:t>
                      </a:r>
                    </a:p>
                  </a:txBody>
                  <a:tcPr marL="105059" marR="105059" horzOverflow="overflow">
                    <a:lnL>
                      <a:noFill/>
                    </a:lnL>
                    <a:lnR cap="flat">
                      <a:noFill/>
                    </a:lnR>
                    <a:lnT>
                      <a:noFill/>
                    </a:lnT>
                    <a:lnB>
                      <a:noFill/>
                    </a:lnB>
                    <a:lnTlToBr>
                      <a:noFill/>
                    </a:lnTlToBr>
                    <a:lnBlToTr>
                      <a:noFill/>
                    </a:lnBlToTr>
                    <a:noFill/>
                  </a:tcPr>
                </a:tc>
              </a:tr>
              <a:tr h="593725">
                <a:tc>
                  <a:txBody>
                    <a:bodyPr/>
                    <a:lstStyle/>
                    <a:p>
                      <a:pPr marL="0" marR="0" lvl="0" indent="0" algn="l" defTabSz="914400" rtl="0" eaLnBrk="1" fontAlgn="base" latinLnBrk="0" hangingPunct="1">
                        <a:lnSpc>
                          <a:spcPct val="100000"/>
                        </a:lnSpc>
                        <a:spcBef>
                          <a:spcPct val="20000"/>
                        </a:spcBef>
                        <a:spcAft>
                          <a:spcPct val="0"/>
                        </a:spcAft>
                        <a:buClrTx/>
                        <a:buSzTx/>
                        <a:buFont typeface="Wingdings 2" pitchFamily="18" charset="2"/>
                        <a:buNone/>
                        <a:tabLst/>
                      </a:pPr>
                      <a:r>
                        <a:rPr kumimoji="0" lang="en-US" sz="2400" b="0" i="0" u="none" strike="noStrike" cap="none" normalizeH="0" baseline="0" smtClean="0">
                          <a:ln>
                            <a:noFill/>
                          </a:ln>
                          <a:solidFill>
                            <a:schemeClr val="tx1"/>
                          </a:solidFill>
                          <a:effectLst/>
                          <a:latin typeface="Arial" charset="0"/>
                        </a:rPr>
                        <a:t>1</a:t>
                      </a:r>
                    </a:p>
                  </a:txBody>
                  <a:tcPr marL="105059" marR="105059"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2" pitchFamily="18" charset="2"/>
                        <a:buNone/>
                        <a:tabLst/>
                      </a:pPr>
                      <a:r>
                        <a:rPr kumimoji="0" lang="en-US" sz="2400" b="0" i="0" u="none" strike="noStrike" cap="none" normalizeH="0" baseline="0" dirty="0" smtClean="0">
                          <a:ln>
                            <a:noFill/>
                          </a:ln>
                          <a:solidFill>
                            <a:schemeClr val="tx1"/>
                          </a:solidFill>
                          <a:effectLst/>
                          <a:latin typeface="Arial" charset="0"/>
                        </a:rPr>
                        <a:t>A basic computer course</a:t>
                      </a:r>
                    </a:p>
                  </a:txBody>
                  <a:tcPr marL="105059" marR="105059" horzOverflow="overflow">
                    <a:lnL>
                      <a:noFill/>
                    </a:lnL>
                    <a:lnR cap="flat">
                      <a:noFill/>
                    </a:lnR>
                    <a:lnT>
                      <a:noFill/>
                    </a:lnT>
                    <a:lnB cap="flat">
                      <a:noFill/>
                    </a:lnB>
                    <a:lnTlToBr>
                      <a:noFill/>
                    </a:lnTlToBr>
                    <a:lnBlToTr>
                      <a:noFill/>
                    </a:lnBlToTr>
                    <a:noFill/>
                  </a:tcPr>
                </a:tc>
              </a:tr>
              <a:tr h="593725">
                <a:tc gridSpan="2">
                  <a:txBody>
                    <a:bodyPr/>
                    <a:lstStyle/>
                    <a:p>
                      <a:pPr marL="0" marR="0" lvl="0" indent="0" algn="l" defTabSz="914400" rtl="0" eaLnBrk="1" fontAlgn="base" latinLnBrk="0" hangingPunct="1">
                        <a:lnSpc>
                          <a:spcPct val="100000"/>
                        </a:lnSpc>
                        <a:spcBef>
                          <a:spcPct val="20000"/>
                        </a:spcBef>
                        <a:spcAft>
                          <a:spcPct val="0"/>
                        </a:spcAft>
                        <a:buClrTx/>
                        <a:buSzTx/>
                        <a:buFont typeface="Wingdings 2" pitchFamily="18" charset="2"/>
                        <a:buNone/>
                        <a:tabLst/>
                      </a:pPr>
                      <a:r>
                        <a:rPr kumimoji="0" lang="en-US" sz="2400" b="0" i="0" u="none" strike="noStrike" cap="none" normalizeH="0" baseline="0" dirty="0" smtClean="0">
                          <a:ln>
                            <a:noFill/>
                          </a:ln>
                          <a:solidFill>
                            <a:schemeClr val="tx1"/>
                          </a:solidFill>
                          <a:effectLst/>
                          <a:latin typeface="Arial" charset="0"/>
                        </a:rPr>
                        <a:t>19 Units</a:t>
                      </a:r>
                    </a:p>
                  </a:txBody>
                  <a:tcPr marL="105059" marR="105059" horzOverflow="overflow">
                    <a:lnL cap="flat">
                      <a:noFill/>
                    </a:lnL>
                    <a:lnR>
                      <a:noFill/>
                    </a:lnR>
                    <a:lnT>
                      <a:noFill/>
                    </a:lnT>
                    <a:lnB cap="flat">
                      <a:noFill/>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 typeface="Wingdings 2" pitchFamily="18" charset="2"/>
                        <a:buNone/>
                        <a:tabLst/>
                      </a:pPr>
                      <a:endParaRPr kumimoji="0" lang="en-US" sz="2400" b="0" i="0" u="none" strike="noStrike" cap="none" normalizeH="0" baseline="0" dirty="0" smtClean="0">
                        <a:ln>
                          <a:noFill/>
                        </a:ln>
                        <a:solidFill>
                          <a:schemeClr val="bg1"/>
                        </a:solidFill>
                        <a:effectLst/>
                        <a:latin typeface="Arial" charset="0"/>
                      </a:endParaRPr>
                    </a:p>
                  </a:txBody>
                  <a:tcPr horzOverflow="overflow">
                    <a:lnL>
                      <a:noFill/>
                    </a:lnL>
                    <a:lnR cap="flat">
                      <a:noFill/>
                    </a:lnR>
                    <a:lnT>
                      <a:noFill/>
                    </a:lnT>
                    <a:lnB cap="flat">
                      <a:noFill/>
                    </a:lnB>
                    <a:lnTlToBr>
                      <a:noFill/>
                    </a:lnTlToBr>
                    <a:lnBlToTr>
                      <a:noFill/>
                    </a:lnBlToTr>
                    <a:noFill/>
                  </a:tcPr>
                </a:tc>
              </a:tr>
            </a:tbl>
          </a:graphicData>
        </a:graphic>
      </p:graphicFrame>
      <p:cxnSp>
        <p:nvCxnSpPr>
          <p:cNvPr id="6" name="Straight Connector 5"/>
          <p:cNvCxnSpPr/>
          <p:nvPr/>
        </p:nvCxnSpPr>
        <p:spPr bwMode="auto">
          <a:xfrm>
            <a:off x="533400" y="5334000"/>
            <a:ext cx="1219200"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7" name="Rectangle 2"/>
          <p:cNvSpPr>
            <a:spLocks noGrp="1" noChangeArrowheads="1"/>
          </p:cNvSpPr>
          <p:nvPr>
            <p:ph type="title"/>
          </p:nvPr>
        </p:nvSpPr>
        <p:spPr>
          <a:xfrm>
            <a:off x="457200" y="838200"/>
            <a:ext cx="8229600" cy="990600"/>
          </a:xfrm>
        </p:spPr>
        <p:txBody>
          <a:bodyPr/>
          <a:lstStyle/>
          <a:p>
            <a:r>
              <a:rPr lang="en-US" dirty="0" smtClean="0"/>
              <a:t>TOPS Tech Core </a:t>
            </a:r>
            <a:r>
              <a:rPr lang="en-US" dirty="0"/>
              <a:t>Curriculum</a:t>
            </a:r>
            <a:r>
              <a:rPr lang="en-US" sz="1800" dirty="0"/>
              <a:t/>
            </a:r>
            <a:br>
              <a:rPr lang="en-US" sz="1800" dirty="0"/>
            </a:br>
            <a:r>
              <a:rPr lang="en-US" sz="1800" dirty="0"/>
              <a:t>For students graduating through 2016-2017</a:t>
            </a:r>
          </a:p>
        </p:txBody>
      </p:sp>
    </p:spTree>
    <p:extLst>
      <p:ext uri="{BB962C8B-B14F-4D97-AF65-F5344CB8AC3E}">
        <p14:creationId xmlns:p14="http://schemas.microsoft.com/office/powerpoint/2010/main" val="1408258914"/>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81000" y="1066800"/>
            <a:ext cx="8229600" cy="990600"/>
          </a:xfrm>
        </p:spPr>
        <p:txBody>
          <a:bodyPr/>
          <a:lstStyle/>
          <a:p>
            <a:r>
              <a:rPr lang="en-US" dirty="0" smtClean="0"/>
              <a:t>TOPS Tech Core </a:t>
            </a:r>
            <a:r>
              <a:rPr lang="en-US" dirty="0"/>
              <a:t>Curriculum</a:t>
            </a:r>
            <a:r>
              <a:rPr lang="en-US" sz="1800" dirty="0"/>
              <a:t/>
            </a:r>
            <a:br>
              <a:rPr lang="en-US" sz="1800" dirty="0"/>
            </a:br>
            <a:r>
              <a:rPr lang="en-US" sz="1800" dirty="0"/>
              <a:t>For students graduating in 2015-2016 and thereafter</a:t>
            </a:r>
          </a:p>
        </p:txBody>
      </p:sp>
      <p:graphicFrame>
        <p:nvGraphicFramePr>
          <p:cNvPr id="5" name="Group 1027"/>
          <p:cNvGraphicFramePr>
            <a:graphicFrameLocks/>
          </p:cNvGraphicFramePr>
          <p:nvPr>
            <p:extLst/>
          </p:nvPr>
        </p:nvGraphicFramePr>
        <p:xfrm>
          <a:off x="457200" y="2164080"/>
          <a:ext cx="8229600" cy="2804160"/>
        </p:xfrm>
        <a:graphic>
          <a:graphicData uri="http://schemas.openxmlformats.org/drawingml/2006/table">
            <a:tbl>
              <a:tblPr/>
              <a:tblGrid>
                <a:gridCol w="1050131"/>
                <a:gridCol w="7179469"/>
              </a:tblGrid>
              <a:tr h="381000">
                <a:tc>
                  <a:txBody>
                    <a:bodyPr/>
                    <a:lstStyle/>
                    <a:p>
                      <a:pPr marL="0" marR="0" lvl="0" indent="0" algn="l" defTabSz="914400" rtl="0" eaLnBrk="1" fontAlgn="base" latinLnBrk="0" hangingPunct="1">
                        <a:lnSpc>
                          <a:spcPct val="100000"/>
                        </a:lnSpc>
                        <a:spcBef>
                          <a:spcPct val="20000"/>
                        </a:spcBef>
                        <a:spcAft>
                          <a:spcPct val="0"/>
                        </a:spcAft>
                        <a:buClrTx/>
                        <a:buSzTx/>
                        <a:buFont typeface="Wingdings 2" pitchFamily="18" charset="2"/>
                        <a:buNone/>
                        <a:tabLst/>
                      </a:pPr>
                      <a:r>
                        <a:rPr kumimoji="0" lang="en-US" sz="2000" b="0" i="0" u="sng" strike="noStrike" cap="none" normalizeH="0" baseline="0" dirty="0" smtClean="0">
                          <a:ln>
                            <a:noFill/>
                          </a:ln>
                          <a:solidFill>
                            <a:schemeClr val="tx1"/>
                          </a:solidFill>
                          <a:effectLst/>
                          <a:latin typeface="Arial" charset="0"/>
                        </a:rPr>
                        <a:t>Units</a:t>
                      </a:r>
                    </a:p>
                  </a:txBody>
                  <a:tcPr marL="102870" marR="102870" horzOverflow="overflow">
                    <a:lnL cap="flat">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2" pitchFamily="18" charset="2"/>
                        <a:buNone/>
                        <a:tabLst/>
                      </a:pPr>
                      <a:r>
                        <a:rPr kumimoji="0" lang="en-US" sz="2000" b="0" i="0" u="sng" strike="noStrike" cap="none" normalizeH="0" baseline="0" dirty="0" smtClean="0">
                          <a:ln>
                            <a:noFill/>
                          </a:ln>
                          <a:solidFill>
                            <a:schemeClr val="tx1"/>
                          </a:solidFill>
                          <a:effectLst/>
                          <a:latin typeface="Arial" charset="0"/>
                        </a:rPr>
                        <a:t>Courses</a:t>
                      </a:r>
                    </a:p>
                  </a:txBody>
                  <a:tcPr marL="102870" marR="102870" horzOverflow="overflow">
                    <a:lnL>
                      <a:noFill/>
                    </a:lnL>
                    <a:lnR cap="flat">
                      <a:noFill/>
                    </a:lnR>
                    <a:lnT cap="flat">
                      <a:noFill/>
                    </a:lnT>
                    <a:lnB>
                      <a:noFill/>
                    </a:lnB>
                    <a:lnTlToBr>
                      <a:noFill/>
                    </a:lnTlToBr>
                    <a:lnBlToTr>
                      <a:noFill/>
                    </a:lnBlToTr>
                    <a:noFill/>
                  </a:tcPr>
                </a:tc>
              </a:tr>
              <a:tr h="365760">
                <a:tc>
                  <a:txBody>
                    <a:bodyPr/>
                    <a:lstStyle/>
                    <a:p>
                      <a:pPr marL="0" marR="0" lvl="0" indent="0" algn="l" defTabSz="914400" rtl="0" eaLnBrk="1" fontAlgn="base" latinLnBrk="0" hangingPunct="1">
                        <a:lnSpc>
                          <a:spcPct val="100000"/>
                        </a:lnSpc>
                        <a:spcBef>
                          <a:spcPct val="20000"/>
                        </a:spcBef>
                        <a:spcAft>
                          <a:spcPct val="0"/>
                        </a:spcAft>
                        <a:buClrTx/>
                        <a:buSzTx/>
                        <a:buFont typeface="Wingdings 2" pitchFamily="18" charset="2"/>
                        <a:buNone/>
                        <a:tabLst/>
                      </a:pPr>
                      <a:r>
                        <a:rPr kumimoji="0" lang="en-US" sz="2000" b="0" i="0" u="none" strike="noStrike" cap="none" normalizeH="0" baseline="0" dirty="0" smtClean="0">
                          <a:ln>
                            <a:noFill/>
                          </a:ln>
                          <a:solidFill>
                            <a:schemeClr val="tx1"/>
                          </a:solidFill>
                          <a:effectLst/>
                          <a:latin typeface="Arial" charset="0"/>
                        </a:rPr>
                        <a:t>1</a:t>
                      </a:r>
                    </a:p>
                  </a:txBody>
                  <a:tcPr marL="102870" marR="10287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2" pitchFamily="18" charset="2"/>
                        <a:buNone/>
                        <a:tabLst/>
                      </a:pPr>
                      <a:r>
                        <a:rPr kumimoji="0" lang="en-US" sz="2000" b="0" i="0" u="none" strike="noStrike" cap="none" normalizeH="0" baseline="0" dirty="0" smtClean="0">
                          <a:ln>
                            <a:noFill/>
                          </a:ln>
                          <a:solidFill>
                            <a:schemeClr val="tx1"/>
                          </a:solidFill>
                          <a:effectLst/>
                          <a:latin typeface="Arial" charset="0"/>
                        </a:rPr>
                        <a:t>English I</a:t>
                      </a:r>
                    </a:p>
                  </a:txBody>
                  <a:tcPr marL="102870" marR="102870" horzOverflow="overflow">
                    <a:lnL>
                      <a:noFill/>
                    </a:lnL>
                    <a:lnR cap="flat">
                      <a:noFill/>
                    </a:lnR>
                    <a:lnT>
                      <a:noFill/>
                    </a:lnT>
                    <a:lnB>
                      <a:noFill/>
                    </a:lnB>
                    <a:lnTlToBr>
                      <a:noFill/>
                    </a:lnTlToBr>
                    <a:lnBlToTr>
                      <a:noFill/>
                    </a:lnBlToTr>
                    <a:noFill/>
                  </a:tcPr>
                </a:tc>
              </a:tr>
              <a:tr h="350520">
                <a:tc>
                  <a:txBody>
                    <a:bodyPr/>
                    <a:lstStyle/>
                    <a:p>
                      <a:pPr marL="0" marR="0" lvl="0" indent="0" algn="l" defTabSz="914400" rtl="0" eaLnBrk="1" fontAlgn="base" latinLnBrk="0" hangingPunct="1">
                        <a:lnSpc>
                          <a:spcPct val="100000"/>
                        </a:lnSpc>
                        <a:spcBef>
                          <a:spcPct val="20000"/>
                        </a:spcBef>
                        <a:spcAft>
                          <a:spcPct val="0"/>
                        </a:spcAft>
                        <a:buClrTx/>
                        <a:buSzTx/>
                        <a:buFont typeface="Wingdings 2" pitchFamily="18" charset="2"/>
                        <a:buNone/>
                        <a:tabLst/>
                      </a:pPr>
                      <a:r>
                        <a:rPr kumimoji="0" lang="en-US" sz="2000" b="0" i="0" u="none" strike="noStrike" cap="none" normalizeH="0" baseline="0" smtClean="0">
                          <a:ln>
                            <a:noFill/>
                          </a:ln>
                          <a:solidFill>
                            <a:schemeClr val="tx1"/>
                          </a:solidFill>
                          <a:effectLst/>
                          <a:latin typeface="Arial" charset="0"/>
                        </a:rPr>
                        <a:t>1</a:t>
                      </a:r>
                    </a:p>
                  </a:txBody>
                  <a:tcPr marL="102870" marR="10287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2" pitchFamily="18" charset="2"/>
                        <a:buNone/>
                        <a:tabLst/>
                      </a:pPr>
                      <a:r>
                        <a:rPr kumimoji="0" lang="en-US" sz="2000" b="0" i="0" u="none" strike="noStrike" cap="none" normalizeH="0" baseline="0" dirty="0" smtClean="0">
                          <a:ln>
                            <a:noFill/>
                          </a:ln>
                          <a:solidFill>
                            <a:schemeClr val="tx1"/>
                          </a:solidFill>
                          <a:effectLst/>
                          <a:latin typeface="Arial" charset="0"/>
                        </a:rPr>
                        <a:t>English II</a:t>
                      </a:r>
                    </a:p>
                  </a:txBody>
                  <a:tcPr marL="102870" marR="102870" horzOverflow="overflow">
                    <a:lnL>
                      <a:noFill/>
                    </a:lnL>
                    <a:lnR cap="flat">
                      <a:noFill/>
                    </a:lnR>
                    <a:lnT>
                      <a:noFill/>
                    </a:lnT>
                    <a:lnB>
                      <a:noFill/>
                    </a:lnB>
                    <a:lnTlToBr>
                      <a:noFill/>
                    </a:lnTlToBr>
                    <a:lnBlToTr>
                      <a:noFill/>
                    </a:lnBlToTr>
                    <a:noFill/>
                  </a:tcPr>
                </a:tc>
              </a:tr>
              <a:tr h="350520">
                <a:tc>
                  <a:txBody>
                    <a:bodyPr/>
                    <a:lstStyle/>
                    <a:p>
                      <a:pPr marL="0" marR="0" lvl="0" indent="0" algn="l" defTabSz="914400" rtl="0" eaLnBrk="1" fontAlgn="base" latinLnBrk="0" hangingPunct="1">
                        <a:lnSpc>
                          <a:spcPct val="100000"/>
                        </a:lnSpc>
                        <a:spcBef>
                          <a:spcPct val="20000"/>
                        </a:spcBef>
                        <a:spcAft>
                          <a:spcPct val="0"/>
                        </a:spcAft>
                        <a:buClrTx/>
                        <a:buSzTx/>
                        <a:buFont typeface="Wingdings 2" pitchFamily="18" charset="2"/>
                        <a:buNone/>
                        <a:tabLst/>
                      </a:pPr>
                      <a:r>
                        <a:rPr kumimoji="0" lang="en-US" sz="2000" b="0" i="0" u="none" strike="noStrike" cap="none" normalizeH="0" baseline="0" dirty="0" smtClean="0">
                          <a:ln>
                            <a:noFill/>
                          </a:ln>
                          <a:solidFill>
                            <a:schemeClr val="tx1"/>
                          </a:solidFill>
                          <a:effectLst/>
                          <a:latin typeface="Arial" charset="0"/>
                        </a:rPr>
                        <a:t>2</a:t>
                      </a:r>
                    </a:p>
                  </a:txBody>
                  <a:tcPr marL="102870" marR="10287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2" pitchFamily="18" charset="2"/>
                        <a:buNone/>
                        <a:tabLst/>
                        <a:defRPr/>
                      </a:pPr>
                      <a:r>
                        <a:rPr lang="en-US" sz="2000" b="0" kern="1200" dirty="0" smtClean="0">
                          <a:solidFill>
                            <a:schemeClr val="tx1"/>
                          </a:solidFill>
                          <a:effectLst/>
                          <a:latin typeface="Arial" panose="020B0604020202020204" pitchFamily="34" charset="0"/>
                          <a:ea typeface="+mn-ea"/>
                          <a:cs typeface="Arial" panose="020B0604020202020204" pitchFamily="34" charset="0"/>
                        </a:rPr>
                        <a:t>English III, English IV, AP or IB English courses, Business English, Technical Writing, or comparable Louisiana Technical College courses offered by Jump Start regional teams as approved by the State Board of Elementary and Secondary Education.</a:t>
                      </a:r>
                    </a:p>
                  </a:txBody>
                  <a:tcPr marL="102870" marR="102870" horzOverflow="overflow">
                    <a:lnL>
                      <a:noFill/>
                    </a:lnL>
                    <a:lnR cap="flat">
                      <a:noFill/>
                    </a:lnR>
                    <a:lnT>
                      <a:noFill/>
                    </a:lnT>
                    <a:lnB>
                      <a:noFill/>
                    </a:lnB>
                    <a:lnTlToBr>
                      <a:noFill/>
                    </a:lnTlToBr>
                    <a:lnBlToTr>
                      <a:noFill/>
                    </a:lnBlToTr>
                    <a:noFill/>
                  </a:tcPr>
                </a:tc>
              </a:tr>
            </a:tbl>
          </a:graphicData>
        </a:graphic>
      </p:graphicFrame>
    </p:spTree>
    <p:extLst>
      <p:ext uri="{BB962C8B-B14F-4D97-AF65-F5344CB8AC3E}">
        <p14:creationId xmlns:p14="http://schemas.microsoft.com/office/powerpoint/2010/main" val="142525539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81000" y="1066800"/>
            <a:ext cx="8229600" cy="990600"/>
          </a:xfrm>
        </p:spPr>
        <p:txBody>
          <a:bodyPr/>
          <a:lstStyle/>
          <a:p>
            <a:r>
              <a:rPr lang="en-US" dirty="0" smtClean="0"/>
              <a:t>TOPS Tech Core </a:t>
            </a:r>
            <a:r>
              <a:rPr lang="en-US" dirty="0"/>
              <a:t>Curriculum</a:t>
            </a:r>
            <a:r>
              <a:rPr lang="en-US" sz="1800" dirty="0"/>
              <a:t/>
            </a:r>
            <a:br>
              <a:rPr lang="en-US" sz="1800" dirty="0"/>
            </a:br>
            <a:r>
              <a:rPr lang="en-US" sz="1800" dirty="0"/>
              <a:t>For students graduating in 2015-2016 and thereafter</a:t>
            </a:r>
          </a:p>
        </p:txBody>
      </p:sp>
      <p:graphicFrame>
        <p:nvGraphicFramePr>
          <p:cNvPr id="5" name="Group 1027"/>
          <p:cNvGraphicFramePr>
            <a:graphicFrameLocks/>
          </p:cNvGraphicFramePr>
          <p:nvPr>
            <p:extLst/>
          </p:nvPr>
        </p:nvGraphicFramePr>
        <p:xfrm>
          <a:off x="457200" y="2164080"/>
          <a:ext cx="8229600" cy="3947160"/>
        </p:xfrm>
        <a:graphic>
          <a:graphicData uri="http://schemas.openxmlformats.org/drawingml/2006/table">
            <a:tbl>
              <a:tblPr/>
              <a:tblGrid>
                <a:gridCol w="1050131"/>
                <a:gridCol w="7179469"/>
              </a:tblGrid>
              <a:tr h="381000">
                <a:tc>
                  <a:txBody>
                    <a:bodyPr/>
                    <a:lstStyle/>
                    <a:p>
                      <a:pPr marL="0" marR="0" lvl="0" indent="0" algn="l" defTabSz="914400" rtl="0" eaLnBrk="1" fontAlgn="base" latinLnBrk="0" hangingPunct="1">
                        <a:lnSpc>
                          <a:spcPct val="100000"/>
                        </a:lnSpc>
                        <a:spcBef>
                          <a:spcPct val="20000"/>
                        </a:spcBef>
                        <a:spcAft>
                          <a:spcPct val="0"/>
                        </a:spcAft>
                        <a:buClrTx/>
                        <a:buSzTx/>
                        <a:buFont typeface="Wingdings 2" pitchFamily="18" charset="2"/>
                        <a:buNone/>
                        <a:tabLst/>
                      </a:pPr>
                      <a:r>
                        <a:rPr kumimoji="0" lang="en-US" sz="2000" b="0" i="0" u="sng" strike="noStrike" cap="none" normalizeH="0" baseline="0" dirty="0" smtClean="0">
                          <a:ln>
                            <a:noFill/>
                          </a:ln>
                          <a:solidFill>
                            <a:schemeClr val="tx1"/>
                          </a:solidFill>
                          <a:effectLst/>
                          <a:latin typeface="Arial" charset="0"/>
                        </a:rPr>
                        <a:t>Units</a:t>
                      </a:r>
                    </a:p>
                  </a:txBody>
                  <a:tcPr marL="102870" marR="102870" horzOverflow="overflow">
                    <a:lnL cap="flat">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2" pitchFamily="18" charset="2"/>
                        <a:buNone/>
                        <a:tabLst/>
                      </a:pPr>
                      <a:r>
                        <a:rPr kumimoji="0" lang="en-US" sz="2000" b="0" i="0" u="sng" strike="noStrike" cap="none" normalizeH="0" baseline="0" dirty="0" smtClean="0">
                          <a:ln>
                            <a:noFill/>
                          </a:ln>
                          <a:solidFill>
                            <a:schemeClr val="tx1"/>
                          </a:solidFill>
                          <a:effectLst/>
                          <a:latin typeface="Arial" charset="0"/>
                        </a:rPr>
                        <a:t>Courses</a:t>
                      </a:r>
                    </a:p>
                  </a:txBody>
                  <a:tcPr marL="102870" marR="102870" horzOverflow="overflow">
                    <a:lnL>
                      <a:noFill/>
                    </a:lnL>
                    <a:lnR cap="flat">
                      <a:noFill/>
                    </a:lnR>
                    <a:lnT cap="flat">
                      <a:noFill/>
                    </a:lnT>
                    <a:lnB>
                      <a:noFill/>
                    </a:lnB>
                    <a:lnTlToBr>
                      <a:noFill/>
                    </a:lnTlToBr>
                    <a:lnBlToTr>
                      <a:noFill/>
                    </a:lnBlToTr>
                    <a:noFill/>
                  </a:tcPr>
                </a:tc>
              </a:tr>
              <a:tr h="716280">
                <a:tc>
                  <a:txBody>
                    <a:bodyPr/>
                    <a:lstStyle/>
                    <a:p>
                      <a:pPr marL="0" marR="0" lvl="0" indent="0" algn="l" defTabSz="914400" rtl="0" eaLnBrk="1" fontAlgn="base" latinLnBrk="0" hangingPunct="1">
                        <a:lnSpc>
                          <a:spcPct val="100000"/>
                        </a:lnSpc>
                        <a:spcBef>
                          <a:spcPct val="20000"/>
                        </a:spcBef>
                        <a:spcAft>
                          <a:spcPct val="0"/>
                        </a:spcAft>
                        <a:buClrTx/>
                        <a:buSzTx/>
                        <a:buFont typeface="Wingdings 2" pitchFamily="18" charset="2"/>
                        <a:buNone/>
                        <a:tabLst/>
                      </a:pPr>
                      <a:r>
                        <a:rPr kumimoji="0" lang="en-US" sz="2000" b="0" i="0" u="none" strike="noStrike" cap="none" normalizeH="0" baseline="0" dirty="0" smtClean="0">
                          <a:ln>
                            <a:noFill/>
                          </a:ln>
                          <a:solidFill>
                            <a:schemeClr val="tx1"/>
                          </a:solidFill>
                          <a:effectLst/>
                          <a:latin typeface="Arial" charset="0"/>
                        </a:rPr>
                        <a:t>1 </a:t>
                      </a:r>
                    </a:p>
                  </a:txBody>
                  <a:tcPr marL="102870" marR="10287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2" pitchFamily="18" charset="2"/>
                        <a:buNone/>
                        <a:tabLst/>
                      </a:pPr>
                      <a:r>
                        <a:rPr lang="en-US" sz="2000" kern="1200" dirty="0" smtClean="0">
                          <a:solidFill>
                            <a:schemeClr val="tx1"/>
                          </a:solidFill>
                          <a:effectLst/>
                          <a:latin typeface="Arial" panose="020B0604020202020204" pitchFamily="34" charset="0"/>
                          <a:ea typeface="+mn-ea"/>
                          <a:cs typeface="Arial" panose="020B0604020202020204" pitchFamily="34" charset="0"/>
                        </a:rPr>
                        <a:t>Algebra I; or both Algebra I, Part 1 and Algebra I, Part 2; or  an applied or hybrid algebra course</a:t>
                      </a:r>
                      <a:endParaRPr kumimoji="0" lang="en-US" sz="20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102870" marR="102870" horzOverflow="overflow">
                    <a:lnL>
                      <a:noFill/>
                    </a:lnL>
                    <a:lnR cap="flat">
                      <a:noFill/>
                    </a:lnR>
                    <a:lnT>
                      <a:noFill/>
                    </a:lnT>
                    <a:lnB>
                      <a:noFill/>
                    </a:lnB>
                    <a:lnTlToBr>
                      <a:noFill/>
                    </a:lnTlToBr>
                    <a:lnBlToTr>
                      <a:noFill/>
                    </a:lnBlToTr>
                    <a:noFill/>
                  </a:tcPr>
                </a:tc>
              </a:tr>
              <a:tr h="1556636">
                <a:tc>
                  <a:txBody>
                    <a:bodyPr/>
                    <a:lstStyle/>
                    <a:p>
                      <a:pPr marL="0" marR="0" lvl="0" indent="0" algn="l" defTabSz="914400" rtl="0" eaLnBrk="1" fontAlgn="base" latinLnBrk="0" hangingPunct="1">
                        <a:lnSpc>
                          <a:spcPct val="100000"/>
                        </a:lnSpc>
                        <a:spcBef>
                          <a:spcPct val="20000"/>
                        </a:spcBef>
                        <a:spcAft>
                          <a:spcPct val="0"/>
                        </a:spcAft>
                        <a:buClrTx/>
                        <a:buSzTx/>
                        <a:buFont typeface="Wingdings 2" pitchFamily="18" charset="2"/>
                        <a:buNone/>
                        <a:tabLst/>
                      </a:pPr>
                      <a:r>
                        <a:rPr kumimoji="0" lang="en-US" sz="2000" b="0" i="0" u="none" strike="noStrike" cap="none" normalizeH="0" baseline="0" dirty="0" smtClean="0">
                          <a:ln>
                            <a:noFill/>
                          </a:ln>
                          <a:solidFill>
                            <a:schemeClr val="tx1"/>
                          </a:solidFill>
                          <a:effectLst/>
                          <a:latin typeface="Arial" charset="0"/>
                        </a:rPr>
                        <a:t>3</a:t>
                      </a:r>
                    </a:p>
                  </a:txBody>
                  <a:tcPr marL="102870" marR="102870"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2" pitchFamily="18" charset="2"/>
                        <a:buNone/>
                        <a:tabLst/>
                      </a:pPr>
                      <a:r>
                        <a:rPr lang="en-US" sz="2000" kern="1200" dirty="0" smtClean="0">
                          <a:solidFill>
                            <a:schemeClr val="tx1"/>
                          </a:solidFill>
                          <a:effectLst/>
                          <a:latin typeface="Arial" panose="020B0604020202020204" pitchFamily="34" charset="0"/>
                          <a:ea typeface="+mn-ea"/>
                          <a:cs typeface="Arial" panose="020B0604020202020204" pitchFamily="34" charset="0"/>
                        </a:rPr>
                        <a:t>Geometry, Algebra II, Math Essentials, Financial Literacy, Business Math, Algebra III, Advanced Math -Functions and Statistics, Advanced Math - Pre-Calculus, Pre-calculus, or comparable Louisiana Technical College courses offered by Jump Start regional teams as approved by the State Board of Elementary and Secondary Education. Integrated Mathematics I, II, and III may be substituted for Algebra I, Geometry, and Algebra II, and shall equal three mathematics credits</a:t>
                      </a:r>
                      <a:endParaRPr kumimoji="0" lang="en-US" sz="20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102870" marR="102870" horzOverflow="overflow">
                    <a:lnL>
                      <a:noFill/>
                    </a:lnL>
                    <a:lnR cap="flat">
                      <a:noFill/>
                    </a:lnR>
                    <a:lnT>
                      <a:noFill/>
                    </a:lnT>
                    <a:lnB cap="flat">
                      <a:noFill/>
                    </a:lnB>
                    <a:lnTlToBr>
                      <a:noFill/>
                    </a:lnTlToBr>
                    <a:lnBlToTr>
                      <a:noFill/>
                    </a:lnBlToTr>
                    <a:noFill/>
                  </a:tcPr>
                </a:tc>
              </a:tr>
            </a:tbl>
          </a:graphicData>
        </a:graphic>
      </p:graphicFrame>
    </p:spTree>
    <p:extLst>
      <p:ext uri="{BB962C8B-B14F-4D97-AF65-F5344CB8AC3E}">
        <p14:creationId xmlns:p14="http://schemas.microsoft.com/office/powerpoint/2010/main" val="10146779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bwMode="auto">
          <a:xfrm>
            <a:off x="381000" y="1014412"/>
            <a:ext cx="8534400" cy="669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en-US" altLang="en-US" sz="3000" dirty="0">
                <a:latin typeface="Arial" panose="020B0604020202020204" pitchFamily="34" charset="0"/>
                <a:cs typeface="Arial" panose="020B0604020202020204" pitchFamily="34" charset="0"/>
              </a:rPr>
              <a:t>Retrieving Username Using Challenge Questions</a:t>
            </a:r>
          </a:p>
        </p:txBody>
      </p:sp>
      <p:sp>
        <p:nvSpPr>
          <p:cNvPr id="6" name="TextBox 5"/>
          <p:cNvSpPr txBox="1"/>
          <p:nvPr/>
        </p:nvSpPr>
        <p:spPr>
          <a:xfrm>
            <a:off x="571500" y="2650068"/>
            <a:ext cx="1658937" cy="2632075"/>
          </a:xfrm>
          <a:prstGeom prst="rect">
            <a:avLst/>
          </a:prstGeom>
          <a:solidFill>
            <a:srgbClr val="92D050">
              <a:alpha val="68000"/>
            </a:srgbClr>
          </a:solidFill>
          <a:ln>
            <a:solidFill>
              <a:schemeClr val="tx1"/>
            </a:solidFill>
          </a:ln>
        </p:spPr>
        <p:txBody>
          <a:bodyPr>
            <a:spAutoFit/>
          </a:bodyPr>
          <a:lstStyle/>
          <a:p>
            <a:pPr>
              <a:tabLst>
                <a:tab pos="173038" algn="l"/>
              </a:tabLst>
              <a:defRPr/>
            </a:pPr>
            <a:r>
              <a:rPr lang="en-US" sz="1500" dirty="0">
                <a:solidFill>
                  <a:schemeClr val="tx2">
                    <a:lumMod val="50000"/>
                  </a:schemeClr>
                </a:solidFill>
                <a:latin typeface="Arial" charset="0"/>
                <a:cs typeface="Arial" charset="0"/>
              </a:rPr>
              <a:t>IMPORTANT</a:t>
            </a:r>
          </a:p>
          <a:p>
            <a:pPr>
              <a:tabLst>
                <a:tab pos="173038" algn="l"/>
              </a:tabLst>
              <a:defRPr/>
            </a:pPr>
            <a:r>
              <a:rPr lang="en-US" sz="1500" dirty="0">
                <a:solidFill>
                  <a:schemeClr val="tx2">
                    <a:lumMod val="50000"/>
                  </a:schemeClr>
                </a:solidFill>
                <a:latin typeface="Arial" charset="0"/>
                <a:cs typeface="Arial" charset="0"/>
              </a:rPr>
              <a:t>If you retrieve your username using the challenge questions, you will need to wait 30 minutes before you can use your username</a:t>
            </a:r>
          </a:p>
        </p:txBody>
      </p:sp>
      <p:pic>
        <p:nvPicPr>
          <p:cNvPr id="37893" name="Picture 1" descr="Retrieve Your Username With Challenge Questions Web page with three questions showi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07736" y="1760538"/>
            <a:ext cx="6126163" cy="42592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9443835"/>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81000" y="1066800"/>
            <a:ext cx="8229600" cy="990600"/>
          </a:xfrm>
        </p:spPr>
        <p:txBody>
          <a:bodyPr/>
          <a:lstStyle/>
          <a:p>
            <a:r>
              <a:rPr lang="en-US" dirty="0" smtClean="0"/>
              <a:t>TOPS Tech Core </a:t>
            </a:r>
            <a:r>
              <a:rPr lang="en-US" dirty="0"/>
              <a:t>Curriculum</a:t>
            </a:r>
            <a:r>
              <a:rPr lang="en-US" sz="1800" dirty="0"/>
              <a:t/>
            </a:r>
            <a:br>
              <a:rPr lang="en-US" sz="1800" dirty="0"/>
            </a:br>
            <a:r>
              <a:rPr lang="en-US" sz="1800" dirty="0"/>
              <a:t>For students graduating in 2015-2016 and thereafter</a:t>
            </a:r>
          </a:p>
        </p:txBody>
      </p:sp>
      <p:graphicFrame>
        <p:nvGraphicFramePr>
          <p:cNvPr id="5" name="Group 1027"/>
          <p:cNvGraphicFramePr>
            <a:graphicFrameLocks/>
          </p:cNvGraphicFramePr>
          <p:nvPr>
            <p:extLst/>
          </p:nvPr>
        </p:nvGraphicFramePr>
        <p:xfrm>
          <a:off x="457200" y="2164083"/>
          <a:ext cx="8229600" cy="3342771"/>
        </p:xfrm>
        <a:graphic>
          <a:graphicData uri="http://schemas.openxmlformats.org/drawingml/2006/table">
            <a:tbl>
              <a:tblPr/>
              <a:tblGrid>
                <a:gridCol w="1050131"/>
                <a:gridCol w="7179469"/>
              </a:tblGrid>
              <a:tr h="365031">
                <a:tc>
                  <a:txBody>
                    <a:bodyPr/>
                    <a:lstStyle/>
                    <a:p>
                      <a:pPr marL="0" marR="0" lvl="0" indent="0" algn="l" defTabSz="914400" rtl="0" eaLnBrk="1" fontAlgn="base" latinLnBrk="0" hangingPunct="1">
                        <a:lnSpc>
                          <a:spcPct val="100000"/>
                        </a:lnSpc>
                        <a:spcBef>
                          <a:spcPct val="20000"/>
                        </a:spcBef>
                        <a:spcAft>
                          <a:spcPct val="0"/>
                        </a:spcAft>
                        <a:buClrTx/>
                        <a:buSzTx/>
                        <a:buFont typeface="Wingdings 2" pitchFamily="18" charset="2"/>
                        <a:buNone/>
                        <a:tabLst/>
                      </a:pPr>
                      <a:r>
                        <a:rPr kumimoji="0" lang="en-US" sz="2000" b="0" i="0" u="sng" strike="noStrike" cap="none" normalizeH="0" baseline="0" dirty="0" smtClean="0">
                          <a:ln>
                            <a:noFill/>
                          </a:ln>
                          <a:solidFill>
                            <a:schemeClr val="tx1"/>
                          </a:solidFill>
                          <a:effectLst/>
                          <a:latin typeface="Arial" charset="0"/>
                        </a:rPr>
                        <a:t>Units</a:t>
                      </a:r>
                    </a:p>
                  </a:txBody>
                  <a:tcPr marL="102870" marR="102870" horzOverflow="overflow">
                    <a:lnL cap="flat">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2" pitchFamily="18" charset="2"/>
                        <a:buNone/>
                        <a:tabLst/>
                      </a:pPr>
                      <a:r>
                        <a:rPr kumimoji="0" lang="en-US" sz="2000" b="0" i="0" u="sng" strike="noStrike" cap="none" normalizeH="0" baseline="0" dirty="0" smtClean="0">
                          <a:ln>
                            <a:noFill/>
                          </a:ln>
                          <a:solidFill>
                            <a:schemeClr val="tx1"/>
                          </a:solidFill>
                          <a:effectLst/>
                          <a:latin typeface="Arial" charset="0"/>
                        </a:rPr>
                        <a:t>Courses</a:t>
                      </a:r>
                    </a:p>
                  </a:txBody>
                  <a:tcPr marL="102870" marR="102870" horzOverflow="overflow">
                    <a:lnL>
                      <a:noFill/>
                    </a:lnL>
                    <a:lnR cap="flat">
                      <a:noFill/>
                    </a:lnR>
                    <a:lnT cap="flat">
                      <a:noFill/>
                    </a:lnT>
                    <a:lnB>
                      <a:noFill/>
                    </a:lnB>
                    <a:lnTlToBr>
                      <a:noFill/>
                    </a:lnTlToBr>
                    <a:lnBlToTr>
                      <a:noFill/>
                    </a:lnBlToTr>
                    <a:noFill/>
                  </a:tcPr>
                </a:tc>
              </a:tr>
              <a:tr h="365031">
                <a:tc>
                  <a:txBody>
                    <a:bodyPr/>
                    <a:lstStyle/>
                    <a:p>
                      <a:pPr marL="0" marR="0" lvl="0" indent="0" algn="l" defTabSz="914400" rtl="0" eaLnBrk="1" fontAlgn="base" latinLnBrk="0" hangingPunct="1">
                        <a:lnSpc>
                          <a:spcPct val="100000"/>
                        </a:lnSpc>
                        <a:spcBef>
                          <a:spcPct val="20000"/>
                        </a:spcBef>
                        <a:spcAft>
                          <a:spcPct val="0"/>
                        </a:spcAft>
                        <a:buClrTx/>
                        <a:buSzTx/>
                        <a:buFont typeface="Wingdings 2" pitchFamily="18" charset="2"/>
                        <a:buNone/>
                        <a:tabLst/>
                      </a:pPr>
                      <a:r>
                        <a:rPr kumimoji="0" lang="en-US" sz="2000" b="0" i="0" u="none" strike="noStrike" cap="none" normalizeH="0" baseline="0" dirty="0" smtClean="0">
                          <a:ln>
                            <a:noFill/>
                          </a:ln>
                          <a:solidFill>
                            <a:schemeClr val="tx1"/>
                          </a:solidFill>
                          <a:effectLst/>
                          <a:latin typeface="Arial" charset="0"/>
                        </a:rPr>
                        <a:t>1 </a:t>
                      </a:r>
                    </a:p>
                  </a:txBody>
                  <a:tcPr marL="102870" marR="10287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2" pitchFamily="18" charset="2"/>
                        <a:buNone/>
                        <a:tabLst/>
                      </a:pPr>
                      <a:r>
                        <a:rPr lang="en-US" sz="2000" kern="1200" dirty="0" smtClean="0">
                          <a:solidFill>
                            <a:schemeClr val="tx1"/>
                          </a:solidFill>
                          <a:effectLst/>
                          <a:latin typeface="Arial" panose="020B0604020202020204" pitchFamily="34" charset="0"/>
                          <a:ea typeface="+mn-ea"/>
                          <a:cs typeface="Arial" panose="020B0604020202020204" pitchFamily="34" charset="0"/>
                        </a:rPr>
                        <a:t>Biology</a:t>
                      </a:r>
                      <a:endParaRPr kumimoji="0" lang="en-US" sz="20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102870" marR="102870" horzOverflow="overflow">
                    <a:lnL>
                      <a:noFill/>
                    </a:lnL>
                    <a:lnR cap="flat">
                      <a:noFill/>
                    </a:lnR>
                    <a:lnT>
                      <a:noFill/>
                    </a:lnT>
                    <a:lnB>
                      <a:noFill/>
                    </a:lnB>
                    <a:lnTlToBr>
                      <a:noFill/>
                    </a:lnTlToBr>
                    <a:lnBlToTr>
                      <a:noFill/>
                    </a:lnBlToTr>
                    <a:noFill/>
                  </a:tcPr>
                </a:tc>
              </a:tr>
              <a:tr h="926616">
                <a:tc>
                  <a:txBody>
                    <a:bodyPr/>
                    <a:lstStyle/>
                    <a:p>
                      <a:pPr marL="0" marR="0" lvl="0" indent="0" algn="l" defTabSz="914400" rtl="0" eaLnBrk="1" fontAlgn="base" latinLnBrk="0" hangingPunct="1">
                        <a:lnSpc>
                          <a:spcPct val="100000"/>
                        </a:lnSpc>
                        <a:spcBef>
                          <a:spcPct val="20000"/>
                        </a:spcBef>
                        <a:spcAft>
                          <a:spcPct val="0"/>
                        </a:spcAft>
                        <a:buClrTx/>
                        <a:buSzTx/>
                        <a:buFont typeface="Wingdings 2" pitchFamily="18" charset="2"/>
                        <a:buNone/>
                        <a:tabLst/>
                      </a:pPr>
                      <a:r>
                        <a:rPr kumimoji="0" lang="en-US" sz="2000" b="0" i="0" u="none" strike="noStrike" cap="none" normalizeH="0" baseline="0" dirty="0" smtClean="0">
                          <a:ln>
                            <a:noFill/>
                          </a:ln>
                          <a:solidFill>
                            <a:schemeClr val="tx1"/>
                          </a:solidFill>
                          <a:effectLst/>
                          <a:latin typeface="Arial" charset="0"/>
                        </a:rPr>
                        <a:t>1</a:t>
                      </a:r>
                    </a:p>
                  </a:txBody>
                  <a:tcPr marL="102870" marR="102870"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2" pitchFamily="18" charset="2"/>
                        <a:buNone/>
                        <a:tabLst/>
                        <a:defRPr/>
                      </a:pPr>
                      <a:r>
                        <a:rPr lang="en-US" sz="2000" kern="1200" dirty="0" smtClean="0">
                          <a:solidFill>
                            <a:schemeClr val="tx1"/>
                          </a:solidFill>
                          <a:effectLst/>
                          <a:latin typeface="Arial" panose="020B0604020202020204" pitchFamily="34" charset="0"/>
                          <a:ea typeface="+mn-ea"/>
                          <a:cs typeface="Arial" panose="020B0604020202020204" pitchFamily="34" charset="0"/>
                        </a:rPr>
                        <a:t>Chemistry I, Earth Science, Environmental Science, </a:t>
                      </a:r>
                      <a:r>
                        <a:rPr lang="en-US" sz="2000" kern="1200" dirty="0" err="1" smtClean="0">
                          <a:solidFill>
                            <a:schemeClr val="tx1"/>
                          </a:solidFill>
                          <a:effectLst/>
                          <a:latin typeface="Arial" panose="020B0604020202020204" pitchFamily="34" charset="0"/>
                          <a:ea typeface="+mn-ea"/>
                          <a:cs typeface="Arial" panose="020B0604020202020204" pitchFamily="34" charset="0"/>
                        </a:rPr>
                        <a:t>Agriscience</a:t>
                      </a:r>
                      <a:r>
                        <a:rPr lang="en-US" sz="2000" kern="1200" dirty="0" smtClean="0">
                          <a:solidFill>
                            <a:schemeClr val="tx1"/>
                          </a:solidFill>
                          <a:effectLst/>
                          <a:latin typeface="Arial" panose="020B0604020202020204" pitchFamily="34" charset="0"/>
                          <a:ea typeface="+mn-ea"/>
                          <a:cs typeface="Arial" panose="020B0604020202020204" pitchFamily="34" charset="0"/>
                        </a:rPr>
                        <a:t> I and </a:t>
                      </a:r>
                      <a:r>
                        <a:rPr lang="en-US" sz="2000" kern="1200" dirty="0" err="1" smtClean="0">
                          <a:solidFill>
                            <a:schemeClr val="tx1"/>
                          </a:solidFill>
                          <a:effectLst/>
                          <a:latin typeface="Arial" panose="020B0604020202020204" pitchFamily="34" charset="0"/>
                          <a:ea typeface="+mn-ea"/>
                          <a:cs typeface="Arial" panose="020B0604020202020204" pitchFamily="34" charset="0"/>
                        </a:rPr>
                        <a:t>Agriscience</a:t>
                      </a:r>
                      <a:r>
                        <a:rPr lang="en-US" sz="2000" kern="1200" dirty="0" smtClean="0">
                          <a:solidFill>
                            <a:schemeClr val="tx1"/>
                          </a:solidFill>
                          <a:effectLst/>
                          <a:latin typeface="Arial" panose="020B0604020202020204" pitchFamily="34" charset="0"/>
                          <a:ea typeface="+mn-ea"/>
                          <a:cs typeface="Arial" panose="020B0604020202020204" pitchFamily="34" charset="0"/>
                        </a:rPr>
                        <a:t> II (both for one unit), Physical Science, or AP or IB science courses</a:t>
                      </a:r>
                    </a:p>
                  </a:txBody>
                  <a:tcPr marL="102870" marR="102870" horzOverflow="overflow">
                    <a:lnL>
                      <a:noFill/>
                    </a:lnL>
                    <a:lnR cap="flat">
                      <a:noFill/>
                    </a:lnR>
                    <a:lnT>
                      <a:noFill/>
                    </a:lnT>
                    <a:lnB cap="flat">
                      <a:noFill/>
                    </a:lnB>
                    <a:lnTlToBr>
                      <a:noFill/>
                    </a:lnTlToBr>
                    <a:lnBlToTr>
                      <a:noFill/>
                    </a:lnBlToTr>
                    <a:noFill/>
                  </a:tcPr>
                </a:tc>
              </a:tr>
              <a:tr h="365031">
                <a:tc>
                  <a:txBody>
                    <a:bodyPr/>
                    <a:lstStyle/>
                    <a:p>
                      <a:pPr marL="0" marR="0" lvl="0" indent="0" algn="l" defTabSz="914400" rtl="0" eaLnBrk="1" fontAlgn="base" latinLnBrk="0" hangingPunct="1">
                        <a:lnSpc>
                          <a:spcPct val="100000"/>
                        </a:lnSpc>
                        <a:spcBef>
                          <a:spcPct val="20000"/>
                        </a:spcBef>
                        <a:spcAft>
                          <a:spcPct val="0"/>
                        </a:spcAft>
                        <a:buClrTx/>
                        <a:buSzTx/>
                        <a:buFont typeface="Wingdings 2" pitchFamily="18" charset="2"/>
                        <a:buNone/>
                        <a:tabLst/>
                      </a:pPr>
                      <a:r>
                        <a:rPr kumimoji="0" lang="en-US" sz="2000" b="0" i="0" u="none" strike="noStrike" cap="none" normalizeH="0" baseline="0" dirty="0" smtClean="0">
                          <a:ln>
                            <a:noFill/>
                          </a:ln>
                          <a:solidFill>
                            <a:schemeClr val="tx1"/>
                          </a:solidFill>
                          <a:effectLst/>
                          <a:latin typeface="Arial" charset="0"/>
                        </a:rPr>
                        <a:t>1</a:t>
                      </a:r>
                    </a:p>
                  </a:txBody>
                  <a:tcPr marL="102870" marR="102870"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2" pitchFamily="18" charset="2"/>
                        <a:buNone/>
                        <a:tabLst/>
                      </a:pPr>
                      <a:r>
                        <a:rPr lang="en-US" sz="2000" kern="1200" dirty="0" smtClean="0">
                          <a:solidFill>
                            <a:schemeClr val="tx1"/>
                          </a:solidFill>
                          <a:effectLst/>
                          <a:latin typeface="Arial" panose="020B0604020202020204" pitchFamily="34" charset="0"/>
                          <a:ea typeface="+mn-ea"/>
                          <a:cs typeface="Arial" panose="020B0604020202020204" pitchFamily="34" charset="0"/>
                        </a:rPr>
                        <a:t>U.S. History, AP U.S. History, or IB U.S. History</a:t>
                      </a:r>
                      <a:endParaRPr kumimoji="0" lang="en-US"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102870" marR="102870" horzOverflow="overflow">
                    <a:lnL>
                      <a:noFill/>
                    </a:lnL>
                    <a:lnR cap="flat">
                      <a:noFill/>
                    </a:lnR>
                    <a:lnT>
                      <a:noFill/>
                    </a:lnT>
                    <a:lnB cap="flat">
                      <a:noFill/>
                    </a:lnB>
                    <a:lnTlToBr>
                      <a:noFill/>
                    </a:lnTlToBr>
                    <a:lnBlToTr>
                      <a:noFill/>
                    </a:lnBlToTr>
                    <a:noFill/>
                  </a:tcPr>
                </a:tc>
              </a:tr>
              <a:tr h="1148211">
                <a:tc>
                  <a:txBody>
                    <a:bodyPr/>
                    <a:lstStyle/>
                    <a:p>
                      <a:pPr marL="0" marR="0" lvl="0" indent="0" algn="l" defTabSz="914400" rtl="0" eaLnBrk="1" fontAlgn="base" latinLnBrk="0" hangingPunct="1">
                        <a:lnSpc>
                          <a:spcPct val="100000"/>
                        </a:lnSpc>
                        <a:spcBef>
                          <a:spcPct val="20000"/>
                        </a:spcBef>
                        <a:spcAft>
                          <a:spcPct val="0"/>
                        </a:spcAft>
                        <a:buClrTx/>
                        <a:buSzTx/>
                        <a:buFont typeface="Wingdings 2" pitchFamily="18" charset="2"/>
                        <a:buNone/>
                        <a:tabLst/>
                      </a:pPr>
                      <a:r>
                        <a:rPr kumimoji="0" lang="en-US" sz="2000" b="0" i="0" u="none" strike="noStrike" cap="none" normalizeH="0" baseline="0" dirty="0" smtClean="0">
                          <a:ln>
                            <a:noFill/>
                          </a:ln>
                          <a:solidFill>
                            <a:schemeClr val="tx1"/>
                          </a:solidFill>
                          <a:effectLst/>
                          <a:latin typeface="Arial" charset="0"/>
                        </a:rPr>
                        <a:t>1</a:t>
                      </a:r>
                    </a:p>
                  </a:txBody>
                  <a:tcPr marL="102870" marR="102870"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2" pitchFamily="18" charset="2"/>
                        <a:buNone/>
                        <a:tabLst/>
                        <a:defRPr/>
                      </a:pPr>
                      <a:r>
                        <a:rPr lang="en-US" sz="2000" kern="1200" dirty="0" smtClean="0">
                          <a:solidFill>
                            <a:schemeClr val="tx1"/>
                          </a:solidFill>
                          <a:effectLst/>
                          <a:latin typeface="Arial" panose="020B0604020202020204" pitchFamily="34" charset="0"/>
                          <a:ea typeface="+mn-ea"/>
                          <a:cs typeface="Arial" panose="020B0604020202020204" pitchFamily="34" charset="0"/>
                        </a:rPr>
                        <a:t>Civics, Government, AP U.S. Government and Politics: Comparative, or AP U.S. Government and Politics: United States</a:t>
                      </a:r>
                    </a:p>
                  </a:txBody>
                  <a:tcPr marL="102870" marR="102870" horzOverflow="overflow">
                    <a:lnL>
                      <a:noFill/>
                    </a:lnL>
                    <a:lnR cap="flat">
                      <a:noFill/>
                    </a:lnR>
                    <a:lnT>
                      <a:noFill/>
                    </a:lnT>
                    <a:lnB cap="flat">
                      <a:noFill/>
                    </a:lnB>
                    <a:lnTlToBr>
                      <a:noFill/>
                    </a:lnTlToBr>
                    <a:lnBlToTr>
                      <a:noFill/>
                    </a:lnBlToTr>
                    <a:noFill/>
                  </a:tcPr>
                </a:tc>
              </a:tr>
            </a:tbl>
          </a:graphicData>
        </a:graphic>
      </p:graphicFrame>
    </p:spTree>
    <p:extLst>
      <p:ext uri="{BB962C8B-B14F-4D97-AF65-F5344CB8AC3E}">
        <p14:creationId xmlns:p14="http://schemas.microsoft.com/office/powerpoint/2010/main" val="405619970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81000" y="1066800"/>
            <a:ext cx="8229600" cy="990600"/>
          </a:xfrm>
        </p:spPr>
        <p:txBody>
          <a:bodyPr/>
          <a:lstStyle/>
          <a:p>
            <a:r>
              <a:rPr lang="en-US" dirty="0" smtClean="0"/>
              <a:t>TOPS Tech Core </a:t>
            </a:r>
            <a:r>
              <a:rPr lang="en-US" dirty="0"/>
              <a:t>Curriculum</a:t>
            </a:r>
            <a:r>
              <a:rPr lang="en-US" sz="1800" dirty="0"/>
              <a:t/>
            </a:r>
            <a:br>
              <a:rPr lang="en-US" sz="1800" dirty="0"/>
            </a:br>
            <a:r>
              <a:rPr lang="en-US" sz="1800" dirty="0"/>
              <a:t>For students graduating in 2015-2016 and thereafter</a:t>
            </a:r>
          </a:p>
        </p:txBody>
      </p:sp>
      <p:graphicFrame>
        <p:nvGraphicFramePr>
          <p:cNvPr id="5" name="Group 1027"/>
          <p:cNvGraphicFramePr>
            <a:graphicFrameLocks/>
          </p:cNvGraphicFramePr>
          <p:nvPr>
            <p:extLst/>
          </p:nvPr>
        </p:nvGraphicFramePr>
        <p:xfrm>
          <a:off x="457200" y="2164081"/>
          <a:ext cx="8229600" cy="3566161"/>
        </p:xfrm>
        <a:graphic>
          <a:graphicData uri="http://schemas.openxmlformats.org/drawingml/2006/table">
            <a:tbl>
              <a:tblPr/>
              <a:tblGrid>
                <a:gridCol w="1050131"/>
                <a:gridCol w="7179469"/>
              </a:tblGrid>
              <a:tr h="426721">
                <a:tc>
                  <a:txBody>
                    <a:bodyPr/>
                    <a:lstStyle/>
                    <a:p>
                      <a:pPr marL="0" marR="0" lvl="0" indent="0" algn="l" defTabSz="914400" rtl="0" eaLnBrk="1" fontAlgn="base" latinLnBrk="0" hangingPunct="1">
                        <a:lnSpc>
                          <a:spcPct val="100000"/>
                        </a:lnSpc>
                        <a:spcBef>
                          <a:spcPct val="20000"/>
                        </a:spcBef>
                        <a:spcAft>
                          <a:spcPct val="0"/>
                        </a:spcAft>
                        <a:buClrTx/>
                        <a:buSzTx/>
                        <a:buFont typeface="Wingdings 2" pitchFamily="18" charset="2"/>
                        <a:buNone/>
                        <a:tabLst/>
                      </a:pPr>
                      <a:r>
                        <a:rPr kumimoji="0" lang="en-US" sz="2000" b="0" i="0" u="sng" strike="noStrike" cap="none" normalizeH="0" baseline="0" dirty="0" smtClean="0">
                          <a:ln>
                            <a:noFill/>
                          </a:ln>
                          <a:solidFill>
                            <a:schemeClr val="tx1"/>
                          </a:solidFill>
                          <a:effectLst/>
                          <a:latin typeface="Arial" panose="020B0604020202020204" pitchFamily="34" charset="0"/>
                          <a:cs typeface="Arial" panose="020B0604020202020204" pitchFamily="34" charset="0"/>
                        </a:rPr>
                        <a:t>Units</a:t>
                      </a:r>
                    </a:p>
                  </a:txBody>
                  <a:tcPr marL="102870" marR="102870" horzOverflow="overflow">
                    <a:lnL cap="flat">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2" pitchFamily="18" charset="2"/>
                        <a:buNone/>
                        <a:tabLst/>
                      </a:pPr>
                      <a:r>
                        <a:rPr kumimoji="0" lang="en-US" sz="2000" b="0" i="0" u="sng" strike="noStrike" cap="none" normalizeH="0" baseline="0" dirty="0" smtClean="0">
                          <a:ln>
                            <a:noFill/>
                          </a:ln>
                          <a:solidFill>
                            <a:schemeClr val="tx1"/>
                          </a:solidFill>
                          <a:effectLst/>
                          <a:latin typeface="Arial" panose="020B0604020202020204" pitchFamily="34" charset="0"/>
                          <a:cs typeface="Arial" panose="020B0604020202020204" pitchFamily="34" charset="0"/>
                        </a:rPr>
                        <a:t>Courses</a:t>
                      </a:r>
                    </a:p>
                  </a:txBody>
                  <a:tcPr marL="102870" marR="102870" horzOverflow="overflow">
                    <a:lnL>
                      <a:noFill/>
                    </a:lnL>
                    <a:lnR cap="flat">
                      <a:noFill/>
                    </a:lnR>
                    <a:lnT cap="flat">
                      <a:noFill/>
                    </a:lnT>
                    <a:lnB>
                      <a:noFill/>
                    </a:lnB>
                    <a:lnTlToBr>
                      <a:noFill/>
                    </a:lnTlToBr>
                    <a:lnBlToTr>
                      <a:noFill/>
                    </a:lnBlToTr>
                    <a:noFill/>
                  </a:tcPr>
                </a:tc>
              </a:tr>
              <a:tr h="1965960">
                <a:tc>
                  <a:txBody>
                    <a:bodyPr/>
                    <a:lstStyle/>
                    <a:p>
                      <a:pPr marL="0" marR="0" lvl="0" indent="0" algn="l" defTabSz="914400" rtl="0" eaLnBrk="1" fontAlgn="base" latinLnBrk="0" hangingPunct="1">
                        <a:lnSpc>
                          <a:spcPct val="100000"/>
                        </a:lnSpc>
                        <a:spcBef>
                          <a:spcPct val="20000"/>
                        </a:spcBef>
                        <a:spcAft>
                          <a:spcPct val="0"/>
                        </a:spcAft>
                        <a:buClrTx/>
                        <a:buSzTx/>
                        <a:buFont typeface="Wingdings 2" pitchFamily="18" charset="2"/>
                        <a:buNone/>
                        <a:tabLst/>
                      </a:pPr>
                      <a:r>
                        <a:rPr kumimoji="0" lang="en-US" sz="20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9</a:t>
                      </a:r>
                    </a:p>
                  </a:txBody>
                  <a:tcPr marL="102870" marR="10287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2" pitchFamily="18" charset="2"/>
                        <a:buNone/>
                        <a:tabLst/>
                      </a:pPr>
                      <a:r>
                        <a:rPr lang="en-US" sz="2000" kern="1200" dirty="0" smtClean="0">
                          <a:solidFill>
                            <a:schemeClr val="tx1"/>
                          </a:solidFill>
                          <a:effectLst/>
                          <a:latin typeface="Arial" panose="020B0604020202020204" pitchFamily="34" charset="0"/>
                          <a:ea typeface="+mn-ea"/>
                          <a:cs typeface="Arial" panose="020B0604020202020204" pitchFamily="34" charset="0"/>
                        </a:rPr>
                        <a:t>In Jump Start course sequences, workplace experiences, and credentials. A student shall complete a regionally designed series of Career and Technical Education Jump Start coursework and workplace-based learning experiences leading to a statewide or regional Jump Start credential. This shall include courses and workplace experiences specific to the credential, courses related to foundational career skills requirements in Jump Start, and other courses, including career electives, that the Jump Start regional team determines are appropriate for the career major.</a:t>
                      </a:r>
                      <a:endParaRPr kumimoji="0" lang="en-US" sz="20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102870" marR="102870" horzOverflow="overflow">
                    <a:lnL>
                      <a:noFill/>
                    </a:lnL>
                    <a:lnR cap="flat">
                      <a:noFill/>
                    </a:lnR>
                    <a:lnT>
                      <a:noFill/>
                    </a:lnT>
                    <a:lnB>
                      <a:noFill/>
                    </a:lnB>
                    <a:lnTlToBr>
                      <a:noFill/>
                    </a:lnTlToBr>
                    <a:lnBlToTr>
                      <a:noFill/>
                    </a:lnBlToTr>
                    <a:noFill/>
                  </a:tcPr>
                </a:tc>
              </a:tr>
            </a:tbl>
          </a:graphicData>
        </a:graphic>
      </p:graphicFrame>
    </p:spTree>
    <p:extLst>
      <p:ext uri="{BB962C8B-B14F-4D97-AF65-F5344CB8AC3E}">
        <p14:creationId xmlns:p14="http://schemas.microsoft.com/office/powerpoint/2010/main" val="19274456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304800" y="838200"/>
            <a:ext cx="8458200" cy="884238"/>
          </a:xfrm>
        </p:spPr>
        <p:txBody>
          <a:bodyPr/>
          <a:lstStyle/>
          <a:p>
            <a:pPr eaLnBrk="1" hangingPunct="1"/>
            <a:r>
              <a:rPr lang="en-US" dirty="0" smtClean="0"/>
              <a:t>TOPS Tech Award Benefits</a:t>
            </a:r>
          </a:p>
        </p:txBody>
      </p:sp>
      <p:sp>
        <p:nvSpPr>
          <p:cNvPr id="13315" name="Rectangle 3"/>
          <p:cNvSpPr>
            <a:spLocks noGrp="1" noChangeArrowheads="1"/>
          </p:cNvSpPr>
          <p:nvPr>
            <p:ph idx="1"/>
          </p:nvPr>
        </p:nvSpPr>
        <p:spPr>
          <a:xfrm>
            <a:off x="381000" y="1600200"/>
            <a:ext cx="8458200" cy="4419600"/>
          </a:xfrm>
        </p:spPr>
        <p:txBody>
          <a:bodyPr>
            <a:noAutofit/>
          </a:bodyPr>
          <a:lstStyle/>
          <a:p>
            <a:pPr>
              <a:lnSpc>
                <a:spcPct val="110000"/>
              </a:lnSpc>
              <a:spcBef>
                <a:spcPts val="0"/>
              </a:spcBef>
            </a:pPr>
            <a:r>
              <a:rPr lang="en-US" dirty="0" smtClean="0"/>
              <a:t>May be used to pursue</a:t>
            </a:r>
          </a:p>
          <a:p>
            <a:pPr lvl="1">
              <a:lnSpc>
                <a:spcPct val="110000"/>
              </a:lnSpc>
              <a:spcBef>
                <a:spcPts val="0"/>
              </a:spcBef>
            </a:pPr>
            <a:r>
              <a:rPr lang="en-US" dirty="0" smtClean="0"/>
              <a:t>vocational or technical education certificate or diploma</a:t>
            </a:r>
          </a:p>
          <a:p>
            <a:pPr lvl="1">
              <a:lnSpc>
                <a:spcPct val="110000"/>
              </a:lnSpc>
              <a:spcBef>
                <a:spcPts val="0"/>
              </a:spcBef>
            </a:pPr>
            <a:r>
              <a:rPr lang="en-US" dirty="0" smtClean="0"/>
              <a:t>or non-academic degree in skill or occupational training</a:t>
            </a:r>
          </a:p>
          <a:p>
            <a:pPr>
              <a:lnSpc>
                <a:spcPct val="110000"/>
              </a:lnSpc>
              <a:spcBef>
                <a:spcPts val="0"/>
              </a:spcBef>
            </a:pPr>
            <a:r>
              <a:rPr lang="en-US" sz="2800" dirty="0"/>
              <a:t>May receive for two years</a:t>
            </a:r>
          </a:p>
          <a:p>
            <a:pPr>
              <a:lnSpc>
                <a:spcPct val="110000"/>
              </a:lnSpc>
              <a:spcBef>
                <a:spcPts val="0"/>
              </a:spcBef>
            </a:pPr>
            <a:r>
              <a:rPr lang="en-US" sz="2800" dirty="0"/>
              <a:t>Summer terms are covered for students attending a technical program</a:t>
            </a:r>
          </a:p>
          <a:p>
            <a:pPr lvl="1">
              <a:lnSpc>
                <a:spcPct val="110000"/>
              </a:lnSpc>
              <a:spcBef>
                <a:spcPts val="0"/>
              </a:spcBef>
            </a:pPr>
            <a:r>
              <a:rPr lang="en-US" dirty="0" smtClean="0"/>
              <a:t>Summer attendance is not required</a:t>
            </a:r>
          </a:p>
          <a:p>
            <a:pPr lvl="1">
              <a:lnSpc>
                <a:spcPct val="110000"/>
              </a:lnSpc>
              <a:spcBef>
                <a:spcPts val="0"/>
              </a:spcBef>
            </a:pPr>
            <a:r>
              <a:rPr lang="en-US" dirty="0" smtClean="0"/>
              <a:t>Funding is contingent upon appropriations</a:t>
            </a:r>
          </a:p>
        </p:txBody>
      </p:sp>
    </p:spTree>
    <p:extLst>
      <p:ext uri="{BB962C8B-B14F-4D97-AF65-F5344CB8AC3E}">
        <p14:creationId xmlns:p14="http://schemas.microsoft.com/office/powerpoint/2010/main" val="1469672287"/>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381000" y="914400"/>
            <a:ext cx="8458200" cy="990600"/>
          </a:xfrm>
        </p:spPr>
        <p:txBody>
          <a:bodyPr>
            <a:noAutofit/>
          </a:bodyPr>
          <a:lstStyle/>
          <a:p>
            <a:r>
              <a:rPr lang="en-US" dirty="0" smtClean="0"/>
              <a:t>TOPS Tech Award Benefits: </a:t>
            </a:r>
            <a:br>
              <a:rPr lang="en-US" dirty="0" smtClean="0"/>
            </a:br>
            <a:r>
              <a:rPr lang="en-US" dirty="0" smtClean="0"/>
              <a:t>Eligible Institutions </a:t>
            </a:r>
          </a:p>
        </p:txBody>
      </p:sp>
      <p:sp>
        <p:nvSpPr>
          <p:cNvPr id="14339" name="Content Placeholder 2"/>
          <p:cNvSpPr>
            <a:spLocks noGrp="1"/>
          </p:cNvSpPr>
          <p:nvPr>
            <p:ph idx="1"/>
          </p:nvPr>
        </p:nvSpPr>
        <p:spPr>
          <a:xfrm>
            <a:off x="457200" y="2362200"/>
            <a:ext cx="8229600" cy="3886200"/>
          </a:xfrm>
        </p:spPr>
        <p:txBody>
          <a:bodyPr>
            <a:noAutofit/>
          </a:bodyPr>
          <a:lstStyle/>
          <a:p>
            <a:pPr>
              <a:spcBef>
                <a:spcPts val="0"/>
              </a:spcBef>
            </a:pPr>
            <a:r>
              <a:rPr lang="en-US" sz="2400" dirty="0"/>
              <a:t>All Louisiana Community and Technical College System Institutions</a:t>
            </a:r>
          </a:p>
          <a:p>
            <a:pPr>
              <a:spcBef>
                <a:spcPts val="0"/>
              </a:spcBef>
            </a:pPr>
            <a:r>
              <a:rPr lang="en-US" sz="2400" dirty="0"/>
              <a:t>All Louisiana public and LAICU colleges and universities offering skill, occupational, or technical training</a:t>
            </a:r>
          </a:p>
          <a:p>
            <a:pPr>
              <a:spcBef>
                <a:spcPts val="0"/>
              </a:spcBef>
            </a:pPr>
            <a:r>
              <a:rPr lang="en-US" sz="2400" dirty="0"/>
              <a:t>Any Cosmetology school in Louisiana which has a current certificate of registration issued by the State Board of Cosmetology</a:t>
            </a:r>
          </a:p>
          <a:p>
            <a:pPr>
              <a:spcBef>
                <a:spcPts val="0"/>
              </a:spcBef>
            </a:pPr>
            <a:r>
              <a:rPr lang="en-US" sz="2400" dirty="0"/>
              <a:t>Any accredited proprietary school which has a valid license issued by the Louisiana Board of Regents</a:t>
            </a:r>
          </a:p>
        </p:txBody>
      </p:sp>
    </p:spTree>
    <p:extLst>
      <p:ext uri="{BB962C8B-B14F-4D97-AF65-F5344CB8AC3E}">
        <p14:creationId xmlns:p14="http://schemas.microsoft.com/office/powerpoint/2010/main" val="1075958480"/>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ctrTitle"/>
          </p:nvPr>
        </p:nvSpPr>
        <p:spPr/>
        <p:txBody>
          <a:bodyPr rtlCol="0">
            <a:normAutofit fontScale="90000"/>
          </a:bodyPr>
          <a:lstStyle/>
          <a:p>
            <a:pPr>
              <a:defRPr/>
            </a:pPr>
            <a:r>
              <a:rPr lang="en-US" sz="8000" dirty="0"/>
              <a:t>LOSFA Special Programs</a:t>
            </a:r>
          </a:p>
        </p:txBody>
      </p:sp>
    </p:spTree>
    <p:extLst>
      <p:ext uri="{BB962C8B-B14F-4D97-AF65-F5344CB8AC3E}">
        <p14:creationId xmlns:p14="http://schemas.microsoft.com/office/powerpoint/2010/main" val="225916001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bwMode="auto">
          <a:xfrm>
            <a:off x="457200" y="914402"/>
            <a:ext cx="8229600" cy="868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smtClean="0"/>
              <a:t>Other LOSFA Programs</a:t>
            </a:r>
          </a:p>
        </p:txBody>
      </p:sp>
      <p:sp>
        <p:nvSpPr>
          <p:cNvPr id="14339" name="Content Placeholder 2"/>
          <p:cNvSpPr>
            <a:spLocks noGrp="1"/>
          </p:cNvSpPr>
          <p:nvPr>
            <p:ph idx="1"/>
          </p:nvPr>
        </p:nvSpPr>
        <p:spPr bwMode="auto">
          <a:xfrm>
            <a:off x="381000" y="1905000"/>
            <a:ext cx="8229600" cy="441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ts val="600"/>
              </a:spcBef>
            </a:pPr>
            <a:r>
              <a:rPr lang="en-US" altLang="en-US" sz="2800" dirty="0">
                <a:latin typeface="Arial" charset="0"/>
                <a:cs typeface="Arial" charset="0"/>
              </a:rPr>
              <a:t>Go Grant</a:t>
            </a:r>
          </a:p>
          <a:p>
            <a:pPr>
              <a:spcBef>
                <a:spcPts val="600"/>
              </a:spcBef>
            </a:pPr>
            <a:r>
              <a:rPr lang="en-US" altLang="en-US" sz="2800" dirty="0">
                <a:latin typeface="Arial" charset="0"/>
                <a:cs typeface="Arial" charset="0"/>
              </a:rPr>
              <a:t>TOPS Tech Early Start Program</a:t>
            </a:r>
          </a:p>
          <a:p>
            <a:pPr>
              <a:spcBef>
                <a:spcPts val="600"/>
              </a:spcBef>
            </a:pPr>
            <a:r>
              <a:rPr lang="en-US" altLang="en-US" sz="2800" dirty="0">
                <a:latin typeface="Arial" charset="0"/>
                <a:cs typeface="Arial" charset="0"/>
              </a:rPr>
              <a:t>Chafee Education &amp; Training Voucher Program (ETV)</a:t>
            </a:r>
          </a:p>
          <a:p>
            <a:pPr>
              <a:spcBef>
                <a:spcPts val="600"/>
              </a:spcBef>
            </a:pPr>
            <a:r>
              <a:rPr lang="en-US" altLang="en-US" sz="2800" dirty="0">
                <a:latin typeface="Arial" charset="0"/>
                <a:cs typeface="Arial" charset="0"/>
              </a:rPr>
              <a:t>Rockefeller State Wildlife Scholarship</a:t>
            </a:r>
          </a:p>
          <a:p>
            <a:pPr>
              <a:spcBef>
                <a:spcPts val="600"/>
              </a:spcBef>
            </a:pPr>
            <a:r>
              <a:rPr lang="en-US" altLang="en-US" sz="2800" dirty="0">
                <a:latin typeface="Arial" charset="0"/>
                <a:cs typeface="Arial" charset="0"/>
              </a:rPr>
              <a:t>John R Justice Student Loan Repayment </a:t>
            </a:r>
            <a:r>
              <a:rPr lang="en-US" altLang="en-US" sz="2800" dirty="0" smtClean="0">
                <a:latin typeface="Arial" charset="0"/>
                <a:cs typeface="Arial" charset="0"/>
              </a:rPr>
              <a:t>Program</a:t>
            </a:r>
            <a:endParaRPr lang="en-US" altLang="en-US" sz="2800" dirty="0">
              <a:latin typeface="Arial" charset="0"/>
              <a:cs typeface="Arial" charset="0"/>
            </a:endParaRPr>
          </a:p>
        </p:txBody>
      </p:sp>
    </p:spTree>
    <p:extLst>
      <p:ext uri="{BB962C8B-B14F-4D97-AF65-F5344CB8AC3E}">
        <p14:creationId xmlns:p14="http://schemas.microsoft.com/office/powerpoint/2010/main" val="221597029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bwMode="auto">
          <a:xfrm>
            <a:off x="457200" y="914402"/>
            <a:ext cx="8229600" cy="868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smtClean="0"/>
              <a:t>Other LOSFA Programs</a:t>
            </a:r>
          </a:p>
        </p:txBody>
      </p:sp>
      <p:sp>
        <p:nvSpPr>
          <p:cNvPr id="14339" name="Content Placeholder 2"/>
          <p:cNvSpPr>
            <a:spLocks noGrp="1"/>
          </p:cNvSpPr>
          <p:nvPr>
            <p:ph idx="1"/>
          </p:nvPr>
        </p:nvSpPr>
        <p:spPr bwMode="auto">
          <a:xfrm>
            <a:off x="381000" y="1905000"/>
            <a:ext cx="8229600" cy="441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ts val="600"/>
              </a:spcBef>
            </a:pPr>
            <a:r>
              <a:rPr lang="en-US" altLang="en-US" sz="2800" dirty="0" smtClean="0">
                <a:latin typeface="Arial" charset="0"/>
                <a:cs typeface="Arial" charset="0"/>
              </a:rPr>
              <a:t>Strategies </a:t>
            </a:r>
            <a:r>
              <a:rPr lang="en-US" altLang="en-US" sz="2800" dirty="0">
                <a:latin typeface="Arial" charset="0"/>
                <a:cs typeface="Arial" charset="0"/>
              </a:rPr>
              <a:t>to Empower People (STEP) Program</a:t>
            </a:r>
          </a:p>
          <a:p>
            <a:pPr>
              <a:spcBef>
                <a:spcPts val="600"/>
              </a:spcBef>
            </a:pPr>
            <a:r>
              <a:rPr lang="en-US" altLang="en-US" sz="2800" dirty="0">
                <a:latin typeface="Arial" charset="0"/>
                <a:cs typeface="Arial" charset="0"/>
              </a:rPr>
              <a:t>START Saving </a:t>
            </a:r>
            <a:r>
              <a:rPr lang="en-US" altLang="en-US" sz="2800" dirty="0" smtClean="0">
                <a:latin typeface="Arial" charset="0"/>
                <a:cs typeface="Arial" charset="0"/>
              </a:rPr>
              <a:t>Program</a:t>
            </a:r>
          </a:p>
          <a:p>
            <a:pPr>
              <a:spcBef>
                <a:spcPts val="600"/>
              </a:spcBef>
            </a:pPr>
            <a:r>
              <a:rPr lang="en-US" altLang="en-US" sz="2800" dirty="0" smtClean="0">
                <a:latin typeface="Arial" charset="0"/>
                <a:cs typeface="Arial" charset="0"/>
              </a:rPr>
              <a:t>Supplemental Course Allocation</a:t>
            </a:r>
            <a:endParaRPr lang="en-US" altLang="en-US" sz="2800" dirty="0">
              <a:latin typeface="Arial" charset="0"/>
              <a:cs typeface="Arial" charset="0"/>
            </a:endParaRPr>
          </a:p>
        </p:txBody>
      </p:sp>
    </p:spTree>
    <p:extLst>
      <p:ext uri="{BB962C8B-B14F-4D97-AF65-F5344CB8AC3E}">
        <p14:creationId xmlns:p14="http://schemas.microsoft.com/office/powerpoint/2010/main" val="186299772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4"/>
          <p:cNvSpPr>
            <a:spLocks noGrp="1"/>
          </p:cNvSpPr>
          <p:nvPr>
            <p:ph type="ctr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7200" dirty="0"/>
              <a:t>Go Grant</a:t>
            </a:r>
          </a:p>
        </p:txBody>
      </p:sp>
    </p:spTree>
    <p:extLst>
      <p:ext uri="{BB962C8B-B14F-4D97-AF65-F5344CB8AC3E}">
        <p14:creationId xmlns:p14="http://schemas.microsoft.com/office/powerpoint/2010/main" val="407265606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026"/>
          <p:cNvSpPr>
            <a:spLocks noGrp="1" noChangeArrowheads="1"/>
          </p:cNvSpPr>
          <p:nvPr>
            <p:ph type="title"/>
          </p:nvPr>
        </p:nvSpPr>
        <p:spPr bwMode="auto">
          <a:xfrm>
            <a:off x="381000" y="1066802"/>
            <a:ext cx="8229600" cy="88423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smtClean="0"/>
              <a:t>Go Grant</a:t>
            </a:r>
          </a:p>
        </p:txBody>
      </p:sp>
      <p:sp>
        <p:nvSpPr>
          <p:cNvPr id="16387" name="Rectangle 1027"/>
          <p:cNvSpPr>
            <a:spLocks noGrp="1" noChangeArrowheads="1"/>
          </p:cNvSpPr>
          <p:nvPr>
            <p:ph idx="1"/>
          </p:nvPr>
        </p:nvSpPr>
        <p:spPr bwMode="auto">
          <a:xfrm>
            <a:off x="457200" y="2438400"/>
            <a:ext cx="8229600" cy="3810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ts val="600"/>
              </a:spcBef>
            </a:pPr>
            <a:r>
              <a:rPr lang="en-US" altLang="en-US" dirty="0" smtClean="0">
                <a:latin typeface="Arial" charset="0"/>
                <a:cs typeface="Arial" charset="0"/>
              </a:rPr>
              <a:t>The Go Grant provides need-based financial aid for Louisiana residents</a:t>
            </a:r>
          </a:p>
          <a:p>
            <a:pPr>
              <a:spcBef>
                <a:spcPts val="600"/>
              </a:spcBef>
            </a:pPr>
            <a:r>
              <a:rPr lang="en-US" altLang="en-US" dirty="0" smtClean="0">
                <a:latin typeface="Arial" charset="0"/>
                <a:cs typeface="Arial" charset="0"/>
              </a:rPr>
              <a:t>Program is administered by LOSFA on behalf of the Louisiana Board of Regents </a:t>
            </a:r>
          </a:p>
        </p:txBody>
      </p:sp>
    </p:spTree>
    <p:extLst>
      <p:ext uri="{BB962C8B-B14F-4D97-AF65-F5344CB8AC3E}">
        <p14:creationId xmlns:p14="http://schemas.microsoft.com/office/powerpoint/2010/main" val="71194273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1143000"/>
          </a:xfrm>
        </p:spPr>
        <p:txBody>
          <a:bodyPr rtlCol="0">
            <a:normAutofit fontScale="90000"/>
          </a:bodyPr>
          <a:lstStyle/>
          <a:p>
            <a:pPr>
              <a:defRPr/>
            </a:pPr>
            <a:r>
              <a:rPr lang="en-US" dirty="0" smtClean="0"/>
              <a:t>Go Grant Framework</a:t>
            </a:r>
            <a:br>
              <a:rPr lang="en-US" dirty="0" smtClean="0"/>
            </a:br>
            <a:r>
              <a:rPr lang="en-US" dirty="0" smtClean="0"/>
              <a:t>2016-2017</a:t>
            </a:r>
            <a:endParaRPr lang="en-US" dirty="0"/>
          </a:p>
        </p:txBody>
      </p:sp>
      <p:sp>
        <p:nvSpPr>
          <p:cNvPr id="17411" name="Content Placeholder 2"/>
          <p:cNvSpPr>
            <a:spLocks noGrp="1"/>
          </p:cNvSpPr>
          <p:nvPr>
            <p:ph idx="1"/>
          </p:nvPr>
        </p:nvSpPr>
        <p:spPr bwMode="auto">
          <a:xfrm>
            <a:off x="457200" y="2133602"/>
            <a:ext cx="8229600" cy="40687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ts val="600"/>
              </a:spcBef>
            </a:pPr>
            <a:r>
              <a:rPr lang="en-US" altLang="en-US" dirty="0" smtClean="0">
                <a:latin typeface="Arial" charset="0"/>
                <a:cs typeface="Arial" charset="0"/>
              </a:rPr>
              <a:t>Award Amounts</a:t>
            </a:r>
          </a:p>
          <a:p>
            <a:pPr lvl="1">
              <a:spcBef>
                <a:spcPts val="600"/>
              </a:spcBef>
            </a:pPr>
            <a:r>
              <a:rPr lang="en-US" altLang="en-US" dirty="0" smtClean="0">
                <a:latin typeface="Arial" charset="0"/>
                <a:cs typeface="Arial" charset="0"/>
              </a:rPr>
              <a:t>Award amounts to eligible students are based on the institutions allocation and their packaging policy.</a:t>
            </a:r>
          </a:p>
          <a:p>
            <a:pPr lvl="1">
              <a:spcBef>
                <a:spcPts val="600"/>
              </a:spcBef>
            </a:pPr>
            <a:r>
              <a:rPr lang="en-US" altLang="en-US" dirty="0" smtClean="0">
                <a:latin typeface="Arial" charset="0"/>
                <a:cs typeface="Arial" charset="0"/>
              </a:rPr>
              <a:t>Awards may vary with each academic year</a:t>
            </a:r>
          </a:p>
          <a:p>
            <a:pPr lvl="1">
              <a:spcBef>
                <a:spcPts val="600"/>
              </a:spcBef>
            </a:pPr>
            <a:r>
              <a:rPr lang="en-US" altLang="en-US" dirty="0" smtClean="0">
                <a:latin typeface="Arial" charset="0"/>
                <a:cs typeface="Arial" charset="0"/>
              </a:rPr>
              <a:t>Awards will not be paid for summer sessions, quarters or terms.</a:t>
            </a:r>
          </a:p>
        </p:txBody>
      </p:sp>
    </p:spTree>
    <p:extLst>
      <p:ext uri="{BB962C8B-B14F-4D97-AF65-F5344CB8AC3E}">
        <p14:creationId xmlns:p14="http://schemas.microsoft.com/office/powerpoint/2010/main" val="26896319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4"/>
          <p:cNvSpPr txBox="1">
            <a:spLocks/>
          </p:cNvSpPr>
          <p:nvPr/>
        </p:nvSpPr>
        <p:spPr bwMode="auto">
          <a:xfrm>
            <a:off x="304800" y="1714500"/>
            <a:ext cx="855345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Aft>
                <a:spcPts val="1200"/>
              </a:spcAft>
            </a:pPr>
            <a:r>
              <a:rPr lang="en-US" altLang="en-US" sz="4400"/>
              <a:t>What to Do:</a:t>
            </a:r>
          </a:p>
          <a:p>
            <a:pPr algn="ctr"/>
            <a:r>
              <a:rPr lang="en-US" altLang="en-US" sz="4400"/>
              <a:t>I’m Locked Out of My Account</a:t>
            </a:r>
          </a:p>
        </p:txBody>
      </p:sp>
    </p:spTree>
    <p:extLst>
      <p:ext uri="{BB962C8B-B14F-4D97-AF65-F5344CB8AC3E}">
        <p14:creationId xmlns:p14="http://schemas.microsoft.com/office/powerpoint/2010/main" val="404046765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1143000"/>
          </a:xfrm>
        </p:spPr>
        <p:txBody>
          <a:bodyPr rtlCol="0">
            <a:normAutofit fontScale="90000"/>
          </a:bodyPr>
          <a:lstStyle/>
          <a:p>
            <a:pPr>
              <a:defRPr/>
            </a:pPr>
            <a:r>
              <a:rPr lang="en-US" dirty="0" smtClean="0"/>
              <a:t>Go Grant Framework </a:t>
            </a:r>
            <a:br>
              <a:rPr lang="en-US" dirty="0" smtClean="0"/>
            </a:br>
            <a:r>
              <a:rPr lang="en-US" dirty="0" smtClean="0"/>
              <a:t>2016-2017</a:t>
            </a:r>
            <a:endParaRPr lang="en-US" dirty="0"/>
          </a:p>
        </p:txBody>
      </p:sp>
      <p:sp>
        <p:nvSpPr>
          <p:cNvPr id="3" name="Content Placeholder 2"/>
          <p:cNvSpPr>
            <a:spLocks noGrp="1"/>
          </p:cNvSpPr>
          <p:nvPr>
            <p:ph idx="1"/>
          </p:nvPr>
        </p:nvSpPr>
        <p:spPr>
          <a:xfrm>
            <a:off x="457200" y="2057402"/>
            <a:ext cx="8229600" cy="4068763"/>
          </a:xfrm>
        </p:spPr>
        <p:txBody>
          <a:bodyPr rtlCol="0">
            <a:normAutofit/>
          </a:bodyPr>
          <a:lstStyle/>
          <a:p>
            <a:pPr>
              <a:spcBef>
                <a:spcPts val="600"/>
              </a:spcBef>
              <a:defRPr/>
            </a:pPr>
            <a:r>
              <a:rPr lang="en-US" dirty="0" smtClean="0"/>
              <a:t>Award Amounts, cont.</a:t>
            </a:r>
          </a:p>
          <a:p>
            <a:pPr lvl="1">
              <a:spcBef>
                <a:spcPts val="600"/>
              </a:spcBef>
              <a:defRPr/>
            </a:pPr>
            <a:r>
              <a:rPr lang="en-US" dirty="0" smtClean="0"/>
              <a:t>Maximum and minimum annual award amounts for the 2016 – 2017 academic year:</a:t>
            </a:r>
          </a:p>
          <a:p>
            <a:pPr lvl="2">
              <a:spcBef>
                <a:spcPts val="600"/>
              </a:spcBef>
              <a:defRPr/>
            </a:pPr>
            <a:r>
              <a:rPr lang="en-US" dirty="0" smtClean="0"/>
              <a:t>Minimum Annual Award -    $300</a:t>
            </a:r>
          </a:p>
          <a:p>
            <a:pPr lvl="2">
              <a:spcBef>
                <a:spcPts val="600"/>
              </a:spcBef>
              <a:defRPr/>
            </a:pPr>
            <a:r>
              <a:rPr lang="en-US" dirty="0" smtClean="0"/>
              <a:t>Maximum Annual Award - $3,000</a:t>
            </a:r>
          </a:p>
          <a:p>
            <a:pPr marL="234945" lvl="2" indent="-3175">
              <a:spcBef>
                <a:spcPts val="600"/>
              </a:spcBef>
              <a:buNone/>
              <a:defRPr/>
            </a:pPr>
            <a:r>
              <a:rPr lang="en-US" dirty="0" smtClean="0"/>
              <a:t>(Annual Award Amounts may vary based on each school’s packaging policy, but </a:t>
            </a:r>
            <a:r>
              <a:rPr lang="en-US" b="1" u="sng" dirty="0" smtClean="0"/>
              <a:t>must not</a:t>
            </a:r>
            <a:r>
              <a:rPr lang="en-US" b="1" dirty="0" smtClean="0"/>
              <a:t> </a:t>
            </a:r>
            <a:r>
              <a:rPr lang="en-US" dirty="0" smtClean="0"/>
              <a:t>be less than $300 and </a:t>
            </a:r>
            <a:r>
              <a:rPr lang="en-US" b="1" u="sng" dirty="0" smtClean="0"/>
              <a:t>must not</a:t>
            </a:r>
            <a:r>
              <a:rPr lang="en-US" b="1" dirty="0" smtClean="0"/>
              <a:t> </a:t>
            </a:r>
            <a:r>
              <a:rPr lang="en-US" dirty="0" smtClean="0"/>
              <a:t>exceed $3,000)</a:t>
            </a:r>
          </a:p>
        </p:txBody>
      </p:sp>
    </p:spTree>
    <p:extLst>
      <p:ext uri="{BB962C8B-B14F-4D97-AF65-F5344CB8AC3E}">
        <p14:creationId xmlns:p14="http://schemas.microsoft.com/office/powerpoint/2010/main" val="55706629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050"/>
          <p:cNvSpPr>
            <a:spLocks noGrp="1" noChangeArrowheads="1"/>
          </p:cNvSpPr>
          <p:nvPr>
            <p:ph type="title"/>
          </p:nvPr>
        </p:nvSpPr>
        <p:spPr bwMode="auto">
          <a:xfrm>
            <a:off x="457200" y="8382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smtClean="0"/>
              <a:t>Go Grant</a:t>
            </a:r>
          </a:p>
        </p:txBody>
      </p:sp>
      <p:sp>
        <p:nvSpPr>
          <p:cNvPr id="19459" name="Rectangle 2051"/>
          <p:cNvSpPr>
            <a:spLocks noGrp="1" noChangeArrowheads="1"/>
          </p:cNvSpPr>
          <p:nvPr>
            <p:ph idx="1"/>
          </p:nvPr>
        </p:nvSpPr>
        <p:spPr bwMode="auto">
          <a:xfrm>
            <a:off x="457200" y="1828800"/>
            <a:ext cx="8229600" cy="457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ts val="600"/>
              </a:spcBef>
            </a:pPr>
            <a:r>
              <a:rPr lang="en-US" altLang="en-US" sz="2800" dirty="0">
                <a:latin typeface="Arial" charset="0"/>
                <a:cs typeface="Arial" charset="0"/>
              </a:rPr>
              <a:t>Eligibility Requirements</a:t>
            </a:r>
          </a:p>
          <a:p>
            <a:pPr lvl="1">
              <a:spcBef>
                <a:spcPts val="600"/>
              </a:spcBef>
            </a:pPr>
            <a:r>
              <a:rPr lang="en-US" altLang="en-US" sz="2400" dirty="0">
                <a:latin typeface="Arial" charset="0"/>
                <a:cs typeface="Arial" charset="0"/>
              </a:rPr>
              <a:t>Apply by completing the FAFSA annually</a:t>
            </a:r>
          </a:p>
          <a:p>
            <a:pPr lvl="1">
              <a:spcBef>
                <a:spcPts val="600"/>
              </a:spcBef>
            </a:pPr>
            <a:r>
              <a:rPr lang="en-US" altLang="en-US" sz="2400" dirty="0">
                <a:latin typeface="Arial" charset="0"/>
                <a:cs typeface="Arial" charset="0"/>
              </a:rPr>
              <a:t>Louisiana Resident as of the date the FAFSA is filed</a:t>
            </a:r>
          </a:p>
          <a:p>
            <a:pPr lvl="1">
              <a:spcBef>
                <a:spcPts val="600"/>
              </a:spcBef>
            </a:pPr>
            <a:r>
              <a:rPr lang="en-US" altLang="en-US" sz="2400" dirty="0">
                <a:latin typeface="Arial" charset="0"/>
                <a:cs typeface="Arial" charset="0"/>
              </a:rPr>
              <a:t>Certificate or degree seeking undergraduate student at a Louisiana public or LAICU institution</a:t>
            </a:r>
          </a:p>
          <a:p>
            <a:pPr lvl="1">
              <a:spcBef>
                <a:spcPts val="600"/>
              </a:spcBef>
            </a:pPr>
            <a:r>
              <a:rPr lang="en-US" altLang="en-US" sz="2400" dirty="0">
                <a:latin typeface="Arial" charset="0"/>
                <a:cs typeface="Arial" charset="0"/>
              </a:rPr>
              <a:t>Must receive a Pell Grant</a:t>
            </a:r>
          </a:p>
          <a:p>
            <a:pPr lvl="1">
              <a:spcBef>
                <a:spcPts val="600"/>
              </a:spcBef>
            </a:pPr>
            <a:r>
              <a:rPr lang="en-US" altLang="en-US" sz="2400" dirty="0">
                <a:latin typeface="Arial" charset="0"/>
                <a:cs typeface="Arial" charset="0"/>
              </a:rPr>
              <a:t>Must have a Remaining Financial Need (RFN)</a:t>
            </a:r>
          </a:p>
          <a:p>
            <a:pPr lvl="1">
              <a:spcBef>
                <a:spcPts val="600"/>
              </a:spcBef>
            </a:pPr>
            <a:r>
              <a:rPr lang="en-US" altLang="en-US" sz="2400" dirty="0">
                <a:latin typeface="Arial" charset="0"/>
                <a:cs typeface="Arial" charset="0"/>
              </a:rPr>
              <a:t>Must maintain Satisfactory Academic Progress (SAP) as defined by the institution</a:t>
            </a:r>
          </a:p>
        </p:txBody>
      </p:sp>
    </p:spTree>
    <p:extLst>
      <p:ext uri="{BB962C8B-B14F-4D97-AF65-F5344CB8AC3E}">
        <p14:creationId xmlns:p14="http://schemas.microsoft.com/office/powerpoint/2010/main" val="127117489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7"/>
          <p:cNvSpPr txBox="1">
            <a:spLocks noChangeArrowheads="1"/>
          </p:cNvSpPr>
          <p:nvPr/>
        </p:nvSpPr>
        <p:spPr bwMode="auto">
          <a:xfrm>
            <a:off x="1981200" y="990603"/>
            <a:ext cx="6858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lgn="ctr" eaLnBrk="1" hangingPunct="1">
              <a:spcBef>
                <a:spcPct val="50000"/>
              </a:spcBef>
            </a:pPr>
            <a:endParaRPr lang="en-US" altLang="en-US" sz="6000" b="1" dirty="0">
              <a:solidFill>
                <a:srgbClr val="CC9900"/>
              </a:solidFill>
              <a:latin typeface="MardiGras" pitchFamily="2" charset="0"/>
            </a:endParaRPr>
          </a:p>
        </p:txBody>
      </p:sp>
      <p:sp>
        <p:nvSpPr>
          <p:cNvPr id="20483" name="Rectangle 12"/>
          <p:cNvSpPr>
            <a:spLocks noGrp="1" noChangeArrowheads="1"/>
          </p:cNvSpPr>
          <p:nvPr>
            <p:ph type="ctrTitle"/>
          </p:nvPr>
        </p:nvSpPr>
        <p:spPr bwMode="auto">
          <a:xfrm>
            <a:off x="762000" y="1447800"/>
            <a:ext cx="7772400" cy="3581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9600" dirty="0"/>
              <a:t>TOPS Tech </a:t>
            </a:r>
            <a:br>
              <a:rPr lang="en-US" altLang="en-US" sz="9600" dirty="0"/>
            </a:br>
            <a:r>
              <a:rPr lang="en-US" altLang="en-US" sz="9600" dirty="0"/>
              <a:t>Early Start</a:t>
            </a:r>
          </a:p>
        </p:txBody>
      </p:sp>
    </p:spTree>
    <p:extLst>
      <p:ext uri="{BB962C8B-B14F-4D97-AF65-F5344CB8AC3E}">
        <p14:creationId xmlns:p14="http://schemas.microsoft.com/office/powerpoint/2010/main" val="172472947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533400" y="1066802"/>
            <a:ext cx="8229600" cy="7921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smtClean="0">
                <a:cs typeface="Arial" charset="0"/>
              </a:rPr>
              <a:t>TOPS Tech Early Start</a:t>
            </a:r>
          </a:p>
        </p:txBody>
      </p:sp>
      <p:sp>
        <p:nvSpPr>
          <p:cNvPr id="21507" name="Rectangle 3"/>
          <p:cNvSpPr>
            <a:spLocks noGrp="1" noChangeArrowheads="1"/>
          </p:cNvSpPr>
          <p:nvPr>
            <p:ph idx="1"/>
          </p:nvPr>
        </p:nvSpPr>
        <p:spPr bwMode="auto">
          <a:xfrm>
            <a:off x="457200" y="2133600"/>
            <a:ext cx="82296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ts val="600"/>
              </a:spcBef>
            </a:pPr>
            <a:r>
              <a:rPr lang="en-US" altLang="en-US" sz="2800" dirty="0">
                <a:latin typeface="Arial" charset="0"/>
                <a:cs typeface="Arial" charset="0"/>
              </a:rPr>
              <a:t>This program provides an incentive for Louisiana’s </a:t>
            </a:r>
            <a:r>
              <a:rPr lang="en-US" altLang="en-US" sz="2800" b="1" dirty="0">
                <a:latin typeface="Arial" charset="0"/>
                <a:cs typeface="Arial" charset="0"/>
              </a:rPr>
              <a:t>public</a:t>
            </a:r>
            <a:r>
              <a:rPr lang="en-US" altLang="en-US" sz="2800" dirty="0">
                <a:latin typeface="Arial" charset="0"/>
                <a:cs typeface="Arial" charset="0"/>
              </a:rPr>
              <a:t> high school students to start early in preparing for a career in a qualifying </a:t>
            </a:r>
            <a:r>
              <a:rPr lang="en-US" altLang="en-US" sz="2800" b="1" dirty="0">
                <a:latin typeface="Arial" charset="0"/>
                <a:cs typeface="Arial" charset="0"/>
              </a:rPr>
              <a:t>Top Demand Occupation</a:t>
            </a:r>
            <a:endParaRPr lang="en-US" altLang="en-US" sz="2800" dirty="0">
              <a:latin typeface="Arial" charset="0"/>
              <a:cs typeface="Arial" charset="0"/>
            </a:endParaRPr>
          </a:p>
          <a:p>
            <a:pPr>
              <a:spcBef>
                <a:spcPts val="600"/>
              </a:spcBef>
            </a:pPr>
            <a:r>
              <a:rPr lang="en-US" altLang="en-US" sz="2800" dirty="0">
                <a:latin typeface="Arial" charset="0"/>
                <a:cs typeface="Arial" charset="0"/>
              </a:rPr>
              <a:t>Created in the Regular Session of the 2005 Louisiana Legislature</a:t>
            </a:r>
          </a:p>
          <a:p>
            <a:pPr>
              <a:spcBef>
                <a:spcPts val="600"/>
              </a:spcBef>
            </a:pPr>
            <a:r>
              <a:rPr lang="en-US" altLang="en-US" sz="2800" dirty="0">
                <a:latin typeface="Arial" charset="0"/>
                <a:cs typeface="Arial" charset="0"/>
              </a:rPr>
              <a:t>Funded as part of the TOPS Program</a:t>
            </a:r>
            <a:endParaRPr lang="en-US" altLang="en-US" dirty="0" smtClean="0">
              <a:latin typeface="Arial" charset="0"/>
              <a:cs typeface="Arial" charset="0"/>
            </a:endParaRPr>
          </a:p>
          <a:p>
            <a:pPr eaLnBrk="1" hangingPunct="1"/>
            <a:endParaRPr lang="en-US" altLang="en-US" dirty="0" smtClean="0">
              <a:latin typeface="Arial" charset="0"/>
              <a:cs typeface="Arial" charset="0"/>
            </a:endParaRPr>
          </a:p>
        </p:txBody>
      </p:sp>
    </p:spTree>
    <p:extLst>
      <p:ext uri="{BB962C8B-B14F-4D97-AF65-F5344CB8AC3E}">
        <p14:creationId xmlns:p14="http://schemas.microsoft.com/office/powerpoint/2010/main" val="70161767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381000" y="914400"/>
            <a:ext cx="8458200" cy="990600"/>
          </a:xfrm>
        </p:spPr>
        <p:txBody>
          <a:bodyPr rtlCol="0">
            <a:normAutofit fontScale="90000"/>
          </a:bodyPr>
          <a:lstStyle/>
          <a:p>
            <a:pPr>
              <a:defRPr/>
            </a:pPr>
            <a:r>
              <a:rPr lang="en-US" dirty="0" smtClean="0">
                <a:cs typeface="Arial" charset="0"/>
              </a:rPr>
              <a:t>TOPS Tech Early Start </a:t>
            </a:r>
            <a:br>
              <a:rPr lang="en-US" dirty="0" smtClean="0">
                <a:cs typeface="Arial" charset="0"/>
              </a:rPr>
            </a:br>
            <a:r>
              <a:rPr lang="en-US" sz="3200" dirty="0">
                <a:cs typeface="Arial" charset="0"/>
              </a:rPr>
              <a:t>Eligibility Requirements</a:t>
            </a:r>
          </a:p>
        </p:txBody>
      </p:sp>
      <p:sp>
        <p:nvSpPr>
          <p:cNvPr id="22531" name="Rectangle 3"/>
          <p:cNvSpPr>
            <a:spLocks noGrp="1" noChangeArrowheads="1"/>
          </p:cNvSpPr>
          <p:nvPr>
            <p:ph idx="1"/>
          </p:nvPr>
        </p:nvSpPr>
        <p:spPr bwMode="auto">
          <a:xfrm>
            <a:off x="457200" y="2057402"/>
            <a:ext cx="8229600" cy="3992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ts val="600"/>
              </a:spcBef>
            </a:pPr>
            <a:r>
              <a:rPr lang="en-US" altLang="en-US" sz="2400" dirty="0">
                <a:latin typeface="Arial" charset="0"/>
                <a:cs typeface="Arial" charset="0"/>
              </a:rPr>
              <a:t>Be in “Good Standing” as an 11</a:t>
            </a:r>
            <a:r>
              <a:rPr lang="en-US" altLang="en-US" sz="2400" baseline="30000" dirty="0">
                <a:latin typeface="Arial" charset="0"/>
                <a:cs typeface="Arial" charset="0"/>
              </a:rPr>
              <a:t>th</a:t>
            </a:r>
            <a:r>
              <a:rPr lang="en-US" altLang="en-US" sz="2400" dirty="0">
                <a:latin typeface="Arial" charset="0"/>
                <a:cs typeface="Arial" charset="0"/>
              </a:rPr>
              <a:t> or 12</a:t>
            </a:r>
            <a:r>
              <a:rPr lang="en-US" altLang="en-US" sz="2400" baseline="30000" dirty="0">
                <a:latin typeface="Arial" charset="0"/>
                <a:cs typeface="Arial" charset="0"/>
              </a:rPr>
              <a:t>th</a:t>
            </a:r>
            <a:r>
              <a:rPr lang="en-US" altLang="en-US" sz="2400" dirty="0">
                <a:latin typeface="Arial" charset="0"/>
                <a:cs typeface="Arial" charset="0"/>
              </a:rPr>
              <a:t> grade student in a Louisiana </a:t>
            </a:r>
            <a:r>
              <a:rPr lang="en-US" altLang="en-US" sz="2400" b="1" dirty="0">
                <a:latin typeface="Arial" charset="0"/>
                <a:cs typeface="Arial" charset="0"/>
              </a:rPr>
              <a:t>PUBLIC</a:t>
            </a:r>
            <a:r>
              <a:rPr lang="en-US" altLang="en-US" sz="2400" dirty="0">
                <a:latin typeface="Arial" charset="0"/>
                <a:cs typeface="Arial" charset="0"/>
              </a:rPr>
              <a:t> high school (“Good Standing” is defined by the student’s high school</a:t>
            </a:r>
          </a:p>
          <a:p>
            <a:pPr lvl="1">
              <a:spcBef>
                <a:spcPts val="600"/>
              </a:spcBef>
            </a:pPr>
            <a:r>
              <a:rPr lang="en-US" altLang="en-US" sz="2000" dirty="0">
                <a:latin typeface="Arial" charset="0"/>
                <a:cs typeface="Arial" charset="0"/>
              </a:rPr>
              <a:t>Have an approved 5-Year Education and Career Plan</a:t>
            </a:r>
          </a:p>
          <a:p>
            <a:pPr lvl="1">
              <a:spcBef>
                <a:spcPts val="600"/>
              </a:spcBef>
            </a:pPr>
            <a:r>
              <a:rPr lang="en-US" altLang="en-US" sz="2000" dirty="0">
                <a:latin typeface="Arial" charset="0"/>
                <a:cs typeface="Arial" charset="0"/>
              </a:rPr>
              <a:t>Have a cumulative GPA of 2.00 on a 4.00 scale on all courses attempted</a:t>
            </a:r>
          </a:p>
          <a:p>
            <a:pPr lvl="1">
              <a:spcBef>
                <a:spcPts val="600"/>
              </a:spcBef>
            </a:pPr>
            <a:r>
              <a:rPr lang="en-US" altLang="en-US" sz="2000" dirty="0">
                <a:latin typeface="Arial" charset="0"/>
                <a:cs typeface="Arial" charset="0"/>
              </a:rPr>
              <a:t>Score a 15 or above on the mathematics AND English portion of the ACT PLAN Assessment or a successor assessment, or on the ACT, or the equivalent concordant value on the SAT, or have achieved a silver level score in an Industry-Based Occupational or Vocational Education Credential Program in a top demand occupation (Eligible Program)</a:t>
            </a:r>
          </a:p>
        </p:txBody>
      </p:sp>
    </p:spTree>
    <p:extLst>
      <p:ext uri="{BB962C8B-B14F-4D97-AF65-F5344CB8AC3E}">
        <p14:creationId xmlns:p14="http://schemas.microsoft.com/office/powerpoint/2010/main" val="117406948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381000" y="838200"/>
            <a:ext cx="8458200" cy="68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smtClean="0">
                <a:cs typeface="Arial" charset="0"/>
              </a:rPr>
              <a:t>Application</a:t>
            </a:r>
          </a:p>
        </p:txBody>
      </p:sp>
      <p:sp>
        <p:nvSpPr>
          <p:cNvPr id="24579" name="Rectangle 3"/>
          <p:cNvSpPr>
            <a:spLocks noGrp="1" noChangeArrowheads="1"/>
          </p:cNvSpPr>
          <p:nvPr>
            <p:ph idx="1"/>
          </p:nvPr>
        </p:nvSpPr>
        <p:spPr bwMode="auto">
          <a:xfrm>
            <a:off x="457200" y="1676400"/>
            <a:ext cx="8229600" cy="457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ts val="600"/>
              </a:spcBef>
            </a:pPr>
            <a:r>
              <a:rPr lang="en-US" altLang="en-US" sz="2800" dirty="0">
                <a:latin typeface="Arial" charset="0"/>
                <a:cs typeface="Arial" charset="0"/>
              </a:rPr>
              <a:t>TOPS Tech Early Start Application in PDF format is available for download from </a:t>
            </a:r>
            <a:r>
              <a:rPr lang="en-US" altLang="en-US" sz="2800" b="1" i="1" dirty="0">
                <a:latin typeface="Arial" charset="0"/>
                <a:cs typeface="Arial" charset="0"/>
              </a:rPr>
              <a:t>www.osfa.la.gov</a:t>
            </a:r>
          </a:p>
        </p:txBody>
      </p:sp>
    </p:spTree>
    <p:extLst>
      <p:ext uri="{BB962C8B-B14F-4D97-AF65-F5344CB8AC3E}">
        <p14:creationId xmlns:p14="http://schemas.microsoft.com/office/powerpoint/2010/main" val="424118330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381000" y="914400"/>
            <a:ext cx="8458200" cy="990600"/>
          </a:xfrm>
        </p:spPr>
        <p:txBody>
          <a:bodyPr rtlCol="0">
            <a:normAutofit fontScale="90000"/>
          </a:bodyPr>
          <a:lstStyle/>
          <a:p>
            <a:pPr>
              <a:defRPr/>
            </a:pPr>
            <a:r>
              <a:rPr lang="en-US" dirty="0" smtClean="0">
                <a:cs typeface="Arial" charset="0"/>
              </a:rPr>
              <a:t>TOPS Tech Early Start </a:t>
            </a:r>
            <a:br>
              <a:rPr lang="en-US" dirty="0" smtClean="0">
                <a:cs typeface="Arial" charset="0"/>
              </a:rPr>
            </a:br>
            <a:r>
              <a:rPr lang="en-US" sz="3200" dirty="0">
                <a:cs typeface="Arial" charset="0"/>
              </a:rPr>
              <a:t>Award Benefits</a:t>
            </a:r>
          </a:p>
        </p:txBody>
      </p:sp>
      <p:sp>
        <p:nvSpPr>
          <p:cNvPr id="25603" name="Rectangle 3"/>
          <p:cNvSpPr>
            <a:spLocks noGrp="1" noChangeArrowheads="1"/>
          </p:cNvSpPr>
          <p:nvPr>
            <p:ph idx="1"/>
          </p:nvPr>
        </p:nvSpPr>
        <p:spPr bwMode="auto">
          <a:xfrm>
            <a:off x="457200" y="2286000"/>
            <a:ext cx="8229600" cy="3429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2800" dirty="0">
                <a:latin typeface="Arial" charset="0"/>
                <a:cs typeface="Times New Roman" pitchFamily="18" charset="0"/>
              </a:rPr>
              <a:t>Provides a payment of $50 per credit hour with a limit of $300 per semester</a:t>
            </a:r>
          </a:p>
          <a:p>
            <a:pPr eaLnBrk="1" hangingPunct="1"/>
            <a:r>
              <a:rPr lang="en-US" altLang="en-US" sz="2800" dirty="0">
                <a:latin typeface="Arial" charset="0"/>
                <a:cs typeface="Times New Roman" pitchFamily="18" charset="0"/>
              </a:rPr>
              <a:t>Award is limited to six credit hours per semester</a:t>
            </a:r>
          </a:p>
          <a:p>
            <a:pPr eaLnBrk="1" hangingPunct="1"/>
            <a:r>
              <a:rPr lang="en-US" altLang="en-US" sz="2800" dirty="0">
                <a:latin typeface="Arial" charset="0"/>
                <a:cs typeface="Times New Roman" pitchFamily="18" charset="0"/>
              </a:rPr>
              <a:t>Not available for summer sessions</a:t>
            </a:r>
            <a:endParaRPr lang="en-US" altLang="en-US" sz="2800" dirty="0">
              <a:latin typeface="Arial" charset="0"/>
              <a:cs typeface="Arial" charset="0"/>
            </a:endParaRPr>
          </a:p>
        </p:txBody>
      </p:sp>
    </p:spTree>
    <p:extLst>
      <p:ext uri="{BB962C8B-B14F-4D97-AF65-F5344CB8AC3E}">
        <p14:creationId xmlns:p14="http://schemas.microsoft.com/office/powerpoint/2010/main" val="361170666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457200" y="838200"/>
            <a:ext cx="8229600" cy="1143000"/>
          </a:xfrm>
        </p:spPr>
        <p:txBody>
          <a:bodyPr rtlCol="0">
            <a:normAutofit fontScale="90000"/>
          </a:bodyPr>
          <a:lstStyle/>
          <a:p>
            <a:pPr>
              <a:defRPr/>
            </a:pPr>
            <a:r>
              <a:rPr lang="en-US" dirty="0" smtClean="0">
                <a:cs typeface="Arial" charset="0"/>
              </a:rPr>
              <a:t>TOPS Tech Early Start </a:t>
            </a:r>
            <a:br>
              <a:rPr lang="en-US" dirty="0" smtClean="0">
                <a:cs typeface="Arial" charset="0"/>
              </a:rPr>
            </a:br>
            <a:r>
              <a:rPr lang="en-US" sz="3200" dirty="0">
                <a:cs typeface="Arial" charset="0"/>
              </a:rPr>
              <a:t>Retention Requirements</a:t>
            </a:r>
          </a:p>
        </p:txBody>
      </p:sp>
      <p:sp>
        <p:nvSpPr>
          <p:cNvPr id="27651" name="Rectangle 3"/>
          <p:cNvSpPr>
            <a:spLocks noGrp="1" noChangeArrowheads="1"/>
          </p:cNvSpPr>
          <p:nvPr>
            <p:ph idx="1"/>
          </p:nvPr>
        </p:nvSpPr>
        <p:spPr bwMode="auto">
          <a:xfrm>
            <a:off x="457200" y="2057400"/>
            <a:ext cx="8229600" cy="3886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ts val="600"/>
              </a:spcBef>
            </a:pPr>
            <a:r>
              <a:rPr lang="en-US" altLang="en-US" sz="2400" dirty="0">
                <a:latin typeface="Arial" charset="0"/>
                <a:cs typeface="Arial" charset="0"/>
              </a:rPr>
              <a:t>Remain in “Good Standing” as an 11</a:t>
            </a:r>
            <a:r>
              <a:rPr lang="en-US" altLang="en-US" sz="2400" baseline="30000" dirty="0">
                <a:latin typeface="Arial" charset="0"/>
                <a:cs typeface="Arial" charset="0"/>
              </a:rPr>
              <a:t>th</a:t>
            </a:r>
            <a:r>
              <a:rPr lang="en-US" altLang="en-US" sz="2400" dirty="0">
                <a:latin typeface="Arial" charset="0"/>
                <a:cs typeface="Arial" charset="0"/>
              </a:rPr>
              <a:t> or 12</a:t>
            </a:r>
            <a:r>
              <a:rPr lang="en-US" altLang="en-US" sz="2400" baseline="30000" dirty="0">
                <a:latin typeface="Arial" charset="0"/>
                <a:cs typeface="Arial" charset="0"/>
              </a:rPr>
              <a:t>th</a:t>
            </a:r>
            <a:r>
              <a:rPr lang="en-US" altLang="en-US" sz="2400" dirty="0">
                <a:latin typeface="Arial" charset="0"/>
                <a:cs typeface="Arial" charset="0"/>
              </a:rPr>
              <a:t> grade student in a Louisiana public high school</a:t>
            </a:r>
          </a:p>
          <a:p>
            <a:pPr>
              <a:spcBef>
                <a:spcPts val="600"/>
              </a:spcBef>
            </a:pPr>
            <a:r>
              <a:rPr lang="en-US" altLang="en-US" sz="2400" dirty="0">
                <a:latin typeface="Arial" charset="0"/>
                <a:cs typeface="Arial" charset="0"/>
              </a:rPr>
              <a:t>Maintain a 2.00 GPA on a 4.00 scale on all high school courses attempted</a:t>
            </a:r>
          </a:p>
          <a:p>
            <a:pPr>
              <a:spcBef>
                <a:spcPts val="600"/>
              </a:spcBef>
            </a:pPr>
            <a:r>
              <a:rPr lang="en-US" altLang="en-US" sz="2400" dirty="0">
                <a:latin typeface="Arial" charset="0"/>
                <a:cs typeface="Arial" charset="0"/>
              </a:rPr>
              <a:t>Continue to pursue one or more courses leading to a credential in an Eligible Program</a:t>
            </a:r>
          </a:p>
          <a:p>
            <a:pPr>
              <a:spcBef>
                <a:spcPts val="600"/>
              </a:spcBef>
            </a:pPr>
            <a:r>
              <a:rPr lang="en-US" altLang="en-US" sz="2400" dirty="0">
                <a:latin typeface="Arial" charset="0"/>
                <a:cs typeface="Arial" charset="0"/>
              </a:rPr>
              <a:t>Remain in “Good Standing” with the public or nonpublic college or approved training provider</a:t>
            </a:r>
          </a:p>
          <a:p>
            <a:pPr>
              <a:spcBef>
                <a:spcPts val="600"/>
              </a:spcBef>
            </a:pPr>
            <a:r>
              <a:rPr lang="en-US" altLang="en-US" sz="2400" dirty="0">
                <a:latin typeface="Arial" charset="0"/>
                <a:cs typeface="Arial" charset="0"/>
              </a:rPr>
              <a:t>Maintain steady academic progress</a:t>
            </a:r>
          </a:p>
        </p:txBody>
      </p:sp>
    </p:spTree>
    <p:extLst>
      <p:ext uri="{BB962C8B-B14F-4D97-AF65-F5344CB8AC3E}">
        <p14:creationId xmlns:p14="http://schemas.microsoft.com/office/powerpoint/2010/main" val="234564829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4"/>
          <p:cNvSpPr>
            <a:spLocks noGrp="1"/>
          </p:cNvSpPr>
          <p:nvPr>
            <p:ph type="ctrTitle"/>
          </p:nvPr>
        </p:nvSpPr>
        <p:spPr bwMode="auto">
          <a:xfrm>
            <a:off x="685800" y="2209800"/>
            <a:ext cx="7772400" cy="2971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800" dirty="0"/>
              <a:t>Chafee Education &amp; Training Voucher Program (ETV)</a:t>
            </a:r>
          </a:p>
        </p:txBody>
      </p:sp>
    </p:spTree>
    <p:extLst>
      <p:ext uri="{BB962C8B-B14F-4D97-AF65-F5344CB8AC3E}">
        <p14:creationId xmlns:p14="http://schemas.microsoft.com/office/powerpoint/2010/main" val="366428862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381000" y="1066800"/>
            <a:ext cx="8458200" cy="1066800"/>
          </a:xfrm>
        </p:spPr>
        <p:txBody>
          <a:bodyPr rtlCol="0">
            <a:normAutofit fontScale="90000"/>
          </a:bodyPr>
          <a:lstStyle/>
          <a:p>
            <a:pPr>
              <a:defRPr/>
            </a:pPr>
            <a:r>
              <a:rPr lang="en-US" dirty="0" smtClean="0"/>
              <a:t>Chafee Education &amp; Training Voucher Program (ETV)</a:t>
            </a:r>
          </a:p>
        </p:txBody>
      </p:sp>
      <p:sp>
        <p:nvSpPr>
          <p:cNvPr id="29699" name="Content Placeholder 2"/>
          <p:cNvSpPr>
            <a:spLocks noGrp="1"/>
          </p:cNvSpPr>
          <p:nvPr>
            <p:ph idx="1"/>
          </p:nvPr>
        </p:nvSpPr>
        <p:spPr bwMode="auto">
          <a:xfrm>
            <a:off x="457200" y="2438400"/>
            <a:ext cx="8229600" cy="3810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ts val="600"/>
              </a:spcBef>
            </a:pPr>
            <a:r>
              <a:rPr lang="en-US" altLang="en-US" sz="2800" dirty="0">
                <a:latin typeface="Arial" charset="0"/>
                <a:cs typeface="Arial" charset="0"/>
              </a:rPr>
              <a:t>Administered by LOSFA on behalf of the Louisiana Department of Children and Family Services</a:t>
            </a:r>
          </a:p>
          <a:p>
            <a:pPr>
              <a:spcBef>
                <a:spcPts val="600"/>
              </a:spcBef>
            </a:pPr>
            <a:r>
              <a:rPr lang="en-US" altLang="en-US" sz="2800" dirty="0">
                <a:latin typeface="Arial" charset="0"/>
                <a:cs typeface="Arial" charset="0"/>
              </a:rPr>
              <a:t>Available to students who are or were (prior to age 18) in the foster care system</a:t>
            </a:r>
          </a:p>
          <a:p>
            <a:pPr>
              <a:spcBef>
                <a:spcPts val="600"/>
              </a:spcBef>
            </a:pPr>
            <a:r>
              <a:rPr lang="en-US" altLang="en-US" sz="2800" dirty="0">
                <a:latin typeface="Arial" charset="0"/>
                <a:cs typeface="Arial" charset="0"/>
              </a:rPr>
              <a:t>Maximum Annual Award: $5,000</a:t>
            </a:r>
          </a:p>
        </p:txBody>
      </p:sp>
    </p:spTree>
    <p:extLst>
      <p:ext uri="{BB962C8B-B14F-4D97-AF65-F5344CB8AC3E}">
        <p14:creationId xmlns:p14="http://schemas.microsoft.com/office/powerpoint/2010/main" val="4714533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bwMode="auto">
          <a:xfrm>
            <a:off x="457200" y="823913"/>
            <a:ext cx="8229600" cy="776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en-US" altLang="en-US" dirty="0" smtClean="0">
                <a:latin typeface="Arial" panose="020B0604020202020204" pitchFamily="34" charset="0"/>
                <a:cs typeface="Arial" panose="020B0604020202020204" pitchFamily="34" charset="0"/>
              </a:rPr>
              <a:t>Locked Out</a:t>
            </a:r>
          </a:p>
        </p:txBody>
      </p:sp>
      <p:sp>
        <p:nvSpPr>
          <p:cNvPr id="39939" name="Content Placeholder 2"/>
          <p:cNvSpPr>
            <a:spLocks noGrp="1"/>
          </p:cNvSpPr>
          <p:nvPr>
            <p:ph idx="1"/>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None/>
            </a:pPr>
            <a:r>
              <a:rPr lang="en-US" altLang="en-US" sz="2400"/>
              <a:t>If you’ve been locked out of your FSA ID account for providing the wrong username or password, you can unlock your account using either e-mail or the challenge questions</a:t>
            </a:r>
            <a:endParaRPr lang="en-US" altLang="en-US" sz="2400">
              <a:cs typeface="Arial" panose="020B0604020202020204" pitchFamily="34" charset="0"/>
            </a:endParaRPr>
          </a:p>
        </p:txBody>
      </p:sp>
      <p:pic>
        <p:nvPicPr>
          <p:cNvPr id="4" name="Picture 3" descr="Unlock Your FSA ID Web page"/>
          <p:cNvPicPr/>
          <p:nvPr/>
        </p:nvPicPr>
        <p:blipFill rotWithShape="1">
          <a:blip r:embed="rId2"/>
          <a:srcRect b="16667"/>
          <a:stretch/>
        </p:blipFill>
        <p:spPr bwMode="auto">
          <a:xfrm>
            <a:off x="1952101" y="2790290"/>
            <a:ext cx="5439300" cy="3519230"/>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27159265"/>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381000" y="914400"/>
            <a:ext cx="8458200" cy="990600"/>
          </a:xfrm>
        </p:spPr>
        <p:txBody>
          <a:bodyPr rtlCol="0">
            <a:normAutofit fontScale="90000"/>
          </a:bodyPr>
          <a:lstStyle/>
          <a:p>
            <a:pPr>
              <a:defRPr/>
            </a:pPr>
            <a:r>
              <a:rPr lang="en-US" dirty="0" smtClean="0"/>
              <a:t>Chafee Education &amp; Training Voucher Program (ETV)</a:t>
            </a:r>
          </a:p>
        </p:txBody>
      </p:sp>
      <p:sp>
        <p:nvSpPr>
          <p:cNvPr id="30723" name="Content Placeholder 2"/>
          <p:cNvSpPr>
            <a:spLocks noGrp="1"/>
          </p:cNvSpPr>
          <p:nvPr>
            <p:ph idx="1"/>
          </p:nvPr>
        </p:nvSpPr>
        <p:spPr bwMode="auto">
          <a:xfrm>
            <a:off x="381000" y="2133600"/>
            <a:ext cx="8458200" cy="419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2800" dirty="0">
                <a:latin typeface="Arial" charset="0"/>
                <a:cs typeface="Arial" charset="0"/>
              </a:rPr>
              <a:t>Eligibility Requirements</a:t>
            </a:r>
          </a:p>
          <a:p>
            <a:pPr lvl="1" eaLnBrk="1" hangingPunct="1">
              <a:spcBef>
                <a:spcPct val="0"/>
              </a:spcBef>
            </a:pPr>
            <a:r>
              <a:rPr lang="en-US" altLang="en-US" sz="2400" dirty="0">
                <a:latin typeface="Arial" charset="0"/>
                <a:cs typeface="Arial" charset="0"/>
              </a:rPr>
              <a:t>Ages 16-21 (age 23 if receiving ETV continuously since age 21)</a:t>
            </a:r>
          </a:p>
          <a:p>
            <a:pPr lvl="1" eaLnBrk="1" hangingPunct="1">
              <a:spcBef>
                <a:spcPct val="0"/>
              </a:spcBef>
            </a:pPr>
            <a:r>
              <a:rPr lang="en-US" altLang="en-US" sz="2400" dirty="0">
                <a:latin typeface="Arial" charset="0"/>
                <a:cs typeface="Arial" charset="0"/>
              </a:rPr>
              <a:t>Enrolled in Louisiana public or LAICU institution or an approved Louisiana proprietary school</a:t>
            </a:r>
          </a:p>
          <a:p>
            <a:pPr lvl="1" eaLnBrk="1" hangingPunct="1">
              <a:spcBef>
                <a:spcPct val="0"/>
              </a:spcBef>
            </a:pPr>
            <a:r>
              <a:rPr lang="en-US" altLang="en-US" sz="2400" dirty="0">
                <a:latin typeface="Arial" charset="0"/>
                <a:cs typeface="Arial" charset="0"/>
              </a:rPr>
              <a:t>Must complete the FAFSA annually</a:t>
            </a:r>
          </a:p>
          <a:p>
            <a:pPr lvl="1" eaLnBrk="1" hangingPunct="1">
              <a:spcBef>
                <a:spcPct val="0"/>
              </a:spcBef>
            </a:pPr>
            <a:r>
              <a:rPr lang="en-US" altLang="en-US" sz="2400" dirty="0">
                <a:latin typeface="Arial" charset="0"/>
                <a:cs typeface="Arial" charset="0"/>
              </a:rPr>
              <a:t>Must have financial need</a:t>
            </a:r>
          </a:p>
          <a:p>
            <a:pPr lvl="1" eaLnBrk="1" hangingPunct="1">
              <a:spcBef>
                <a:spcPct val="0"/>
              </a:spcBef>
            </a:pPr>
            <a:r>
              <a:rPr lang="en-US" altLang="en-US" sz="2400" dirty="0">
                <a:latin typeface="Arial" charset="0"/>
                <a:cs typeface="Arial" charset="0"/>
              </a:rPr>
              <a:t>Must make Satisfactory Academic Progress as defined by the institution</a:t>
            </a:r>
          </a:p>
          <a:p>
            <a:pPr lvl="1" eaLnBrk="1" hangingPunct="1">
              <a:spcBef>
                <a:spcPct val="0"/>
              </a:spcBef>
            </a:pPr>
            <a:r>
              <a:rPr lang="en-US" altLang="en-US" sz="2400" dirty="0">
                <a:latin typeface="Arial" charset="0"/>
                <a:cs typeface="Arial" charset="0"/>
              </a:rPr>
              <a:t>The institution will notify LOSFA of any student meeting the eligibility criteria</a:t>
            </a:r>
          </a:p>
        </p:txBody>
      </p:sp>
    </p:spTree>
    <p:extLst>
      <p:ext uri="{BB962C8B-B14F-4D97-AF65-F5344CB8AC3E}">
        <p14:creationId xmlns:p14="http://schemas.microsoft.com/office/powerpoint/2010/main" val="122317888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4"/>
          <p:cNvSpPr>
            <a:spLocks noGrp="1"/>
          </p:cNvSpPr>
          <p:nvPr>
            <p:ph type="ctrTitle"/>
          </p:nvPr>
        </p:nvSpPr>
        <p:spPr bwMode="auto">
          <a:xfrm>
            <a:off x="685800" y="2133603"/>
            <a:ext cx="7772400" cy="2670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7200" dirty="0"/>
              <a:t>Rockefeller State Wildlife Scholarship</a:t>
            </a:r>
          </a:p>
        </p:txBody>
      </p:sp>
    </p:spTree>
    <p:extLst>
      <p:ext uri="{BB962C8B-B14F-4D97-AF65-F5344CB8AC3E}">
        <p14:creationId xmlns:p14="http://schemas.microsoft.com/office/powerpoint/2010/main" val="120302644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050"/>
          <p:cNvSpPr>
            <a:spLocks noGrp="1" noChangeArrowheads="1"/>
          </p:cNvSpPr>
          <p:nvPr>
            <p:ph type="title"/>
          </p:nvPr>
        </p:nvSpPr>
        <p:spPr>
          <a:xfrm>
            <a:off x="381000" y="1143000"/>
            <a:ext cx="8458200" cy="1066800"/>
          </a:xfrm>
        </p:spPr>
        <p:txBody>
          <a:bodyPr rtlCol="0">
            <a:normAutofit fontScale="90000"/>
          </a:bodyPr>
          <a:lstStyle/>
          <a:p>
            <a:pPr>
              <a:defRPr/>
            </a:pPr>
            <a:r>
              <a:rPr lang="en-US" dirty="0" smtClean="0"/>
              <a:t>Rockefeller State Wildlife Scholarship</a:t>
            </a:r>
          </a:p>
        </p:txBody>
      </p:sp>
      <p:sp>
        <p:nvSpPr>
          <p:cNvPr id="32771" name="Rectangle 2051"/>
          <p:cNvSpPr>
            <a:spLocks noGrp="1" noChangeArrowheads="1"/>
          </p:cNvSpPr>
          <p:nvPr>
            <p:ph idx="1"/>
          </p:nvPr>
        </p:nvSpPr>
        <p:spPr bwMode="auto">
          <a:xfrm>
            <a:off x="457200" y="2133600"/>
            <a:ext cx="8229600" cy="3810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ts val="600"/>
              </a:spcBef>
            </a:pPr>
            <a:r>
              <a:rPr lang="en-US" altLang="en-US" sz="2400" dirty="0">
                <a:latin typeface="Arial" charset="0"/>
                <a:cs typeface="Arial" charset="0"/>
              </a:rPr>
              <a:t>Open to college juniors, seniors and graduate students majoring in Forestry, Wildlife or Marine Science at a Louisiana public institution</a:t>
            </a:r>
          </a:p>
          <a:p>
            <a:pPr>
              <a:spcBef>
                <a:spcPts val="600"/>
              </a:spcBef>
            </a:pPr>
            <a:r>
              <a:rPr lang="en-US" altLang="en-US" sz="2400" dirty="0">
                <a:latin typeface="Arial" charset="0"/>
                <a:cs typeface="Arial" charset="0"/>
              </a:rPr>
              <a:t>Maximum Annual Award: </a:t>
            </a:r>
          </a:p>
          <a:p>
            <a:pPr lvl="1">
              <a:spcBef>
                <a:spcPts val="600"/>
              </a:spcBef>
            </a:pPr>
            <a:r>
              <a:rPr lang="en-US" altLang="en-US" sz="2000" dirty="0">
                <a:latin typeface="Arial" charset="0"/>
                <a:cs typeface="Arial" charset="0"/>
              </a:rPr>
              <a:t>Undergraduate: $2,000 </a:t>
            </a:r>
          </a:p>
          <a:p>
            <a:pPr lvl="1">
              <a:spcBef>
                <a:spcPts val="600"/>
              </a:spcBef>
            </a:pPr>
            <a:r>
              <a:rPr lang="en-US" altLang="en-US" sz="2000" dirty="0">
                <a:latin typeface="Arial" charset="0"/>
                <a:cs typeface="Arial" charset="0"/>
              </a:rPr>
              <a:t>Graduate: $3,000</a:t>
            </a:r>
          </a:p>
          <a:p>
            <a:pPr>
              <a:spcBef>
                <a:spcPts val="600"/>
              </a:spcBef>
            </a:pPr>
            <a:r>
              <a:rPr lang="en-US" altLang="en-US" sz="2400" dirty="0">
                <a:latin typeface="Arial" charset="0"/>
                <a:cs typeface="Arial" charset="0"/>
              </a:rPr>
              <a:t>Total Maximum Award: $12,000</a:t>
            </a:r>
          </a:p>
          <a:p>
            <a:pPr lvl="1">
              <a:spcBef>
                <a:spcPts val="600"/>
              </a:spcBef>
            </a:pPr>
            <a:r>
              <a:rPr lang="en-US" altLang="en-US" sz="2000" dirty="0">
                <a:latin typeface="Arial" charset="0"/>
                <a:cs typeface="Arial" charset="0"/>
              </a:rPr>
              <a:t>3 years undergraduate study </a:t>
            </a:r>
          </a:p>
          <a:p>
            <a:pPr lvl="1">
              <a:spcBef>
                <a:spcPts val="600"/>
              </a:spcBef>
            </a:pPr>
            <a:r>
              <a:rPr lang="en-US" altLang="en-US" sz="2000" dirty="0">
                <a:latin typeface="Arial" charset="0"/>
                <a:cs typeface="Arial" charset="0"/>
              </a:rPr>
              <a:t>2 years graduate study</a:t>
            </a:r>
            <a:endParaRPr lang="en-US" altLang="en-US" sz="2400" dirty="0">
              <a:latin typeface="Arial" charset="0"/>
              <a:cs typeface="Arial" charset="0"/>
            </a:endParaRPr>
          </a:p>
        </p:txBody>
      </p:sp>
    </p:spTree>
    <p:extLst>
      <p:ext uri="{BB962C8B-B14F-4D97-AF65-F5344CB8AC3E}">
        <p14:creationId xmlns:p14="http://schemas.microsoft.com/office/powerpoint/2010/main" val="344128537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ctrTitle"/>
          </p:nvPr>
        </p:nvSpPr>
        <p:spPr bwMode="auto">
          <a:xfrm>
            <a:off x="685800" y="2362203"/>
            <a:ext cx="7772400" cy="1470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smtClean="0"/>
              <a:t>Strategies To Empower People (STEP) Program</a:t>
            </a:r>
          </a:p>
        </p:txBody>
      </p:sp>
    </p:spTree>
    <p:extLst>
      <p:ext uri="{BB962C8B-B14F-4D97-AF65-F5344CB8AC3E}">
        <p14:creationId xmlns:p14="http://schemas.microsoft.com/office/powerpoint/2010/main" val="104369365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667" y="999067"/>
            <a:ext cx="8229600" cy="1143000"/>
          </a:xfrm>
        </p:spPr>
        <p:txBody>
          <a:bodyPr rtlCol="0">
            <a:normAutofit fontScale="90000"/>
          </a:bodyPr>
          <a:lstStyle/>
          <a:p>
            <a:pPr>
              <a:defRPr/>
            </a:pPr>
            <a:r>
              <a:rPr lang="en-US" dirty="0"/>
              <a:t>Strategies To Empower People (STEP) Program</a:t>
            </a:r>
          </a:p>
        </p:txBody>
      </p:sp>
      <p:sp>
        <p:nvSpPr>
          <p:cNvPr id="38915" name="Content Placeholder 2"/>
          <p:cNvSpPr>
            <a:spLocks noGrp="1"/>
          </p:cNvSpPr>
          <p:nvPr>
            <p:ph idx="1"/>
          </p:nvPr>
        </p:nvSpPr>
        <p:spPr bwMode="auto">
          <a:xfrm>
            <a:off x="533400" y="2209802"/>
            <a:ext cx="8229600" cy="42211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2800" dirty="0">
                <a:latin typeface="Arial" charset="0"/>
                <a:cs typeface="Arial" charset="0"/>
              </a:rPr>
              <a:t>LOSFA administers the STEP program in collaboration with the Department of Children and Family Services</a:t>
            </a:r>
          </a:p>
          <a:p>
            <a:pPr eaLnBrk="1" hangingPunct="1"/>
            <a:r>
              <a:rPr lang="en-US" altLang="en-US" sz="2800" dirty="0">
                <a:latin typeface="Arial" charset="0"/>
                <a:cs typeface="Arial" charset="0"/>
              </a:rPr>
              <a:t>The STEP Program assists Family Independence Temporary Assistance Program (FITAP) recipients with educational, training and work related activities designed to lead to employment and self-sufficiency.</a:t>
            </a:r>
          </a:p>
        </p:txBody>
      </p:sp>
    </p:spTree>
    <p:extLst>
      <p:ext uri="{BB962C8B-B14F-4D97-AF65-F5344CB8AC3E}">
        <p14:creationId xmlns:p14="http://schemas.microsoft.com/office/powerpoint/2010/main" val="221991476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ctrTitle"/>
          </p:nvPr>
        </p:nvSpPr>
        <p:spPr bwMode="auto">
          <a:xfrm>
            <a:off x="685800" y="2362203"/>
            <a:ext cx="7772400" cy="1470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smtClean="0"/>
              <a:t>Supplemental Course Allocation</a:t>
            </a:r>
            <a:br>
              <a:rPr lang="en-US" altLang="en-US" dirty="0" smtClean="0"/>
            </a:br>
            <a:r>
              <a:rPr lang="en-US" altLang="en-US" dirty="0" smtClean="0"/>
              <a:t>(SCA)</a:t>
            </a:r>
          </a:p>
        </p:txBody>
      </p:sp>
    </p:spTree>
    <p:extLst>
      <p:ext uri="{BB962C8B-B14F-4D97-AF65-F5344CB8AC3E}">
        <p14:creationId xmlns:p14="http://schemas.microsoft.com/office/powerpoint/2010/main" val="343691676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667" y="999067"/>
            <a:ext cx="8229600" cy="762000"/>
          </a:xfrm>
        </p:spPr>
        <p:txBody>
          <a:bodyPr rtlCol="0">
            <a:normAutofit fontScale="90000"/>
          </a:bodyPr>
          <a:lstStyle/>
          <a:p>
            <a:pPr>
              <a:defRPr/>
            </a:pPr>
            <a:r>
              <a:rPr lang="en-US" dirty="0" smtClean="0"/>
              <a:t>Supplemental Course Allocation (SCA)</a:t>
            </a:r>
            <a:endParaRPr lang="en-US" dirty="0"/>
          </a:p>
        </p:txBody>
      </p:sp>
      <p:sp>
        <p:nvSpPr>
          <p:cNvPr id="38915" name="Content Placeholder 2"/>
          <p:cNvSpPr>
            <a:spLocks noGrp="1"/>
          </p:cNvSpPr>
          <p:nvPr>
            <p:ph idx="1"/>
          </p:nvPr>
        </p:nvSpPr>
        <p:spPr bwMode="auto">
          <a:xfrm>
            <a:off x="533400" y="2209802"/>
            <a:ext cx="8229600" cy="42211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2800" dirty="0">
                <a:latin typeface="Arial" charset="0"/>
                <a:cs typeface="Arial" charset="0"/>
              </a:rPr>
              <a:t>LOSFA administers the </a:t>
            </a:r>
            <a:r>
              <a:rPr lang="en-US" altLang="en-US" sz="2800" dirty="0" smtClean="0">
                <a:latin typeface="Arial" charset="0"/>
                <a:cs typeface="Arial" charset="0"/>
              </a:rPr>
              <a:t>Supplemental Course Allocation (SCA) in collaboration with the Louisiana Department of Education</a:t>
            </a:r>
          </a:p>
          <a:p>
            <a:pPr eaLnBrk="1" hangingPunct="1"/>
            <a:r>
              <a:rPr lang="en-US" altLang="en-US" sz="2800" dirty="0" smtClean="0">
                <a:latin typeface="Arial" charset="0"/>
                <a:cs typeface="Arial" charset="0"/>
              </a:rPr>
              <a:t>Enables districts and charter schools to simplify coursework taken for dual </a:t>
            </a:r>
            <a:r>
              <a:rPr lang="en-US" altLang="en-US" sz="2800" dirty="0" err="1" smtClean="0">
                <a:latin typeface="Arial" charset="0"/>
                <a:cs typeface="Arial" charset="0"/>
              </a:rPr>
              <a:t>enrollmen</a:t>
            </a:r>
            <a:r>
              <a:rPr lang="en-US" altLang="en-US" sz="2800" dirty="0" smtClean="0">
                <a:latin typeface="Arial" charset="0"/>
                <a:cs typeface="Arial" charset="0"/>
              </a:rPr>
              <a:t> and change course choice.</a:t>
            </a:r>
            <a:endParaRPr lang="en-US" altLang="en-US" sz="2800" dirty="0">
              <a:latin typeface="Arial" charset="0"/>
              <a:cs typeface="Arial" charset="0"/>
            </a:endParaRPr>
          </a:p>
        </p:txBody>
      </p:sp>
    </p:spTree>
    <p:extLst>
      <p:ext uri="{BB962C8B-B14F-4D97-AF65-F5344CB8AC3E}">
        <p14:creationId xmlns:p14="http://schemas.microsoft.com/office/powerpoint/2010/main" val="272831180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85800" y="1122362"/>
            <a:ext cx="7772400" cy="4465637"/>
          </a:xfrm>
        </p:spPr>
        <p:txBody>
          <a:bodyPr anchor="ctr"/>
          <a:lstStyle/>
          <a:p>
            <a:r>
              <a:rPr lang="en-US" dirty="0" smtClean="0"/>
              <a:t>TOPS Legislative and Rule Changes</a:t>
            </a:r>
            <a:endParaRPr lang="en-US" dirty="0"/>
          </a:p>
        </p:txBody>
      </p:sp>
    </p:spTree>
    <p:extLst>
      <p:ext uri="{BB962C8B-B14F-4D97-AF65-F5344CB8AC3E}">
        <p14:creationId xmlns:p14="http://schemas.microsoft.com/office/powerpoint/2010/main" val="413786992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85333"/>
            <a:ext cx="7886700" cy="4991630"/>
          </a:xfrm>
        </p:spPr>
        <p:txBody>
          <a:bodyPr/>
          <a:lstStyle/>
          <a:p>
            <a:r>
              <a:rPr lang="en-US" b="1" dirty="0"/>
              <a:t>Act 18 </a:t>
            </a:r>
            <a:r>
              <a:rPr lang="en-US" dirty="0"/>
              <a:t>of the 2016 Regular Session of the Louisiana Legislature sets a floor for the TOPS Award Amount beginning with the fall semester of 2016 and provides that the qualifying ACT score shall be truncated to a whole number rather than rounded to the next whole number. </a:t>
            </a:r>
            <a:r>
              <a:rPr lang="en-US" b="1" dirty="0"/>
              <a:t>This change is effective beginning with the fall semester of 2016. </a:t>
            </a:r>
            <a:endParaRPr lang="en-US" dirty="0"/>
          </a:p>
        </p:txBody>
      </p:sp>
    </p:spTree>
    <p:extLst>
      <p:ext uri="{BB962C8B-B14F-4D97-AF65-F5344CB8AC3E}">
        <p14:creationId xmlns:p14="http://schemas.microsoft.com/office/powerpoint/2010/main" val="383508409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93799"/>
            <a:ext cx="7886700" cy="4983163"/>
          </a:xfrm>
        </p:spPr>
        <p:txBody>
          <a:bodyPr/>
          <a:lstStyle/>
          <a:p>
            <a:r>
              <a:rPr lang="en-US" b="1" dirty="0"/>
              <a:t>Act 388 </a:t>
            </a:r>
            <a:r>
              <a:rPr lang="en-US" dirty="0"/>
              <a:t>of the 2016 Regular Session of the Louisiana Legislature increases the grade point average (GPA) requirement to qualify for a TOPS Performance Award from 3.0 to 3.25 and increases the GPA requirement to qualify for a TOPS Honors Award from 3.0 to 3.50. </a:t>
            </a:r>
            <a:r>
              <a:rPr lang="en-US" b="1" dirty="0"/>
              <a:t>This change is effective for high school graduates of 2021 and later. </a:t>
            </a:r>
            <a:endParaRPr lang="en-US" dirty="0"/>
          </a:p>
        </p:txBody>
      </p:sp>
    </p:spTree>
    <p:extLst>
      <p:ext uri="{BB962C8B-B14F-4D97-AF65-F5344CB8AC3E}">
        <p14:creationId xmlns:p14="http://schemas.microsoft.com/office/powerpoint/2010/main" val="28928508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bwMode="auto">
          <a:xfrm>
            <a:off x="457200" y="857250"/>
            <a:ext cx="8302625" cy="647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0000"/>
          </a:bodyPr>
          <a:lstStyle/>
          <a:p>
            <a:r>
              <a:rPr lang="en-US" altLang="en-US" dirty="0" smtClean="0">
                <a:latin typeface="Arial" panose="020B0604020202020204" pitchFamily="34" charset="0"/>
                <a:cs typeface="Arial" panose="020B0604020202020204" pitchFamily="34" charset="0"/>
              </a:rPr>
              <a:t>Locked Out</a:t>
            </a:r>
          </a:p>
        </p:txBody>
      </p:sp>
      <p:sp>
        <p:nvSpPr>
          <p:cNvPr id="40963" name="Content Placeholder 3"/>
          <p:cNvSpPr>
            <a:spLocks noGrp="1"/>
          </p:cNvSpPr>
          <p:nvPr>
            <p:ph idx="1"/>
          </p:nvPr>
        </p:nvSpPr>
        <p:spPr bwMode="auto">
          <a:xfrm>
            <a:off x="457199" y="1504950"/>
            <a:ext cx="8302625" cy="4621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marL="0" indent="0">
              <a:buNone/>
            </a:pPr>
            <a:r>
              <a:rPr lang="en-US" altLang="en-US" dirty="0" smtClean="0">
                <a:solidFill>
                  <a:schemeClr val="tx1"/>
                </a:solidFill>
                <a:latin typeface="Arial" panose="020B0604020202020204" pitchFamily="34" charset="0"/>
                <a:cs typeface="Arial" panose="020B0604020202020204" pitchFamily="34" charset="0"/>
              </a:rPr>
              <a:t>Once you successfully enter the secure code or answer your challenge questions, you will be taken to this screen to change your password</a:t>
            </a:r>
          </a:p>
        </p:txBody>
      </p:sp>
      <p:pic>
        <p:nvPicPr>
          <p:cNvPr id="6" name="Picture 5" descr="New password Web page"/>
          <p:cNvPicPr/>
          <p:nvPr/>
        </p:nvPicPr>
        <p:blipFill rotWithShape="1">
          <a:blip r:embed="rId2"/>
          <a:srcRect b="22988"/>
          <a:stretch/>
        </p:blipFill>
        <p:spPr bwMode="auto">
          <a:xfrm>
            <a:off x="2573867" y="3136967"/>
            <a:ext cx="4953000" cy="3108672"/>
          </a:xfrm>
          <a:prstGeom prst="rect">
            <a:avLst/>
          </a:prstGeom>
          <a:ln w="9525">
            <a:solidFill>
              <a:schemeClr val="tx1"/>
            </a:solid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34641556"/>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1649" y="1092199"/>
            <a:ext cx="8312151" cy="5223933"/>
          </a:xfrm>
        </p:spPr>
        <p:txBody>
          <a:bodyPr/>
          <a:lstStyle/>
          <a:p>
            <a:r>
              <a:rPr lang="en-US" sz="2800" b="1" dirty="0"/>
              <a:t>Act 503 </a:t>
            </a:r>
            <a:r>
              <a:rPr lang="en-US" sz="2800" dirty="0"/>
              <a:t>of the 2016 Regular Session of the Louisiana Legislature changes the methodology for eliminating students’ TOPS Awards in the event of a budget shortfall. Under this law, when there is a budget shortfall, each student’s TOPS award -- including Performance and Honors Award stipends -- is subject to a reduction. TOPS Awards will be distributed to all students according to a pro-rata distribution of the available funds. </a:t>
            </a:r>
            <a:endParaRPr lang="en-US" sz="2800" dirty="0" smtClean="0"/>
          </a:p>
          <a:p>
            <a:r>
              <a:rPr lang="en-US" sz="2800" dirty="0"/>
              <a:t>Neither the TOPS Tech Early Start Award nor the National Guard stipends are subject to reduction under this law. </a:t>
            </a:r>
          </a:p>
        </p:txBody>
      </p:sp>
    </p:spTree>
    <p:extLst>
      <p:ext uri="{BB962C8B-B14F-4D97-AF65-F5344CB8AC3E}">
        <p14:creationId xmlns:p14="http://schemas.microsoft.com/office/powerpoint/2010/main" val="214225604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76867"/>
            <a:ext cx="7886700" cy="5105400"/>
          </a:xfrm>
        </p:spPr>
        <p:txBody>
          <a:bodyPr>
            <a:noAutofit/>
          </a:bodyPr>
          <a:lstStyle/>
          <a:p>
            <a:r>
              <a:rPr lang="en-US" sz="2200" b="1" dirty="0"/>
              <a:t>Act 503</a:t>
            </a:r>
            <a:r>
              <a:rPr lang="en-US" sz="2200" dirty="0"/>
              <a:t> also allows a student to “opt out” of receiving his TOPS Award during a budget shortfall. Students will be required to log in to their Louisiana Award System account to reject payment of their TOPS Award during a budget shortfall year. </a:t>
            </a:r>
          </a:p>
          <a:p>
            <a:r>
              <a:rPr lang="en-US" sz="2200" dirty="0"/>
              <a:t>If the student rejects his TOPS Award, he will not be required to enroll full time in school or maintain continuous enrollment during that academic year. NOTE that the time period for students whose awards are suspended for failure to meet steady academic progress WILL NOT be extended, even if the student opts out. In addition, a student who opts out must use all of his TOPS eligibility within 5 years of the budget shortfall, which time may be extended if the student requests an exception for cause in accordance with the administrative rules. </a:t>
            </a:r>
            <a:r>
              <a:rPr lang="en-US" sz="2200" b="1" dirty="0"/>
              <a:t>This change is effective beginning with the 2016-2017 award year</a:t>
            </a:r>
            <a:r>
              <a:rPr lang="en-US" sz="2200" b="1" dirty="0" smtClean="0"/>
              <a:t>.</a:t>
            </a:r>
            <a:endParaRPr lang="en-US" sz="2200" dirty="0"/>
          </a:p>
        </p:txBody>
      </p:sp>
    </p:spTree>
    <p:extLst>
      <p:ext uri="{BB962C8B-B14F-4D97-AF65-F5344CB8AC3E}">
        <p14:creationId xmlns:p14="http://schemas.microsoft.com/office/powerpoint/2010/main" val="156758392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44599"/>
            <a:ext cx="7886700" cy="4932363"/>
          </a:xfrm>
        </p:spPr>
        <p:txBody>
          <a:bodyPr/>
          <a:lstStyle/>
          <a:p>
            <a:r>
              <a:rPr lang="en-US" b="1" dirty="0"/>
              <a:t>FROM ACT 359 of the 2013 Legislature</a:t>
            </a:r>
            <a:endParaRPr lang="en-US" dirty="0"/>
          </a:p>
          <a:p>
            <a:r>
              <a:rPr lang="en-US" dirty="0" smtClean="0"/>
              <a:t>Beginning </a:t>
            </a:r>
            <a:r>
              <a:rPr lang="en-US" dirty="0"/>
              <a:t>with the high school graduating class of 2018, certain honors, advancement placement, gifted, and dual enrollment courses approved by BESE and the Board of Regents will be graded on a 5.0 grading scale for purposes of calculating students’ grade point average on the TOPS core curriculum courses. </a:t>
            </a:r>
          </a:p>
        </p:txBody>
      </p:sp>
    </p:spTree>
    <p:extLst>
      <p:ext uri="{BB962C8B-B14F-4D97-AF65-F5344CB8AC3E}">
        <p14:creationId xmlns:p14="http://schemas.microsoft.com/office/powerpoint/2010/main" val="261520205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93799"/>
            <a:ext cx="7886700" cy="5215467"/>
          </a:xfrm>
        </p:spPr>
        <p:txBody>
          <a:bodyPr>
            <a:normAutofit lnSpcReduction="10000"/>
          </a:bodyPr>
          <a:lstStyle/>
          <a:p>
            <a:r>
              <a:rPr lang="en-US" b="1" dirty="0"/>
              <a:t>FROM ACT 230 of the 2015 </a:t>
            </a:r>
            <a:r>
              <a:rPr lang="en-US" b="1" dirty="0" smtClean="0"/>
              <a:t>Legislature </a:t>
            </a:r>
            <a:r>
              <a:rPr lang="en-US" dirty="0"/>
              <a:t>provides that 2017 high school graduates will be able to use the TOPS Tech Award to pursue an associate's degree or other shorter-term training and education programs, including skill, occupational, vocational, technical, certificate, and academic, that the Workforce Investment Council (WIC) and the Board of Regents (BOR) determine are aligned to state workforce priorities.  </a:t>
            </a:r>
          </a:p>
        </p:txBody>
      </p:sp>
    </p:spTree>
    <p:extLst>
      <p:ext uri="{BB962C8B-B14F-4D97-AF65-F5344CB8AC3E}">
        <p14:creationId xmlns:p14="http://schemas.microsoft.com/office/powerpoint/2010/main" val="367214360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78467"/>
            <a:ext cx="7886700" cy="4898496"/>
          </a:xfrm>
        </p:spPr>
        <p:txBody>
          <a:bodyPr/>
          <a:lstStyle/>
          <a:p>
            <a:r>
              <a:rPr lang="en-US" dirty="0"/>
              <a:t>If one of the eligible programs </a:t>
            </a:r>
            <a:r>
              <a:rPr lang="en-US" dirty="0" smtClean="0"/>
              <a:t>becomes </a:t>
            </a:r>
            <a:r>
              <a:rPr lang="en-US" dirty="0"/>
              <a:t>ineligible in future years, students who are currently in the program will be allowed to complete that program and receive their TOPS Tech Award.  No new students would be eligible for TOPS Tech funding after a determination that the program has become ineligible. </a:t>
            </a:r>
          </a:p>
        </p:txBody>
      </p:sp>
    </p:spTree>
    <p:extLst>
      <p:ext uri="{BB962C8B-B14F-4D97-AF65-F5344CB8AC3E}">
        <p14:creationId xmlns:p14="http://schemas.microsoft.com/office/powerpoint/2010/main" val="349701949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95400"/>
            <a:ext cx="7886700" cy="4881563"/>
          </a:xfrm>
        </p:spPr>
        <p:txBody>
          <a:bodyPr/>
          <a:lstStyle/>
          <a:p>
            <a:r>
              <a:rPr lang="en-US" dirty="0" smtClean="0"/>
              <a:t>All </a:t>
            </a:r>
            <a:r>
              <a:rPr lang="en-US" dirty="0"/>
              <a:t>current TOPS Tech eligible programs remain eligible for 2017 high school graduates. Funding for all TOPS awards is contingent upon appropriations. </a:t>
            </a:r>
          </a:p>
        </p:txBody>
      </p:sp>
    </p:spTree>
    <p:extLst>
      <p:ext uri="{BB962C8B-B14F-4D97-AF65-F5344CB8AC3E}">
        <p14:creationId xmlns:p14="http://schemas.microsoft.com/office/powerpoint/2010/main" val="360104687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3574" t="3457" r="13893" b="45062"/>
          <a:stretch/>
        </p:blipFill>
        <p:spPr>
          <a:xfrm>
            <a:off x="1591733" y="939502"/>
            <a:ext cx="5706534" cy="5241464"/>
          </a:xfrm>
          <a:prstGeom prst="rect">
            <a:avLst/>
          </a:prstGeom>
        </p:spPr>
      </p:pic>
    </p:spTree>
    <p:extLst>
      <p:ext uri="{BB962C8B-B14F-4D97-AF65-F5344CB8AC3E}">
        <p14:creationId xmlns:p14="http://schemas.microsoft.com/office/powerpoint/2010/main" val="148554448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3574" t="54814" r="13893" b="6544"/>
          <a:stretch/>
        </p:blipFill>
        <p:spPr>
          <a:xfrm>
            <a:off x="858761" y="1168402"/>
            <a:ext cx="7528080" cy="5190064"/>
          </a:xfrm>
          <a:prstGeom prst="rect">
            <a:avLst/>
          </a:prstGeom>
        </p:spPr>
      </p:pic>
    </p:spTree>
    <p:extLst>
      <p:ext uri="{BB962C8B-B14F-4D97-AF65-F5344CB8AC3E}">
        <p14:creationId xmlns:p14="http://schemas.microsoft.com/office/powerpoint/2010/main" val="102825867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85333"/>
            <a:ext cx="7886700" cy="4991630"/>
          </a:xfrm>
        </p:spPr>
        <p:txBody>
          <a:bodyPr/>
          <a:lstStyle/>
          <a:p>
            <a:r>
              <a:rPr lang="en-US" b="1" dirty="0"/>
              <a:t>RULE CHANGE</a:t>
            </a:r>
            <a:endParaRPr lang="en-US" dirty="0"/>
          </a:p>
          <a:p>
            <a:r>
              <a:rPr lang="en-US" dirty="0"/>
              <a:t>The Board of Regents and the Board of Elementary and Secondary Education approved AP Computer Science as a course to be graded on a 5.0 grading scale at its joint meeting in June 2016 and as an allowable substitute for the fourth math requirement beginning with high school graduates of 2018 and thereafter. </a:t>
            </a:r>
          </a:p>
        </p:txBody>
      </p:sp>
    </p:spTree>
    <p:extLst>
      <p:ext uri="{BB962C8B-B14F-4D97-AF65-F5344CB8AC3E}">
        <p14:creationId xmlns:p14="http://schemas.microsoft.com/office/powerpoint/2010/main" val="73380078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9200"/>
            <a:ext cx="8229600" cy="4906963"/>
          </a:xfrm>
        </p:spPr>
        <p:txBody>
          <a:bodyPr/>
          <a:lstStyle/>
          <a:p>
            <a:r>
              <a:rPr lang="en-US" sz="2800" dirty="0"/>
              <a:t>A Consent Form for every student is required by the law to ensure that PII is disclosed only for those students whose parent or legal guardian has consented and that the parents who deny consent do so with full knowledge of the effect of denial of consent</a:t>
            </a:r>
            <a:r>
              <a:rPr lang="en-US" sz="2800" dirty="0" smtClean="0"/>
              <a:t>.</a:t>
            </a:r>
          </a:p>
          <a:p>
            <a:r>
              <a:rPr lang="en-US" sz="2800" dirty="0"/>
              <a:t>If you filled out a consent form during the </a:t>
            </a:r>
            <a:r>
              <a:rPr lang="en-US" sz="2800" dirty="0" smtClean="0"/>
              <a:t>2015-16 the form will </a:t>
            </a:r>
            <a:r>
              <a:rPr lang="en-US" sz="2800" dirty="0"/>
              <a:t>be good through the end of high school unless consent is revoked</a:t>
            </a:r>
            <a:r>
              <a:rPr lang="en-US" sz="2800" dirty="0" smtClean="0"/>
              <a:t>.</a:t>
            </a:r>
            <a:endParaRPr lang="en-US" sz="2800" dirty="0"/>
          </a:p>
        </p:txBody>
      </p:sp>
    </p:spTree>
    <p:extLst>
      <p:ext uri="{BB962C8B-B14F-4D97-AF65-F5344CB8AC3E}">
        <p14:creationId xmlns:p14="http://schemas.microsoft.com/office/powerpoint/2010/main" val="23428879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bwMode="auto">
          <a:xfrm>
            <a:off x="457200" y="909636"/>
            <a:ext cx="8302625" cy="647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0000"/>
          </a:bodyPr>
          <a:lstStyle/>
          <a:p>
            <a:r>
              <a:rPr lang="en-US" altLang="en-US" dirty="0" smtClean="0">
                <a:latin typeface="Arial" panose="020B0604020202020204" pitchFamily="34" charset="0"/>
                <a:cs typeface="Arial" panose="020B0604020202020204" pitchFamily="34" charset="0"/>
              </a:rPr>
              <a:t>Locked Out</a:t>
            </a:r>
          </a:p>
        </p:txBody>
      </p:sp>
      <p:sp>
        <p:nvSpPr>
          <p:cNvPr id="41987" name="Content Placeholder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marL="0" indent="0">
              <a:buNone/>
            </a:pPr>
            <a:r>
              <a:rPr lang="en-US" altLang="en-US" smtClean="0">
                <a:latin typeface="Arial" panose="020B0604020202020204" pitchFamily="34" charset="0"/>
                <a:cs typeface="Arial" panose="020B0604020202020204" pitchFamily="34" charset="0"/>
              </a:rPr>
              <a:t>Once you enter a new password and re-enter it successfully, you receive the following message</a:t>
            </a:r>
          </a:p>
          <a:p>
            <a:pPr marL="0" indent="0">
              <a:buNone/>
            </a:pPr>
            <a:endParaRPr lang="en-US" altLang="en-US" smtClean="0">
              <a:latin typeface="Arial" panose="020B0604020202020204" pitchFamily="34" charset="0"/>
              <a:cs typeface="Arial" panose="020B0604020202020204" pitchFamily="34" charset="0"/>
            </a:endParaRPr>
          </a:p>
        </p:txBody>
      </p:sp>
      <p:pic>
        <p:nvPicPr>
          <p:cNvPr id="11" name="Picture 10" descr="Success! Web page which states &quot;You have successfully unlocked your account and changed your password. You can now use your new password to log in.&quot;"/>
          <p:cNvPicPr/>
          <p:nvPr/>
        </p:nvPicPr>
        <p:blipFill rotWithShape="1">
          <a:blip r:embed="rId2"/>
          <a:srcRect t="-1" b="38258"/>
          <a:stretch/>
        </p:blipFill>
        <p:spPr bwMode="auto">
          <a:xfrm>
            <a:off x="1875659" y="3235060"/>
            <a:ext cx="5465706" cy="3074460"/>
          </a:xfrm>
          <a:prstGeom prst="rect">
            <a:avLst/>
          </a:prstGeom>
          <a:ln w="9525">
            <a:solidFill>
              <a:schemeClr val="tx1"/>
            </a:solid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568273813"/>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9200"/>
            <a:ext cx="8229600" cy="4906963"/>
          </a:xfrm>
        </p:spPr>
        <p:txBody>
          <a:bodyPr/>
          <a:lstStyle/>
          <a:p>
            <a:r>
              <a:rPr lang="en-US" sz="2800" dirty="0"/>
              <a:t>The Consent Form must be signed by the student rather than the parent or legal guardian if the student is 18 or is judicially emancipated or is emancipated by marriage.</a:t>
            </a:r>
          </a:p>
        </p:txBody>
      </p:sp>
    </p:spTree>
    <p:extLst>
      <p:ext uri="{BB962C8B-B14F-4D97-AF65-F5344CB8AC3E}">
        <p14:creationId xmlns:p14="http://schemas.microsoft.com/office/powerpoint/2010/main" val="345678475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242003"/>
            <a:ext cx="9144000" cy="2387600"/>
          </a:xfrm>
        </p:spPr>
        <p:txBody>
          <a:bodyPr/>
          <a:lstStyle/>
          <a:p>
            <a:endParaRPr lang="en-US" dirty="0"/>
          </a:p>
        </p:txBody>
      </p:sp>
      <p:sp>
        <p:nvSpPr>
          <p:cNvPr id="3" name="Subtitle 2"/>
          <p:cNvSpPr>
            <a:spLocks noGrp="1"/>
          </p:cNvSpPr>
          <p:nvPr>
            <p:ph type="subTitle" idx="1"/>
          </p:nvPr>
        </p:nvSpPr>
        <p:spPr/>
        <p:txBody>
          <a:bodyPr/>
          <a:lstStyle/>
          <a:p>
            <a:endParaRPr lang="en-US" i="1"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9486" y="1242003"/>
            <a:ext cx="6605029" cy="3983744"/>
          </a:xfrm>
          <a:prstGeom prst="rect">
            <a:avLst/>
          </a:prstGeom>
        </p:spPr>
      </p:pic>
    </p:spTree>
    <p:extLst>
      <p:ext uri="{BB962C8B-B14F-4D97-AF65-F5344CB8AC3E}">
        <p14:creationId xmlns:p14="http://schemas.microsoft.com/office/powerpoint/2010/main" val="388772265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p>
        </p:txBody>
      </p:sp>
      <p:sp>
        <p:nvSpPr>
          <p:cNvPr id="6" name="TextBox 5"/>
          <p:cNvSpPr txBox="1"/>
          <p:nvPr/>
        </p:nvSpPr>
        <p:spPr>
          <a:xfrm>
            <a:off x="408901" y="1197504"/>
            <a:ext cx="8326197" cy="4708981"/>
          </a:xfrm>
          <a:prstGeom prst="rect">
            <a:avLst/>
          </a:prstGeom>
          <a:noFill/>
        </p:spPr>
        <p:txBody>
          <a:bodyPr wrap="square" rtlCol="0">
            <a:spAutoFit/>
          </a:bodyPr>
          <a:lstStyle/>
          <a:p>
            <a:pPr marL="287338" lvl="2" indent="-285750">
              <a:buFont typeface="Wingdings" panose="05000000000000000000" pitchFamily="2" charset="2"/>
              <a:buChar char="§"/>
            </a:pPr>
            <a:r>
              <a:rPr lang="en-US" sz="2000" b="1" i="1" dirty="0">
                <a:solidFill>
                  <a:prstClr val="black"/>
                </a:solidFill>
                <a:latin typeface="Cambria" panose="02040503050406030204" pitchFamily="18" charset="0"/>
                <a:cs typeface="David" panose="020E0502060401010101" pitchFamily="34" charset="-79"/>
              </a:rPr>
              <a:t>LCAM 2015 Overview</a:t>
            </a:r>
          </a:p>
          <a:p>
            <a:pPr marL="287338" lvl="3" indent="-285750">
              <a:buFont typeface="Arial" panose="020B0604020202020204" pitchFamily="34" charset="0"/>
              <a:buChar char="•"/>
            </a:pPr>
            <a:r>
              <a:rPr lang="en-US" sz="2000" dirty="0">
                <a:solidFill>
                  <a:prstClr val="black"/>
                </a:solidFill>
                <a:latin typeface="Cambria" panose="02040503050406030204" pitchFamily="18" charset="0"/>
                <a:cs typeface="David" panose="020E0502060401010101" pitchFamily="34" charset="-79"/>
              </a:rPr>
              <a:t>86 schools / 41 parishes / 5, 526+ students / 9,676 applications completed</a:t>
            </a:r>
          </a:p>
          <a:p>
            <a:pPr marL="287338" lvl="2" indent="-285750">
              <a:buFont typeface="Wingdings" panose="05000000000000000000" pitchFamily="2" charset="2"/>
              <a:buChar char="§"/>
            </a:pPr>
            <a:endParaRPr lang="en-US" sz="2000" b="1" i="1" dirty="0">
              <a:solidFill>
                <a:prstClr val="black"/>
              </a:solidFill>
              <a:latin typeface="David" panose="020E0502060401010101" pitchFamily="34" charset="-79"/>
              <a:cs typeface="David" panose="020E0502060401010101" pitchFamily="34" charset="-79"/>
            </a:endParaRPr>
          </a:p>
          <a:p>
            <a:pPr marL="287338" lvl="2" indent="-285750">
              <a:buFont typeface="Wingdings" panose="05000000000000000000" pitchFamily="2" charset="2"/>
              <a:buChar char="§"/>
            </a:pPr>
            <a:r>
              <a:rPr lang="en-US" sz="2000" b="1" i="1" dirty="0">
                <a:solidFill>
                  <a:prstClr val="black"/>
                </a:solidFill>
                <a:latin typeface="Cambria" panose="02040503050406030204" pitchFamily="18" charset="0"/>
                <a:cs typeface="David" panose="020E0502060401010101" pitchFamily="34" charset="-79"/>
              </a:rPr>
              <a:t>LCAAM – Louisiana College Application and Access Month – October 2016</a:t>
            </a:r>
          </a:p>
          <a:p>
            <a:pPr marL="287338" lvl="3" indent="-285750">
              <a:buFont typeface="Arial" panose="020B0604020202020204" pitchFamily="34" charset="0"/>
              <a:buChar char="•"/>
            </a:pPr>
            <a:r>
              <a:rPr lang="en-US" sz="2000" dirty="0">
                <a:solidFill>
                  <a:prstClr val="black"/>
                </a:solidFill>
                <a:latin typeface="Cambria" panose="02040503050406030204" pitchFamily="18" charset="0"/>
                <a:cs typeface="David" panose="020E0502060401010101" pitchFamily="34" charset="-79"/>
              </a:rPr>
              <a:t>Application &amp; “Access” </a:t>
            </a:r>
          </a:p>
          <a:p>
            <a:pPr marL="287338" lvl="4" indent="-285750">
              <a:buFont typeface="Arial" panose="020B0604020202020204" pitchFamily="34" charset="0"/>
              <a:buChar char="•"/>
            </a:pPr>
            <a:r>
              <a:rPr lang="en-US" sz="2000" dirty="0">
                <a:solidFill>
                  <a:prstClr val="black"/>
                </a:solidFill>
                <a:latin typeface="Cambria" panose="02040503050406030204" pitchFamily="18" charset="0"/>
                <a:cs typeface="David" panose="020E0502060401010101" pitchFamily="34" charset="-79"/>
              </a:rPr>
              <a:t>Encourage participation from students who are applying to 2 and 4 year institutions; as well as credential and career track students. ( Military and Job applications, My Life My Way (website), JumpStart credentials, etc</a:t>
            </a:r>
            <a:r>
              <a:rPr lang="en-US" sz="2000" dirty="0" smtClean="0">
                <a:solidFill>
                  <a:prstClr val="black"/>
                </a:solidFill>
                <a:latin typeface="Cambria" panose="02040503050406030204" pitchFamily="18" charset="0"/>
                <a:cs typeface="David" panose="020E0502060401010101" pitchFamily="34" charset="-79"/>
              </a:rPr>
              <a:t>.)</a:t>
            </a:r>
          </a:p>
          <a:p>
            <a:pPr marL="287338" lvl="4" indent="-285750">
              <a:buFont typeface="Arial" panose="020B0604020202020204" pitchFamily="34" charset="0"/>
              <a:buChar char="•"/>
            </a:pPr>
            <a:endParaRPr lang="en-US" sz="2000" dirty="0">
              <a:solidFill>
                <a:prstClr val="black"/>
              </a:solidFill>
              <a:latin typeface="Cambria" panose="02040503050406030204" pitchFamily="18" charset="0"/>
              <a:cs typeface="David" panose="020E0502060401010101" pitchFamily="34" charset="-79"/>
            </a:endParaRPr>
          </a:p>
          <a:p>
            <a:pPr marL="287338" lvl="2" indent="-285750">
              <a:buFont typeface="Wingdings" panose="05000000000000000000" pitchFamily="2" charset="2"/>
              <a:buChar char="§"/>
            </a:pPr>
            <a:r>
              <a:rPr lang="en-US" sz="2000" b="1" i="1" dirty="0">
                <a:solidFill>
                  <a:prstClr val="black"/>
                </a:solidFill>
                <a:latin typeface="Cambria" panose="02040503050406030204" pitchFamily="18" charset="0"/>
                <a:cs typeface="David" panose="020E0502060401010101" pitchFamily="34" charset="-79"/>
              </a:rPr>
              <a:t>Early Registration</a:t>
            </a:r>
          </a:p>
          <a:p>
            <a:pPr marL="287338" lvl="3" indent="-285750">
              <a:buFont typeface="Arial" panose="020B0604020202020204" pitchFamily="34" charset="0"/>
              <a:buChar char="•"/>
            </a:pPr>
            <a:r>
              <a:rPr lang="en-US" sz="2000" dirty="0">
                <a:solidFill>
                  <a:prstClr val="black"/>
                </a:solidFill>
                <a:latin typeface="Cambria" panose="02040503050406030204" pitchFamily="18" charset="0"/>
                <a:cs typeface="David" panose="020E0502060401010101" pitchFamily="34" charset="-79"/>
              </a:rPr>
              <a:t>PDF registration ( sent by e-mail or downloaded from site ( Firefox) )</a:t>
            </a:r>
          </a:p>
          <a:p>
            <a:pPr marL="287338" lvl="3" indent="-285750">
              <a:buFont typeface="Arial" panose="020B0604020202020204" pitchFamily="34" charset="0"/>
              <a:buChar char="•"/>
            </a:pPr>
            <a:r>
              <a:rPr lang="en-US" sz="2000" dirty="0">
                <a:solidFill>
                  <a:prstClr val="black"/>
                </a:solidFill>
                <a:latin typeface="Cambria" panose="02040503050406030204" pitchFamily="18" charset="0"/>
                <a:cs typeface="David" panose="020E0502060401010101" pitchFamily="34" charset="-79"/>
              </a:rPr>
              <a:t>LOSFA website online registration ( Chrome </a:t>
            </a:r>
            <a:r>
              <a:rPr lang="en-US" sz="2000" dirty="0" smtClean="0">
                <a:solidFill>
                  <a:prstClr val="black"/>
                </a:solidFill>
                <a:latin typeface="Cambria" panose="02040503050406030204" pitchFamily="18" charset="0"/>
                <a:cs typeface="David" panose="020E0502060401010101" pitchFamily="34" charset="-79"/>
              </a:rPr>
              <a:t>)</a:t>
            </a:r>
            <a:endParaRPr lang="en-US" sz="2000" dirty="0">
              <a:solidFill>
                <a:prstClr val="black"/>
              </a:solidFill>
            </a:endParaRPr>
          </a:p>
        </p:txBody>
      </p:sp>
    </p:spTree>
    <p:extLst>
      <p:ext uri="{BB962C8B-B14F-4D97-AF65-F5344CB8AC3E}">
        <p14:creationId xmlns:p14="http://schemas.microsoft.com/office/powerpoint/2010/main" val="423017671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p>
        </p:txBody>
      </p:sp>
      <p:sp>
        <p:nvSpPr>
          <p:cNvPr id="6" name="TextBox 5"/>
          <p:cNvSpPr txBox="1"/>
          <p:nvPr/>
        </p:nvSpPr>
        <p:spPr>
          <a:xfrm>
            <a:off x="360603" y="1417638"/>
            <a:ext cx="8326197" cy="4985980"/>
          </a:xfrm>
          <a:prstGeom prst="rect">
            <a:avLst/>
          </a:prstGeom>
          <a:noFill/>
        </p:spPr>
        <p:txBody>
          <a:bodyPr wrap="square" rtlCol="0">
            <a:spAutoFit/>
          </a:bodyPr>
          <a:lstStyle/>
          <a:p>
            <a:pPr marL="287338" lvl="2" indent="-285750">
              <a:buFont typeface="Wingdings" panose="05000000000000000000" pitchFamily="2" charset="2"/>
              <a:buChar char="§"/>
            </a:pPr>
            <a:r>
              <a:rPr lang="en-US" sz="2000" b="1" i="1" dirty="0" smtClean="0">
                <a:solidFill>
                  <a:prstClr val="black"/>
                </a:solidFill>
                <a:latin typeface="Cambria" panose="02040503050406030204" pitchFamily="18" charset="0"/>
                <a:cs typeface="David" panose="020E0502060401010101" pitchFamily="34" charset="-79"/>
              </a:rPr>
              <a:t>Not </a:t>
            </a:r>
            <a:r>
              <a:rPr lang="en-US" sz="2000" b="1" i="1" dirty="0">
                <a:solidFill>
                  <a:prstClr val="black"/>
                </a:solidFill>
                <a:latin typeface="Cambria" panose="02040503050406030204" pitchFamily="18" charset="0"/>
                <a:cs typeface="David" panose="020E0502060401010101" pitchFamily="34" charset="-79"/>
              </a:rPr>
              <a:t>a “Recruiting” Event</a:t>
            </a:r>
          </a:p>
          <a:p>
            <a:pPr marL="287338" lvl="1" indent="-285750">
              <a:buFont typeface="Wingdings" panose="05000000000000000000" pitchFamily="2" charset="2"/>
              <a:buChar char="§"/>
            </a:pPr>
            <a:endParaRPr lang="en-US" sz="2000" dirty="0">
              <a:solidFill>
                <a:prstClr val="black"/>
              </a:solidFill>
              <a:latin typeface="Cambria" panose="02040503050406030204" pitchFamily="18" charset="0"/>
              <a:cs typeface="David" panose="020E0502060401010101" pitchFamily="34" charset="-79"/>
            </a:endParaRPr>
          </a:p>
          <a:p>
            <a:pPr marL="287338" lvl="2" indent="-285750">
              <a:buFont typeface="Wingdings" panose="05000000000000000000" pitchFamily="2" charset="2"/>
              <a:buChar char="§"/>
            </a:pPr>
            <a:r>
              <a:rPr lang="en-US" sz="2000" b="1" i="1" dirty="0">
                <a:solidFill>
                  <a:prstClr val="black"/>
                </a:solidFill>
                <a:latin typeface="Cambria" panose="02040503050406030204" pitchFamily="18" charset="0"/>
                <a:cs typeface="David" panose="020E0502060401010101" pitchFamily="34" charset="-79"/>
              </a:rPr>
              <a:t>LCAAM Admission – LOSFA Student Survey Pre-Event</a:t>
            </a:r>
          </a:p>
          <a:p>
            <a:pPr marL="287338" lvl="3" indent="-285750">
              <a:buFont typeface="Arial" panose="020B0604020202020204" pitchFamily="34" charset="0"/>
              <a:buChar char="•"/>
            </a:pPr>
            <a:r>
              <a:rPr lang="en-US" sz="2000" dirty="0">
                <a:solidFill>
                  <a:prstClr val="black"/>
                </a:solidFill>
                <a:latin typeface="Cambria" panose="02040503050406030204" pitchFamily="18" charset="0"/>
                <a:cs typeface="David" panose="020E0502060401010101" pitchFamily="34" charset="-79"/>
              </a:rPr>
              <a:t>College Match and Fit</a:t>
            </a:r>
          </a:p>
          <a:p>
            <a:pPr marL="287338" lvl="2" indent="-285750"/>
            <a:endParaRPr lang="en-US" sz="2000" b="1" i="1" dirty="0">
              <a:solidFill>
                <a:prstClr val="black"/>
              </a:solidFill>
              <a:latin typeface="Cambria" panose="02040503050406030204" pitchFamily="18" charset="0"/>
              <a:cs typeface="David" panose="020E0502060401010101" pitchFamily="34" charset="-79"/>
            </a:endParaRPr>
          </a:p>
          <a:p>
            <a:pPr marL="287338" lvl="2" indent="-285750">
              <a:buFont typeface="Wingdings" panose="05000000000000000000" pitchFamily="2" charset="2"/>
              <a:buChar char="§"/>
            </a:pPr>
            <a:r>
              <a:rPr lang="en-US" sz="2000" b="1" i="1" dirty="0">
                <a:solidFill>
                  <a:prstClr val="black"/>
                </a:solidFill>
                <a:latin typeface="Cambria" panose="02040503050406030204" pitchFamily="18" charset="0"/>
                <a:cs typeface="David" panose="020E0502060401010101" pitchFamily="34" charset="-79"/>
              </a:rPr>
              <a:t>Staffing/Volunteers</a:t>
            </a:r>
          </a:p>
          <a:p>
            <a:pPr marL="287338" lvl="3" indent="-285750">
              <a:buFont typeface="Arial" panose="020B0604020202020204" pitchFamily="34" charset="0"/>
              <a:buChar char="•"/>
            </a:pPr>
            <a:r>
              <a:rPr lang="en-US" sz="2000" dirty="0">
                <a:solidFill>
                  <a:prstClr val="black"/>
                </a:solidFill>
                <a:latin typeface="Cambria" panose="02040503050406030204" pitchFamily="18" charset="0"/>
                <a:cs typeface="David" panose="020E0502060401010101" pitchFamily="34" charset="-79"/>
              </a:rPr>
              <a:t>LOSFA Staff </a:t>
            </a:r>
          </a:p>
          <a:p>
            <a:pPr marL="287338" lvl="3" indent="-285750">
              <a:buFont typeface="Arial" panose="020B0604020202020204" pitchFamily="34" charset="0"/>
              <a:buChar char="•"/>
            </a:pPr>
            <a:r>
              <a:rPr lang="en-US" sz="2000" dirty="0">
                <a:solidFill>
                  <a:prstClr val="black"/>
                </a:solidFill>
                <a:latin typeface="Cambria" panose="02040503050406030204" pitchFamily="18" charset="0"/>
                <a:cs typeface="David" panose="020E0502060401010101" pitchFamily="34" charset="-79"/>
              </a:rPr>
              <a:t>Volunteers (recruited by schools) *Let us know who will attend/help out with your events.*</a:t>
            </a:r>
          </a:p>
          <a:p>
            <a:pPr marL="287338" lvl="2" indent="-285750"/>
            <a:endParaRPr lang="en-US" sz="2000" dirty="0">
              <a:solidFill>
                <a:prstClr val="black"/>
              </a:solidFill>
              <a:latin typeface="Cambria" panose="02040503050406030204" pitchFamily="18" charset="0"/>
              <a:cs typeface="David" panose="020E0502060401010101" pitchFamily="34" charset="-79"/>
            </a:endParaRPr>
          </a:p>
          <a:p>
            <a:pPr marL="287338" lvl="2" indent="-285750">
              <a:buFont typeface="Wingdings" panose="05000000000000000000" pitchFamily="2" charset="2"/>
              <a:buChar char="§"/>
            </a:pPr>
            <a:r>
              <a:rPr lang="en-US" sz="2000" b="1" i="1" dirty="0">
                <a:solidFill>
                  <a:prstClr val="black"/>
                </a:solidFill>
                <a:latin typeface="Cambria" panose="02040503050406030204" pitchFamily="18" charset="0"/>
                <a:cs typeface="David" panose="020E0502060401010101" pitchFamily="34" charset="-79"/>
              </a:rPr>
              <a:t>Social Media</a:t>
            </a:r>
          </a:p>
          <a:p>
            <a:pPr marL="1657350" lvl="3" indent="-285750">
              <a:buFont typeface="Arial" panose="020B0604020202020204" pitchFamily="34" charset="0"/>
              <a:buChar char="•"/>
            </a:pPr>
            <a:r>
              <a:rPr lang="en-US" sz="2000" dirty="0">
                <a:solidFill>
                  <a:prstClr val="black"/>
                </a:solidFill>
                <a:latin typeface="Cambria" panose="02040503050406030204" pitchFamily="18" charset="0"/>
                <a:cs typeface="David" panose="020E0502060401010101" pitchFamily="34" charset="-79"/>
              </a:rPr>
              <a:t>#GeauxApply2017   #IHaveApplied2017</a:t>
            </a:r>
          </a:p>
          <a:p>
            <a:pPr lvl="3"/>
            <a:endParaRPr lang="en-US" sz="2000" dirty="0">
              <a:solidFill>
                <a:prstClr val="black"/>
              </a:solidFill>
              <a:latin typeface="Cambria" panose="02040503050406030204" pitchFamily="18" charset="0"/>
            </a:endParaRPr>
          </a:p>
          <a:p>
            <a:pPr marL="1200150" lvl="2" indent="-285750">
              <a:buFont typeface="Wingdings" panose="05000000000000000000" pitchFamily="2" charset="2"/>
              <a:buChar char="§"/>
            </a:pPr>
            <a:r>
              <a:rPr lang="en-US" sz="2000" b="1" i="1" dirty="0">
                <a:solidFill>
                  <a:prstClr val="black"/>
                </a:solidFill>
                <a:latin typeface="Cambria" panose="02040503050406030204" pitchFamily="18" charset="0"/>
              </a:rPr>
              <a:t>Contact:</a:t>
            </a:r>
            <a:r>
              <a:rPr lang="en-US" sz="2000" dirty="0">
                <a:solidFill>
                  <a:prstClr val="black"/>
                </a:solidFill>
                <a:latin typeface="Cambria" panose="02040503050406030204" pitchFamily="18" charset="0"/>
              </a:rPr>
              <a:t> Brandi Morrison - 225.219.7583 - brandi.Morrison@la.gov</a:t>
            </a:r>
          </a:p>
          <a:p>
            <a:pPr lvl="1"/>
            <a:endParaRPr lang="en-US" dirty="0">
              <a:solidFill>
                <a:prstClr val="black"/>
              </a:solidFill>
            </a:endParaRPr>
          </a:p>
        </p:txBody>
      </p:sp>
    </p:spTree>
    <p:extLst>
      <p:ext uri="{BB962C8B-B14F-4D97-AF65-F5344CB8AC3E}">
        <p14:creationId xmlns:p14="http://schemas.microsoft.com/office/powerpoint/2010/main" val="28394969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4"/>
          <p:cNvSpPr txBox="1">
            <a:spLocks/>
          </p:cNvSpPr>
          <p:nvPr/>
        </p:nvSpPr>
        <p:spPr bwMode="auto">
          <a:xfrm>
            <a:off x="304800" y="2324100"/>
            <a:ext cx="855345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4400"/>
              <a:t>Where can I get more information?</a:t>
            </a:r>
          </a:p>
        </p:txBody>
      </p:sp>
    </p:spTree>
    <p:extLst>
      <p:ext uri="{BB962C8B-B14F-4D97-AF65-F5344CB8AC3E}">
        <p14:creationId xmlns:p14="http://schemas.microsoft.com/office/powerpoint/2010/main" val="31020880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4"/>
          <p:cNvSpPr>
            <a:spLocks noGrp="1"/>
          </p:cNvSpPr>
          <p:nvPr>
            <p:ph type="title"/>
          </p:nvPr>
        </p:nvSpPr>
        <p:spPr bwMode="auto">
          <a:xfrm>
            <a:off x="381000" y="1104902"/>
            <a:ext cx="8553450" cy="647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0000"/>
          </a:bodyPr>
          <a:lstStyle/>
          <a:p>
            <a:r>
              <a:rPr lang="en-US" altLang="en-US" dirty="0" smtClean="0">
                <a:latin typeface="Arial" panose="020B0604020202020204" pitchFamily="34" charset="0"/>
                <a:cs typeface="Arial" panose="020B0604020202020204" pitchFamily="34" charset="0"/>
              </a:rPr>
              <a:t>Where can I get more information?</a:t>
            </a:r>
          </a:p>
        </p:txBody>
      </p:sp>
      <p:sp>
        <p:nvSpPr>
          <p:cNvPr id="44035" name="Content Placeholder 5"/>
          <p:cNvSpPr>
            <a:spLocks noGrp="1"/>
          </p:cNvSpPr>
          <p:nvPr>
            <p:ph idx="1"/>
          </p:nvPr>
        </p:nvSpPr>
        <p:spPr bwMode="auto">
          <a:xfrm>
            <a:off x="508000" y="1896535"/>
            <a:ext cx="8001000" cy="4297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marL="0" indent="0">
              <a:buNone/>
            </a:pPr>
            <a:r>
              <a:rPr lang="en-US" altLang="en-US" dirty="0" smtClean="0">
                <a:latin typeface="Arial" panose="020B0604020202020204" pitchFamily="34" charset="0"/>
                <a:cs typeface="Arial" panose="020B0604020202020204" pitchFamily="34" charset="0"/>
              </a:rPr>
              <a:t>Additional details on the FSA ID including answers to frequently asked questions and tips on creating an FSA ID, can be found at </a:t>
            </a:r>
            <a:r>
              <a:rPr lang="en-US" altLang="en-US" dirty="0" smtClean="0">
                <a:latin typeface="Arial" panose="020B0604020202020204" pitchFamily="34" charset="0"/>
                <a:cs typeface="Arial" panose="020B0604020202020204" pitchFamily="34" charset="0"/>
                <a:hlinkClick r:id="rId2"/>
              </a:rPr>
              <a:t>StudentAid.gov/</a:t>
            </a:r>
            <a:r>
              <a:rPr lang="en-US" altLang="en-US" dirty="0" err="1" smtClean="0">
                <a:latin typeface="Arial" panose="020B0604020202020204" pitchFamily="34" charset="0"/>
                <a:cs typeface="Arial" panose="020B0604020202020204" pitchFamily="34" charset="0"/>
                <a:hlinkClick r:id="rId2"/>
              </a:rPr>
              <a:t>fsaid</a:t>
            </a:r>
            <a:endParaRPr lang="en-US" altLang="en-US" dirty="0" smtClean="0">
              <a:latin typeface="Arial" panose="020B0604020202020204" pitchFamily="34" charset="0"/>
              <a:cs typeface="Arial" panose="020B0604020202020204" pitchFamily="34" charset="0"/>
            </a:endParaRPr>
          </a:p>
          <a:p>
            <a:pPr marL="0" indent="0">
              <a:buNone/>
            </a:pPr>
            <a:endParaRPr lang="en-US" altLang="en-U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8845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86" name="Rectangle 22"/>
          <p:cNvSpPr>
            <a:spLocks noChangeArrowheads="1"/>
          </p:cNvSpPr>
          <p:nvPr/>
        </p:nvSpPr>
        <p:spPr bwMode="auto">
          <a:xfrm>
            <a:off x="762000" y="1447800"/>
            <a:ext cx="7772400" cy="3429000"/>
          </a:xfrm>
          <a:prstGeom prst="rect">
            <a:avLst/>
          </a:prstGeom>
          <a:noFill/>
          <a:ln w="9525">
            <a:noFill/>
            <a:miter lim="800000"/>
            <a:headEnd/>
            <a:tailEnd/>
          </a:ln>
          <a:effectLst/>
        </p:spPr>
        <p:txBody>
          <a:bodyPr anchor="ctr"/>
          <a:lstStyle/>
          <a:p>
            <a:pPr algn="ctr">
              <a:spcBef>
                <a:spcPct val="30000"/>
              </a:spcBef>
              <a:defRPr/>
            </a:pPr>
            <a:r>
              <a:rPr lang="en-US" sz="4800" b="1" dirty="0">
                <a:solidFill>
                  <a:srgbClr val="333399"/>
                </a:solidFill>
                <a:effectLst>
                  <a:outerShdw blurRad="38100" dist="38100" dir="2700000" algn="tl">
                    <a:srgbClr val="C0C0C0"/>
                  </a:outerShdw>
                </a:effectLst>
                <a:latin typeface="Verdana" panose="020B0604030504040204" pitchFamily="34" charset="0"/>
                <a:ea typeface="Verdana" panose="020B0604030504040204" pitchFamily="34" charset="0"/>
                <a:cs typeface="Verdana" panose="020B0604030504040204" pitchFamily="34" charset="0"/>
              </a:rPr>
              <a:t>What You </a:t>
            </a:r>
            <a:br>
              <a:rPr lang="en-US" sz="4800" b="1" dirty="0">
                <a:solidFill>
                  <a:srgbClr val="333399"/>
                </a:solidFill>
                <a:effectLst>
                  <a:outerShdw blurRad="38100" dist="38100" dir="2700000" algn="tl">
                    <a:srgbClr val="C0C0C0"/>
                  </a:outerShdw>
                </a:effectLst>
                <a:latin typeface="Verdana" panose="020B0604030504040204" pitchFamily="34" charset="0"/>
                <a:ea typeface="Verdana" panose="020B0604030504040204" pitchFamily="34" charset="0"/>
                <a:cs typeface="Verdana" panose="020B0604030504040204" pitchFamily="34" charset="0"/>
              </a:rPr>
            </a:br>
            <a:r>
              <a:rPr lang="en-US" sz="4800" b="1" dirty="0">
                <a:solidFill>
                  <a:srgbClr val="333399"/>
                </a:solidFill>
                <a:effectLst>
                  <a:outerShdw blurRad="38100" dist="38100" dir="2700000" algn="tl">
                    <a:srgbClr val="C0C0C0"/>
                  </a:outerShdw>
                </a:effectLst>
                <a:latin typeface="Verdana" panose="020B0604030504040204" pitchFamily="34" charset="0"/>
                <a:ea typeface="Verdana" panose="020B0604030504040204" pitchFamily="34" charset="0"/>
                <a:cs typeface="Verdana" panose="020B0604030504040204" pitchFamily="34" charset="0"/>
              </a:rPr>
              <a:t>Need to Know </a:t>
            </a:r>
            <a:br>
              <a:rPr lang="en-US" sz="4800" b="1" dirty="0">
                <a:solidFill>
                  <a:srgbClr val="333399"/>
                </a:solidFill>
                <a:effectLst>
                  <a:outerShdw blurRad="38100" dist="38100" dir="2700000" algn="tl">
                    <a:srgbClr val="C0C0C0"/>
                  </a:outerShdw>
                </a:effectLst>
                <a:latin typeface="Verdana" panose="020B0604030504040204" pitchFamily="34" charset="0"/>
                <a:ea typeface="Verdana" panose="020B0604030504040204" pitchFamily="34" charset="0"/>
                <a:cs typeface="Verdana" panose="020B0604030504040204" pitchFamily="34" charset="0"/>
              </a:rPr>
            </a:br>
            <a:r>
              <a:rPr lang="en-US" sz="4800" b="1" dirty="0" smtClean="0">
                <a:solidFill>
                  <a:srgbClr val="333399"/>
                </a:solidFill>
                <a:effectLst>
                  <a:outerShdw blurRad="38100" dist="38100" dir="2700000" algn="tl">
                    <a:srgbClr val="C0C0C0"/>
                  </a:outerShdw>
                </a:effectLst>
                <a:latin typeface="Verdana" panose="020B0604030504040204" pitchFamily="34" charset="0"/>
                <a:ea typeface="Verdana" panose="020B0604030504040204" pitchFamily="34" charset="0"/>
                <a:cs typeface="Verdana" panose="020B0604030504040204" pitchFamily="34" charset="0"/>
              </a:rPr>
              <a:t>About </a:t>
            </a:r>
            <a:r>
              <a:rPr lang="en-US" sz="4800" b="1" dirty="0">
                <a:solidFill>
                  <a:srgbClr val="333399"/>
                </a:solidFill>
                <a:effectLst>
                  <a:outerShdw blurRad="38100" dist="38100" dir="2700000" algn="tl">
                    <a:srgbClr val="C0C0C0"/>
                  </a:outerShdw>
                </a:effectLst>
                <a:latin typeface="Verdana" panose="020B0604030504040204" pitchFamily="34" charset="0"/>
                <a:ea typeface="Verdana" panose="020B0604030504040204" pitchFamily="34" charset="0"/>
                <a:cs typeface="Verdana" panose="020B0604030504040204" pitchFamily="34" charset="0"/>
              </a:rPr>
              <a:t>Financial Aid</a:t>
            </a:r>
          </a:p>
        </p:txBody>
      </p:sp>
    </p:spTree>
    <p:extLst>
      <p:ext uri="{BB962C8B-B14F-4D97-AF65-F5344CB8AC3E}">
        <p14:creationId xmlns:p14="http://schemas.microsoft.com/office/powerpoint/2010/main" val="3234816381"/>
      </p:ext>
    </p:extLst>
  </p:cSld>
  <p:clrMapOvr>
    <a:masterClrMapping/>
  </p:clrMapOvr>
  <p:transition spd="slow">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35666"/>
            <a:ext cx="8229600" cy="4525963"/>
          </a:xfrm>
        </p:spPr>
        <p:txBody>
          <a:bodyPr>
            <a:normAutofit fontScale="92500" lnSpcReduction="20000"/>
          </a:bodyPr>
          <a:lstStyle/>
          <a:p>
            <a:r>
              <a:rPr lang="en-US" dirty="0" smtClean="0"/>
              <a:t> </a:t>
            </a:r>
            <a:r>
              <a:rPr lang="en-US" dirty="0"/>
              <a:t>The FSA ID, which replaced the Federal Student Aid PIN in May 2015, is the username and password you use when you visit certain U.S. Department of Education websites. </a:t>
            </a:r>
            <a:endParaRPr lang="en-US" dirty="0" smtClean="0"/>
          </a:p>
          <a:p>
            <a:r>
              <a:rPr lang="en-US" dirty="0" smtClean="0"/>
              <a:t>It identifies you as someone who has the right to access your own personal information on ED websites such as the </a:t>
            </a:r>
            <a:r>
              <a:rPr lang="en-US" i="1" dirty="0" smtClean="0"/>
              <a:t>Free Application for Federal Student Aid</a:t>
            </a:r>
            <a:r>
              <a:rPr lang="en-US" dirty="0" smtClean="0"/>
              <a:t> (</a:t>
            </a:r>
            <a:r>
              <a:rPr lang="en-US" i="1" dirty="0" smtClean="0"/>
              <a:t>FAFSA</a:t>
            </a:r>
            <a:r>
              <a:rPr lang="en-US" baseline="30000" dirty="0" smtClean="0"/>
              <a:t>®</a:t>
            </a:r>
            <a:r>
              <a:rPr lang="en-US" dirty="0" smtClean="0"/>
              <a:t>) at </a:t>
            </a:r>
            <a:r>
              <a:rPr lang="en-US" dirty="0" smtClean="0">
                <a:hlinkClick r:id="rId2"/>
              </a:rPr>
              <a:t>fafsa.gov</a:t>
            </a:r>
            <a:r>
              <a:rPr lang="en-US" dirty="0" smtClean="0"/>
              <a:t>.</a:t>
            </a:r>
          </a:p>
          <a:p>
            <a:r>
              <a:rPr lang="en-US" dirty="0" smtClean="0"/>
              <a:t>The FSA ID is used to sign legally binding documents electronically. It has the same legal status as a written signature.</a:t>
            </a:r>
            <a:endParaRPr lang="en-US" dirty="0"/>
          </a:p>
        </p:txBody>
      </p:sp>
      <p:sp>
        <p:nvSpPr>
          <p:cNvPr id="4" name="Title 3"/>
          <p:cNvSpPr>
            <a:spLocks noGrp="1"/>
          </p:cNvSpPr>
          <p:nvPr>
            <p:ph type="title"/>
          </p:nvPr>
        </p:nvSpPr>
        <p:spPr/>
        <p:txBody>
          <a:bodyPr/>
          <a:lstStyle/>
          <a:p>
            <a:r>
              <a:rPr lang="en-US" b="1" dirty="0" smtClean="0"/>
              <a:t>What is the FSA ID?</a:t>
            </a:r>
            <a:endParaRPr lang="en-US" b="1" dirty="0"/>
          </a:p>
        </p:txBody>
      </p:sp>
    </p:spTree>
    <p:extLst>
      <p:ext uri="{BB962C8B-B14F-4D97-AF65-F5344CB8AC3E}">
        <p14:creationId xmlns:p14="http://schemas.microsoft.com/office/powerpoint/2010/main" val="34376731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p:txBody>
          <a:bodyPr/>
          <a:lstStyle/>
          <a:p>
            <a:pPr eaLnBrk="1" hangingPunct="1"/>
            <a:r>
              <a:rPr lang="en-US" dirty="0" smtClean="0"/>
              <a:t>Topics We Will Discuss Tonight</a:t>
            </a:r>
          </a:p>
        </p:txBody>
      </p:sp>
      <p:sp>
        <p:nvSpPr>
          <p:cNvPr id="19458" name="Rectangle 3"/>
          <p:cNvSpPr>
            <a:spLocks noGrp="1" noChangeArrowheads="1"/>
          </p:cNvSpPr>
          <p:nvPr>
            <p:ph type="body" idx="1"/>
          </p:nvPr>
        </p:nvSpPr>
        <p:spPr/>
        <p:txBody>
          <a:bodyPr/>
          <a:lstStyle/>
          <a:p>
            <a:pPr eaLnBrk="1" hangingPunct="1">
              <a:lnSpc>
                <a:spcPct val="95000"/>
              </a:lnSpc>
              <a:spcBef>
                <a:spcPts val="1200"/>
              </a:spcBef>
            </a:pPr>
            <a:r>
              <a:rPr lang="en-US" sz="3000" dirty="0" smtClean="0"/>
              <a:t>What is financial aid?</a:t>
            </a:r>
          </a:p>
          <a:p>
            <a:pPr eaLnBrk="1" hangingPunct="1">
              <a:lnSpc>
                <a:spcPct val="95000"/>
              </a:lnSpc>
              <a:spcBef>
                <a:spcPts val="1200"/>
              </a:spcBef>
            </a:pPr>
            <a:r>
              <a:rPr lang="en-US" sz="3000" dirty="0" smtClean="0"/>
              <a:t>Cost of attendance (COA)</a:t>
            </a:r>
          </a:p>
          <a:p>
            <a:pPr eaLnBrk="1" hangingPunct="1">
              <a:lnSpc>
                <a:spcPct val="95000"/>
              </a:lnSpc>
              <a:spcBef>
                <a:spcPts val="1200"/>
              </a:spcBef>
            </a:pPr>
            <a:r>
              <a:rPr lang="en-US" sz="3000" dirty="0" smtClean="0"/>
              <a:t>Expected family contribution (EFC)</a:t>
            </a:r>
          </a:p>
          <a:p>
            <a:pPr eaLnBrk="1" hangingPunct="1">
              <a:lnSpc>
                <a:spcPct val="95000"/>
              </a:lnSpc>
              <a:spcBef>
                <a:spcPts val="1200"/>
              </a:spcBef>
            </a:pPr>
            <a:r>
              <a:rPr lang="en-US" sz="3000" dirty="0"/>
              <a:t>F</a:t>
            </a:r>
            <a:r>
              <a:rPr lang="en-US" sz="3000" dirty="0" smtClean="0"/>
              <a:t>inancial need</a:t>
            </a:r>
          </a:p>
          <a:p>
            <a:pPr eaLnBrk="1" hangingPunct="1">
              <a:lnSpc>
                <a:spcPct val="95000"/>
              </a:lnSpc>
              <a:spcBef>
                <a:spcPts val="1200"/>
              </a:spcBef>
            </a:pPr>
            <a:r>
              <a:rPr lang="en-US" sz="3000" dirty="0" smtClean="0"/>
              <a:t>Categories, types, and sources of financial aid</a:t>
            </a:r>
          </a:p>
          <a:p>
            <a:pPr eaLnBrk="1" hangingPunct="1">
              <a:lnSpc>
                <a:spcPct val="95000"/>
              </a:lnSpc>
              <a:spcBef>
                <a:spcPts val="1200"/>
              </a:spcBef>
            </a:pPr>
            <a:r>
              <a:rPr lang="en-US" sz="3000" dirty="0" smtClean="0"/>
              <a:t>Free Application for Federal Student Aid (FAFSA)</a:t>
            </a:r>
          </a:p>
        </p:txBody>
      </p:sp>
    </p:spTree>
    <p:extLst>
      <p:ext uri="{BB962C8B-B14F-4D97-AF65-F5344CB8AC3E}">
        <p14:creationId xmlns:p14="http://schemas.microsoft.com/office/powerpoint/2010/main" val="3341025933"/>
      </p:ext>
    </p:extLst>
  </p:cSld>
  <p:clrMapOvr>
    <a:masterClrMapping/>
  </p:clrMapOvr>
  <p:transition spd="slow">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pPr eaLnBrk="1" hangingPunct="1"/>
            <a:r>
              <a:rPr lang="en-US" dirty="0" smtClean="0"/>
              <a:t>What is Financial Aid?</a:t>
            </a:r>
          </a:p>
        </p:txBody>
      </p:sp>
      <p:sp>
        <p:nvSpPr>
          <p:cNvPr id="21506" name="Rectangle 3"/>
          <p:cNvSpPr>
            <a:spLocks noGrp="1" noChangeArrowheads="1"/>
          </p:cNvSpPr>
          <p:nvPr>
            <p:ph type="body" idx="1"/>
          </p:nvPr>
        </p:nvSpPr>
        <p:spPr>
          <a:xfrm>
            <a:off x="380999" y="1447800"/>
            <a:ext cx="5410201" cy="4038600"/>
          </a:xfrm>
        </p:spPr>
        <p:txBody>
          <a:bodyPr/>
          <a:lstStyle/>
          <a:p>
            <a:pPr marL="0" indent="0" eaLnBrk="1" hangingPunct="1">
              <a:buFontTx/>
              <a:buNone/>
            </a:pPr>
            <a:r>
              <a:rPr lang="en-US" dirty="0" smtClean="0"/>
              <a:t>Financial aid consists of</a:t>
            </a:r>
            <a:r>
              <a:rPr lang="en-US" dirty="0" smtClean="0">
                <a:solidFill>
                  <a:srgbClr val="FF0000"/>
                </a:solidFill>
              </a:rPr>
              <a:t> </a:t>
            </a:r>
            <a:r>
              <a:rPr lang="en-US" dirty="0" smtClean="0"/>
              <a:t>funds provided to students and families to help pay for postsecondary educational expenses</a:t>
            </a:r>
          </a:p>
          <a:p>
            <a:pPr marL="0" indent="0" eaLnBrk="1" hangingPunct="1">
              <a:buFontTx/>
              <a:buNone/>
            </a:pPr>
            <a:endParaRPr lang="en-US" dirty="0" smtClean="0"/>
          </a:p>
        </p:txBody>
      </p:sp>
      <p:pic>
        <p:nvPicPr>
          <p:cNvPr id="6" name="Picture 3" descr="C:\Users\futrelld\AppData\Local\Microsoft\Windows\Temporary Internet Files\Content.IE5\ZPJF0QFJ\MC900088594[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2200" y="1600200"/>
            <a:ext cx="2353915" cy="233742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futrelld\AppData\Local\Microsoft\Windows\Temporary Internet Files\Content.IE5\VN0AUOPW\MC900441314[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3402106"/>
            <a:ext cx="1981200" cy="198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1629714"/>
      </p:ext>
    </p:extLst>
  </p:cSld>
  <p:clrMapOvr>
    <a:masterClrMapping/>
  </p:clrMapOvr>
  <p:transition spd="slow">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title"/>
          </p:nvPr>
        </p:nvSpPr>
        <p:spPr/>
        <p:txBody>
          <a:bodyPr/>
          <a:lstStyle/>
          <a:p>
            <a:pPr eaLnBrk="1" hangingPunct="1"/>
            <a:r>
              <a:rPr lang="en-US" dirty="0" smtClean="0"/>
              <a:t>What is Cost of Attendance (COA)?</a:t>
            </a:r>
          </a:p>
        </p:txBody>
      </p:sp>
      <p:sp>
        <p:nvSpPr>
          <p:cNvPr id="23554" name="Rectangle 3"/>
          <p:cNvSpPr>
            <a:spLocks noGrp="1" noChangeArrowheads="1"/>
          </p:cNvSpPr>
          <p:nvPr>
            <p:ph type="body" idx="1"/>
          </p:nvPr>
        </p:nvSpPr>
        <p:spPr>
          <a:xfrm>
            <a:off x="381000" y="1447800"/>
            <a:ext cx="8229600" cy="4267200"/>
          </a:xfrm>
        </p:spPr>
        <p:txBody>
          <a:bodyPr/>
          <a:lstStyle/>
          <a:p>
            <a:pPr eaLnBrk="1" hangingPunct="1">
              <a:spcBef>
                <a:spcPct val="55000"/>
              </a:spcBef>
              <a:spcAft>
                <a:spcPct val="30000"/>
              </a:spcAft>
            </a:pPr>
            <a:r>
              <a:rPr lang="en-US" dirty="0" smtClean="0"/>
              <a:t>Direct costs</a:t>
            </a:r>
          </a:p>
          <a:p>
            <a:pPr eaLnBrk="1" hangingPunct="1">
              <a:spcBef>
                <a:spcPct val="55000"/>
              </a:spcBef>
              <a:spcAft>
                <a:spcPct val="30000"/>
              </a:spcAft>
            </a:pPr>
            <a:r>
              <a:rPr lang="en-US" dirty="0" smtClean="0"/>
              <a:t>Indirect costs</a:t>
            </a:r>
          </a:p>
          <a:p>
            <a:pPr eaLnBrk="1" hangingPunct="1">
              <a:spcBef>
                <a:spcPct val="55000"/>
              </a:spcBef>
              <a:spcAft>
                <a:spcPct val="30000"/>
              </a:spcAft>
            </a:pPr>
            <a:r>
              <a:rPr lang="en-US" dirty="0" smtClean="0"/>
              <a:t>Direct and indirect costs combined into cost of attendance</a:t>
            </a:r>
            <a:endParaRPr lang="en-US" dirty="0" smtClean="0">
              <a:solidFill>
                <a:srgbClr val="FF0000"/>
              </a:solidFill>
            </a:endParaRPr>
          </a:p>
          <a:p>
            <a:pPr eaLnBrk="1" hangingPunct="1">
              <a:spcBef>
                <a:spcPct val="55000"/>
              </a:spcBef>
              <a:spcAft>
                <a:spcPct val="30000"/>
              </a:spcAft>
            </a:pPr>
            <a:r>
              <a:rPr lang="en-US" dirty="0" smtClean="0"/>
              <a:t>Varies widely from college to college</a:t>
            </a:r>
          </a:p>
        </p:txBody>
      </p:sp>
    </p:spTree>
    <p:extLst>
      <p:ext uri="{BB962C8B-B14F-4D97-AF65-F5344CB8AC3E}">
        <p14:creationId xmlns:p14="http://schemas.microsoft.com/office/powerpoint/2010/main" val="3709466380"/>
      </p:ext>
    </p:extLst>
  </p:cSld>
  <p:clrMapOvr>
    <a:masterClrMapping/>
  </p:clrMapOvr>
  <p:transition spd="slow">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ChangeArrowheads="1"/>
          </p:cNvSpPr>
          <p:nvPr>
            <p:ph type="title"/>
          </p:nvPr>
        </p:nvSpPr>
        <p:spPr/>
        <p:txBody>
          <a:bodyPr>
            <a:normAutofit/>
          </a:bodyPr>
          <a:lstStyle/>
          <a:p>
            <a:pPr eaLnBrk="1" hangingPunct="1"/>
            <a:r>
              <a:rPr lang="en-US" dirty="0" smtClean="0"/>
              <a:t>What is Expected Family Contribution (EFC)?</a:t>
            </a:r>
          </a:p>
        </p:txBody>
      </p:sp>
      <p:sp>
        <p:nvSpPr>
          <p:cNvPr id="25602" name="Rectangle 3"/>
          <p:cNvSpPr>
            <a:spLocks noGrp="1" noChangeArrowheads="1"/>
          </p:cNvSpPr>
          <p:nvPr>
            <p:ph idx="1"/>
          </p:nvPr>
        </p:nvSpPr>
        <p:spPr/>
        <p:txBody>
          <a:bodyPr/>
          <a:lstStyle/>
          <a:p>
            <a:pPr eaLnBrk="1" hangingPunct="1">
              <a:lnSpc>
                <a:spcPct val="95000"/>
              </a:lnSpc>
            </a:pPr>
            <a:r>
              <a:rPr lang="en-US" dirty="0" smtClean="0"/>
              <a:t>Amount family can reasonably be expected to contribute</a:t>
            </a:r>
            <a:endParaRPr lang="en-US" dirty="0" smtClean="0">
              <a:solidFill>
                <a:srgbClr val="FF0000"/>
              </a:solidFill>
            </a:endParaRPr>
          </a:p>
          <a:p>
            <a:pPr eaLnBrk="1" hangingPunct="1">
              <a:lnSpc>
                <a:spcPct val="95000"/>
              </a:lnSpc>
            </a:pPr>
            <a:r>
              <a:rPr lang="en-US" dirty="0" smtClean="0"/>
              <a:t>Stays the same regardless of college</a:t>
            </a:r>
          </a:p>
          <a:p>
            <a:pPr eaLnBrk="1" hangingPunct="1">
              <a:lnSpc>
                <a:spcPct val="95000"/>
              </a:lnSpc>
            </a:pPr>
            <a:r>
              <a:rPr lang="en-US" dirty="0" smtClean="0"/>
              <a:t>Two components</a:t>
            </a:r>
          </a:p>
          <a:p>
            <a:pPr marL="798513" lvl="1" indent="-341313" eaLnBrk="1" hangingPunct="1">
              <a:lnSpc>
                <a:spcPct val="95000"/>
              </a:lnSpc>
            </a:pPr>
            <a:r>
              <a:rPr lang="en-US" dirty="0" smtClean="0"/>
              <a:t>Parent contribution</a:t>
            </a:r>
          </a:p>
          <a:p>
            <a:pPr marL="798513" lvl="1" indent="-341313" eaLnBrk="1" hangingPunct="1">
              <a:lnSpc>
                <a:spcPct val="95000"/>
              </a:lnSpc>
            </a:pPr>
            <a:r>
              <a:rPr lang="en-US" dirty="0" smtClean="0"/>
              <a:t>Student contribution</a:t>
            </a:r>
          </a:p>
          <a:p>
            <a:pPr eaLnBrk="1" hangingPunct="1">
              <a:lnSpc>
                <a:spcPct val="95000"/>
              </a:lnSpc>
            </a:pPr>
            <a:r>
              <a:rPr lang="en-US" dirty="0" smtClean="0"/>
              <a:t>Calculated using data from a federal application form and a federal formula</a:t>
            </a:r>
          </a:p>
        </p:txBody>
      </p:sp>
    </p:spTree>
    <p:extLst>
      <p:ext uri="{BB962C8B-B14F-4D97-AF65-F5344CB8AC3E}">
        <p14:creationId xmlns:p14="http://schemas.microsoft.com/office/powerpoint/2010/main" val="574317907"/>
      </p:ext>
    </p:extLst>
  </p:cSld>
  <p:clrMapOvr>
    <a:masterClrMapping/>
  </p:clrMapOvr>
  <p:transition spd="slow">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p:nvPr>
        </p:nvSpPr>
        <p:spPr/>
        <p:txBody>
          <a:bodyPr/>
          <a:lstStyle/>
          <a:p>
            <a:pPr eaLnBrk="1" hangingPunct="1"/>
            <a:r>
              <a:rPr lang="en-US" dirty="0" smtClean="0"/>
              <a:t>What is Financial Need?</a:t>
            </a:r>
          </a:p>
        </p:txBody>
      </p:sp>
      <p:sp>
        <p:nvSpPr>
          <p:cNvPr id="27650" name="Rectangle 3"/>
          <p:cNvSpPr>
            <a:spLocks noGrp="1" noChangeArrowheads="1"/>
          </p:cNvSpPr>
          <p:nvPr>
            <p:ph type="body" idx="1"/>
          </p:nvPr>
        </p:nvSpPr>
        <p:spPr>
          <a:xfrm>
            <a:off x="1219200" y="1981200"/>
            <a:ext cx="7315200" cy="3581400"/>
          </a:xfrm>
        </p:spPr>
        <p:txBody>
          <a:bodyPr/>
          <a:lstStyle/>
          <a:p>
            <a:pPr eaLnBrk="1" hangingPunct="1">
              <a:spcBef>
                <a:spcPct val="100000"/>
              </a:spcBef>
              <a:buFontTx/>
              <a:buNone/>
            </a:pPr>
            <a:r>
              <a:rPr lang="en-US" dirty="0" smtClean="0">
                <a:ea typeface="ＭＳ Ｐゴシック" charset="-128"/>
              </a:rPr>
              <a:t>		</a:t>
            </a:r>
            <a:r>
              <a:rPr lang="en-US" sz="3400" dirty="0" smtClean="0">
                <a:ea typeface="ＭＳ Ｐゴシック" charset="-128"/>
              </a:rPr>
              <a:t>Cost of Attendance </a:t>
            </a:r>
          </a:p>
          <a:p>
            <a:pPr eaLnBrk="1" hangingPunct="1">
              <a:spcBef>
                <a:spcPct val="100000"/>
              </a:spcBef>
              <a:buFontTx/>
              <a:buNone/>
            </a:pPr>
            <a:r>
              <a:rPr lang="en-US" sz="3400" dirty="0" smtClean="0">
                <a:ea typeface="ＭＳ Ｐゴシック" charset="-128"/>
              </a:rPr>
              <a:t> </a:t>
            </a:r>
            <a:r>
              <a:rPr lang="en-US" sz="3400" dirty="0" smtClean="0">
                <a:cs typeface="Arial" charset="0"/>
              </a:rPr>
              <a:t>–</a:t>
            </a:r>
            <a:r>
              <a:rPr lang="en-US" sz="3400" dirty="0" smtClean="0">
                <a:solidFill>
                  <a:srgbClr val="CC0099"/>
                </a:solidFill>
              </a:rPr>
              <a:t> 	</a:t>
            </a:r>
            <a:r>
              <a:rPr lang="en-US" sz="3400" dirty="0" smtClean="0">
                <a:ea typeface="ＭＳ Ｐゴシック" charset="-128"/>
              </a:rPr>
              <a:t>Expected Family Contribution</a:t>
            </a:r>
          </a:p>
          <a:p>
            <a:pPr eaLnBrk="1" hangingPunct="1">
              <a:spcBef>
                <a:spcPct val="100000"/>
              </a:spcBef>
              <a:buFontTx/>
              <a:buNone/>
            </a:pPr>
            <a:r>
              <a:rPr lang="en-US" sz="3400" dirty="0" smtClean="0">
                <a:ea typeface="ＭＳ Ｐゴシック" charset="-128"/>
              </a:rPr>
              <a:t> = 	Financial Need</a:t>
            </a:r>
          </a:p>
        </p:txBody>
      </p:sp>
      <p:sp>
        <p:nvSpPr>
          <p:cNvPr id="27651" name="Line 4"/>
          <p:cNvSpPr>
            <a:spLocks noChangeShapeType="1"/>
          </p:cNvSpPr>
          <p:nvPr/>
        </p:nvSpPr>
        <p:spPr bwMode="auto">
          <a:xfrm>
            <a:off x="990600" y="3886200"/>
            <a:ext cx="7391400" cy="0"/>
          </a:xfrm>
          <a:prstGeom prst="line">
            <a:avLst/>
          </a:prstGeom>
          <a:noFill/>
          <a:ln w="28575">
            <a:solidFill>
              <a:schemeClr val="tx1"/>
            </a:solidFill>
            <a:round/>
            <a:headEnd/>
            <a:tailEnd/>
          </a:ln>
        </p:spPr>
        <p:txBody>
          <a:bodyPr/>
          <a:lstStyle/>
          <a:p>
            <a:endParaRPr lang="en-US" dirty="0">
              <a:solidFill>
                <a:prstClr val="black"/>
              </a:solidFill>
            </a:endParaRPr>
          </a:p>
        </p:txBody>
      </p:sp>
    </p:spTree>
    <p:extLst>
      <p:ext uri="{BB962C8B-B14F-4D97-AF65-F5344CB8AC3E}">
        <p14:creationId xmlns:p14="http://schemas.microsoft.com/office/powerpoint/2010/main" val="2994799094"/>
      </p:ext>
    </p:extLst>
  </p:cSld>
  <p:clrMapOvr>
    <a:masterClrMapping/>
  </p:clrMapOvr>
  <p:transition spd="slow">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title"/>
          </p:nvPr>
        </p:nvSpPr>
        <p:spPr/>
        <p:txBody>
          <a:bodyPr/>
          <a:lstStyle/>
          <a:p>
            <a:pPr eaLnBrk="1" hangingPunct="1"/>
            <a:r>
              <a:rPr lang="en-US" dirty="0" smtClean="0"/>
              <a:t>Categories of Financial Aid</a:t>
            </a:r>
          </a:p>
        </p:txBody>
      </p:sp>
      <p:sp>
        <p:nvSpPr>
          <p:cNvPr id="29698" name="Rectangle 3"/>
          <p:cNvSpPr>
            <a:spLocks noGrp="1" noChangeArrowheads="1"/>
          </p:cNvSpPr>
          <p:nvPr>
            <p:ph type="body" idx="1"/>
          </p:nvPr>
        </p:nvSpPr>
        <p:spPr/>
        <p:txBody>
          <a:bodyPr/>
          <a:lstStyle/>
          <a:p>
            <a:pPr eaLnBrk="1" hangingPunct="1">
              <a:spcBef>
                <a:spcPct val="200000"/>
              </a:spcBef>
            </a:pPr>
            <a:r>
              <a:rPr lang="en-US" dirty="0" smtClean="0"/>
              <a:t>Need-based aid</a:t>
            </a:r>
          </a:p>
          <a:p>
            <a:pPr eaLnBrk="1" hangingPunct="1">
              <a:spcBef>
                <a:spcPct val="200000"/>
              </a:spcBef>
            </a:pPr>
            <a:r>
              <a:rPr lang="en-US" dirty="0" smtClean="0"/>
              <a:t>Non-need-based aid</a:t>
            </a:r>
          </a:p>
        </p:txBody>
      </p:sp>
    </p:spTree>
    <p:extLst>
      <p:ext uri="{BB962C8B-B14F-4D97-AF65-F5344CB8AC3E}">
        <p14:creationId xmlns:p14="http://schemas.microsoft.com/office/powerpoint/2010/main" val="4035115456"/>
      </p:ext>
    </p:extLst>
  </p:cSld>
  <p:clrMapOvr>
    <a:masterClrMapping/>
  </p:clrMapOvr>
  <p:transition spd="slow">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n-US" dirty="0" smtClean="0"/>
              <a:t>Types of Financial Aid</a:t>
            </a:r>
          </a:p>
        </p:txBody>
      </p:sp>
      <p:sp>
        <p:nvSpPr>
          <p:cNvPr id="9" name="Oval 5"/>
          <p:cNvSpPr>
            <a:spLocks noChangeArrowheads="1"/>
          </p:cNvSpPr>
          <p:nvPr/>
        </p:nvSpPr>
        <p:spPr bwMode="auto">
          <a:xfrm>
            <a:off x="685800" y="1905000"/>
            <a:ext cx="1508140" cy="1371600"/>
          </a:xfrm>
          <a:prstGeom prst="ellipse">
            <a:avLst/>
          </a:prstGeom>
          <a:solidFill>
            <a:srgbClr val="CC0000"/>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eaLnBrk="0" hangingPunct="0">
              <a:spcBef>
                <a:spcPct val="20000"/>
              </a:spcBef>
              <a:buClr>
                <a:srgbClr val="DE1A3F"/>
              </a:buClr>
              <a:buSzPct val="150000"/>
              <a:defRPr/>
            </a:pPr>
            <a:r>
              <a:rPr lang="en-US" sz="2200" dirty="0">
                <a:solidFill>
                  <a:prstClr val="white"/>
                </a:solidFill>
              </a:rPr>
              <a:t>g</a:t>
            </a:r>
            <a:r>
              <a:rPr lang="en-US" sz="2200" dirty="0" smtClean="0">
                <a:solidFill>
                  <a:prstClr val="white"/>
                </a:solidFill>
              </a:rPr>
              <a:t>ift-aid</a:t>
            </a:r>
            <a:endParaRPr lang="en-US" sz="2200" dirty="0">
              <a:solidFill>
                <a:prstClr val="white"/>
              </a:solidFill>
            </a:endParaRPr>
          </a:p>
        </p:txBody>
      </p:sp>
      <p:sp>
        <p:nvSpPr>
          <p:cNvPr id="11" name="AutoShape 7"/>
          <p:cNvSpPr>
            <a:spLocks noChangeArrowheads="1"/>
          </p:cNvSpPr>
          <p:nvPr/>
        </p:nvSpPr>
        <p:spPr bwMode="auto">
          <a:xfrm>
            <a:off x="2925770" y="2171700"/>
            <a:ext cx="1066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tx1">
              <a:lumMod val="50000"/>
              <a:lumOff val="50000"/>
            </a:schemeClr>
          </a:solidFill>
          <a:ln w="9525">
            <a:noFill/>
            <a:miter lim="800000"/>
            <a:headEnd/>
            <a:tailEnd/>
          </a:ln>
        </p:spPr>
        <p:txBody>
          <a:bodyPr wrap="none" anchor="ctr"/>
          <a:lstStyle/>
          <a:p>
            <a:pPr>
              <a:spcBef>
                <a:spcPct val="20000"/>
              </a:spcBef>
              <a:buClr>
                <a:srgbClr val="DE1A3F"/>
              </a:buClr>
              <a:buSzPct val="150000"/>
              <a:defRPr/>
            </a:pPr>
            <a:endParaRPr lang="en-US" dirty="0">
              <a:solidFill>
                <a:prstClr val="black"/>
              </a:solidFill>
            </a:endParaRPr>
          </a:p>
        </p:txBody>
      </p:sp>
      <p:sp>
        <p:nvSpPr>
          <p:cNvPr id="12" name="Rectangle 9"/>
          <p:cNvSpPr>
            <a:spLocks noChangeArrowheads="1"/>
          </p:cNvSpPr>
          <p:nvPr/>
        </p:nvSpPr>
        <p:spPr bwMode="auto">
          <a:xfrm>
            <a:off x="4724400" y="1752600"/>
            <a:ext cx="4572000" cy="3793346"/>
          </a:xfrm>
          <a:prstGeom prst="rect">
            <a:avLst/>
          </a:prstGeom>
          <a:noFill/>
          <a:ln w="9525">
            <a:noFill/>
            <a:miter lim="800000"/>
            <a:headEnd/>
            <a:tailEnd/>
          </a:ln>
        </p:spPr>
        <p:txBody>
          <a:bodyPr>
            <a:spAutoFit/>
          </a:bodyPr>
          <a:lstStyle/>
          <a:p>
            <a:pPr marL="514350" indent="-514350">
              <a:spcBef>
                <a:spcPct val="50000"/>
              </a:spcBef>
              <a:buClr>
                <a:srgbClr val="CC0000"/>
              </a:buClr>
              <a:buSzPct val="120000"/>
              <a:buFont typeface="Arial" charset="0"/>
              <a:buNone/>
            </a:pPr>
            <a:r>
              <a:rPr lang="en-US" sz="3200" dirty="0">
                <a:solidFill>
                  <a:prstClr val="black"/>
                </a:solidFill>
              </a:rPr>
              <a:t>Grants</a:t>
            </a:r>
          </a:p>
          <a:p>
            <a:pPr marL="514350" indent="-514350">
              <a:spcBef>
                <a:spcPct val="50000"/>
              </a:spcBef>
              <a:buClr>
                <a:srgbClr val="CC0000"/>
              </a:buClr>
              <a:buSzPct val="120000"/>
              <a:buFont typeface="Arial" charset="0"/>
              <a:buNone/>
            </a:pPr>
            <a:r>
              <a:rPr lang="en-US" sz="3200" dirty="0">
                <a:solidFill>
                  <a:prstClr val="black"/>
                </a:solidFill>
              </a:rPr>
              <a:t>Scholarships</a:t>
            </a:r>
          </a:p>
          <a:p>
            <a:pPr marL="514350" indent="-514350">
              <a:spcBef>
                <a:spcPct val="50000"/>
              </a:spcBef>
              <a:buClr>
                <a:srgbClr val="CC0000"/>
              </a:buClr>
              <a:buSzPct val="120000"/>
              <a:buFont typeface="Arial" charset="0"/>
              <a:buChar char="•"/>
            </a:pPr>
            <a:endParaRPr lang="en-US" sz="1100" dirty="0">
              <a:solidFill>
                <a:prstClr val="black"/>
              </a:solidFill>
            </a:endParaRPr>
          </a:p>
          <a:p>
            <a:pPr marL="514350" indent="-514350">
              <a:spcBef>
                <a:spcPct val="50000"/>
              </a:spcBef>
              <a:buClr>
                <a:srgbClr val="CC0000"/>
              </a:buClr>
              <a:buSzPct val="120000"/>
              <a:buFont typeface="Arial" charset="0"/>
              <a:buNone/>
            </a:pPr>
            <a:r>
              <a:rPr lang="en-US" sz="3200" dirty="0">
                <a:solidFill>
                  <a:prstClr val="black"/>
                </a:solidFill>
              </a:rPr>
              <a:t>Work-Study</a:t>
            </a:r>
          </a:p>
          <a:p>
            <a:pPr marL="514350" indent="-514350">
              <a:spcBef>
                <a:spcPct val="50000"/>
              </a:spcBef>
              <a:buClr>
                <a:srgbClr val="CC0000"/>
              </a:buClr>
              <a:buSzPct val="120000"/>
              <a:buFont typeface="Arial" charset="0"/>
              <a:buNone/>
            </a:pPr>
            <a:r>
              <a:rPr lang="en-US" sz="3200" dirty="0" smtClean="0">
                <a:solidFill>
                  <a:prstClr val="black"/>
                </a:solidFill>
              </a:rPr>
              <a:t>Loans</a:t>
            </a:r>
          </a:p>
          <a:p>
            <a:pPr marL="514350" indent="-514350">
              <a:spcBef>
                <a:spcPct val="50000"/>
              </a:spcBef>
              <a:buClr>
                <a:srgbClr val="CC0000"/>
              </a:buClr>
              <a:buSzPct val="120000"/>
              <a:buFont typeface="Arial" charset="0"/>
              <a:buNone/>
            </a:pPr>
            <a:r>
              <a:rPr lang="en-US" sz="3200" dirty="0" smtClean="0">
                <a:solidFill>
                  <a:prstClr val="black"/>
                </a:solidFill>
              </a:rPr>
              <a:t>Other </a:t>
            </a:r>
            <a:endParaRPr lang="en-US" sz="3200" dirty="0">
              <a:solidFill>
                <a:prstClr val="black"/>
              </a:solidFill>
            </a:endParaRPr>
          </a:p>
        </p:txBody>
      </p:sp>
      <p:sp>
        <p:nvSpPr>
          <p:cNvPr id="14" name="Oval 6"/>
          <p:cNvSpPr>
            <a:spLocks noChangeArrowheads="1"/>
          </p:cNvSpPr>
          <p:nvPr/>
        </p:nvSpPr>
        <p:spPr bwMode="auto">
          <a:xfrm>
            <a:off x="685800" y="3733800"/>
            <a:ext cx="1508140" cy="1371600"/>
          </a:xfrm>
          <a:prstGeom prst="ellipse">
            <a:avLst/>
          </a:prstGeom>
          <a:solidFill>
            <a:srgbClr val="0070C0"/>
          </a:solidFill>
          <a:ln w="1587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eaLnBrk="0" hangingPunct="0">
              <a:spcBef>
                <a:spcPct val="20000"/>
              </a:spcBef>
              <a:buClr>
                <a:srgbClr val="DE1A3F"/>
              </a:buClr>
              <a:buSzPct val="150000"/>
              <a:defRPr/>
            </a:pPr>
            <a:r>
              <a:rPr lang="en-US" sz="2200" dirty="0">
                <a:solidFill>
                  <a:prstClr val="white"/>
                </a:solidFill>
              </a:rPr>
              <a:t>self-help</a:t>
            </a:r>
          </a:p>
          <a:p>
            <a:pPr algn="ctr" eaLnBrk="0" hangingPunct="0">
              <a:spcBef>
                <a:spcPct val="20000"/>
              </a:spcBef>
              <a:buClr>
                <a:srgbClr val="DE1A3F"/>
              </a:buClr>
              <a:buSzPct val="150000"/>
              <a:defRPr/>
            </a:pPr>
            <a:r>
              <a:rPr lang="en-US" sz="2200" dirty="0">
                <a:solidFill>
                  <a:prstClr val="white"/>
                </a:solidFill>
              </a:rPr>
              <a:t>aid</a:t>
            </a:r>
          </a:p>
        </p:txBody>
      </p:sp>
      <p:sp>
        <p:nvSpPr>
          <p:cNvPr id="15" name="AutoShape 8"/>
          <p:cNvSpPr>
            <a:spLocks noChangeArrowheads="1"/>
          </p:cNvSpPr>
          <p:nvPr/>
        </p:nvSpPr>
        <p:spPr bwMode="auto">
          <a:xfrm>
            <a:off x="2899846" y="4036243"/>
            <a:ext cx="1066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tx1">
              <a:lumMod val="50000"/>
              <a:lumOff val="50000"/>
            </a:schemeClr>
          </a:solidFill>
          <a:ln w="9525">
            <a:noFill/>
            <a:miter lim="800000"/>
            <a:headEnd/>
            <a:tailEnd/>
          </a:ln>
        </p:spPr>
        <p:txBody>
          <a:bodyPr wrap="none" anchor="ctr"/>
          <a:lstStyle/>
          <a:p>
            <a:pPr>
              <a:spcBef>
                <a:spcPct val="20000"/>
              </a:spcBef>
              <a:buClr>
                <a:srgbClr val="DE1A3F"/>
              </a:buClr>
              <a:buSzPct val="150000"/>
              <a:defRPr/>
            </a:pPr>
            <a:endParaRPr lang="en-US" dirty="0">
              <a:solidFill>
                <a:prstClr val="black"/>
              </a:solidFill>
            </a:endParaRPr>
          </a:p>
        </p:txBody>
      </p:sp>
    </p:spTree>
    <p:extLst>
      <p:ext uri="{BB962C8B-B14F-4D97-AF65-F5344CB8AC3E}">
        <p14:creationId xmlns:p14="http://schemas.microsoft.com/office/powerpoint/2010/main" val="3225728301"/>
      </p:ext>
    </p:extLst>
  </p:cSld>
  <p:clrMapOvr>
    <a:masterClrMapping/>
  </p:clrMapOvr>
  <p:transition spd="slow">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p:txBody>
          <a:bodyPr/>
          <a:lstStyle/>
          <a:p>
            <a:pPr eaLnBrk="1" hangingPunct="1"/>
            <a:r>
              <a:rPr lang="en-US" dirty="0" smtClean="0"/>
              <a:t>Gift Aid: Grants</a:t>
            </a:r>
          </a:p>
        </p:txBody>
      </p:sp>
      <p:sp>
        <p:nvSpPr>
          <p:cNvPr id="35842" name="Rectangle 3"/>
          <p:cNvSpPr>
            <a:spLocks noGrp="1" noChangeArrowheads="1"/>
          </p:cNvSpPr>
          <p:nvPr>
            <p:ph idx="1"/>
          </p:nvPr>
        </p:nvSpPr>
        <p:spPr/>
        <p:txBody>
          <a:bodyPr/>
          <a:lstStyle/>
          <a:p>
            <a:pPr marL="347663" indent="-347663" eaLnBrk="1" hangingPunct="1">
              <a:spcBef>
                <a:spcPts val="5400"/>
              </a:spcBef>
            </a:pPr>
            <a:r>
              <a:rPr lang="en-US" dirty="0" smtClean="0"/>
              <a:t>Money that</a:t>
            </a:r>
            <a:r>
              <a:rPr lang="en-US" dirty="0" smtClean="0">
                <a:solidFill>
                  <a:srgbClr val="CC0099"/>
                </a:solidFill>
              </a:rPr>
              <a:t> </a:t>
            </a:r>
            <a:r>
              <a:rPr lang="en-US" dirty="0" smtClean="0"/>
              <a:t>does not have to be paid back</a:t>
            </a:r>
          </a:p>
          <a:p>
            <a:pPr marL="347663" indent="-347663" eaLnBrk="1" hangingPunct="1">
              <a:spcBef>
                <a:spcPts val="5400"/>
              </a:spcBef>
            </a:pPr>
            <a:r>
              <a:rPr lang="en-US" dirty="0" smtClean="0"/>
              <a:t>Usually awarded on the basis of financial need</a:t>
            </a:r>
          </a:p>
          <a:p>
            <a:pPr marL="347663" indent="-347663" eaLnBrk="1" hangingPunct="1">
              <a:spcBef>
                <a:spcPct val="100000"/>
              </a:spcBef>
              <a:buFontTx/>
              <a:buNone/>
            </a:pPr>
            <a:endParaRPr lang="en-US" dirty="0" smtClean="0"/>
          </a:p>
        </p:txBody>
      </p:sp>
    </p:spTree>
    <p:extLst>
      <p:ext uri="{BB962C8B-B14F-4D97-AF65-F5344CB8AC3E}">
        <p14:creationId xmlns:p14="http://schemas.microsoft.com/office/powerpoint/2010/main" val="543485413"/>
      </p:ext>
    </p:extLst>
  </p:cSld>
  <p:clrMapOvr>
    <a:masterClrMapping/>
  </p:clrMapOvr>
  <p:transition spd="slow">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ChangeArrowheads="1"/>
          </p:cNvSpPr>
          <p:nvPr>
            <p:ph type="title"/>
          </p:nvPr>
        </p:nvSpPr>
        <p:spPr/>
        <p:txBody>
          <a:bodyPr/>
          <a:lstStyle/>
          <a:p>
            <a:pPr eaLnBrk="1" hangingPunct="1"/>
            <a:r>
              <a:rPr lang="en-US" dirty="0" smtClean="0"/>
              <a:t>Gift Aid: Scholarships</a:t>
            </a:r>
          </a:p>
        </p:txBody>
      </p:sp>
      <p:sp>
        <p:nvSpPr>
          <p:cNvPr id="33794" name="Rectangle 3"/>
          <p:cNvSpPr>
            <a:spLocks noGrp="1" noChangeArrowheads="1"/>
          </p:cNvSpPr>
          <p:nvPr>
            <p:ph idx="1"/>
          </p:nvPr>
        </p:nvSpPr>
        <p:spPr/>
        <p:txBody>
          <a:bodyPr/>
          <a:lstStyle/>
          <a:p>
            <a:pPr marL="347663" indent="-347663" eaLnBrk="1" hangingPunct="1">
              <a:spcBef>
                <a:spcPts val="5400"/>
              </a:spcBef>
            </a:pPr>
            <a:r>
              <a:rPr lang="en-US" dirty="0" smtClean="0"/>
              <a:t>Money that does not have to be paid back</a:t>
            </a:r>
          </a:p>
          <a:p>
            <a:pPr marL="347663" indent="-347663" eaLnBrk="1" hangingPunct="1">
              <a:spcBef>
                <a:spcPts val="5400"/>
              </a:spcBef>
            </a:pPr>
            <a:r>
              <a:rPr lang="en-US" dirty="0" smtClean="0"/>
              <a:t>Awarded on the basis of merit, skill, or unique characteristic</a:t>
            </a:r>
          </a:p>
        </p:txBody>
      </p:sp>
    </p:spTree>
    <p:extLst>
      <p:ext uri="{BB962C8B-B14F-4D97-AF65-F5344CB8AC3E}">
        <p14:creationId xmlns:p14="http://schemas.microsoft.com/office/powerpoint/2010/main" val="519092362"/>
      </p:ext>
    </p:extLst>
  </p:cSld>
  <p:clrMapOvr>
    <a:masterClrMapping/>
  </p:clrMapOvr>
  <p:transition spd="slow">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ChangeArrowheads="1"/>
          </p:cNvSpPr>
          <p:nvPr>
            <p:ph type="title"/>
          </p:nvPr>
        </p:nvSpPr>
        <p:spPr/>
        <p:txBody>
          <a:bodyPr/>
          <a:lstStyle/>
          <a:p>
            <a:pPr eaLnBrk="1" hangingPunct="1"/>
            <a:r>
              <a:rPr lang="en-US" dirty="0" smtClean="0"/>
              <a:t>Self-Help Aid: Loans</a:t>
            </a:r>
          </a:p>
        </p:txBody>
      </p:sp>
      <p:sp>
        <p:nvSpPr>
          <p:cNvPr id="37890" name="Rectangle 3"/>
          <p:cNvSpPr>
            <a:spLocks noGrp="1" noChangeArrowheads="1"/>
          </p:cNvSpPr>
          <p:nvPr>
            <p:ph type="body" idx="1"/>
          </p:nvPr>
        </p:nvSpPr>
        <p:spPr>
          <a:xfrm>
            <a:off x="381000" y="1524000"/>
            <a:ext cx="5943600" cy="4343400"/>
          </a:xfrm>
        </p:spPr>
        <p:txBody>
          <a:bodyPr>
            <a:normAutofit fontScale="92500" lnSpcReduction="10000"/>
          </a:bodyPr>
          <a:lstStyle/>
          <a:p>
            <a:pPr eaLnBrk="1" hangingPunct="1">
              <a:spcAft>
                <a:spcPct val="30000"/>
              </a:spcAft>
            </a:pPr>
            <a:r>
              <a:rPr lang="en-US" dirty="0" smtClean="0"/>
              <a:t>Money students and parents borrow to help pay college expenses </a:t>
            </a:r>
          </a:p>
          <a:p>
            <a:pPr eaLnBrk="1" hangingPunct="1">
              <a:spcAft>
                <a:spcPct val="30000"/>
              </a:spcAft>
            </a:pPr>
            <a:r>
              <a:rPr lang="en-US" dirty="0" smtClean="0"/>
              <a:t>Repayment usually begins after education is finished</a:t>
            </a:r>
          </a:p>
          <a:p>
            <a:pPr eaLnBrk="1" hangingPunct="1">
              <a:spcAft>
                <a:spcPct val="30000"/>
              </a:spcAft>
            </a:pPr>
            <a:r>
              <a:rPr lang="en-US" dirty="0" smtClean="0"/>
              <a:t>Only borrow what is really needed</a:t>
            </a:r>
          </a:p>
          <a:p>
            <a:pPr eaLnBrk="1" hangingPunct="1">
              <a:spcAft>
                <a:spcPct val="30000"/>
              </a:spcAft>
            </a:pPr>
            <a:r>
              <a:rPr lang="en-US" dirty="0" smtClean="0"/>
              <a:t>Look at loans as an investment in the future</a:t>
            </a:r>
          </a:p>
        </p:txBody>
      </p:sp>
      <p:pic>
        <p:nvPicPr>
          <p:cNvPr id="3" name="Picture 2" descr="external image personal-loan-300x300.jpg"/>
          <p:cNvPicPr>
            <a:picLocks noChangeAspect="1"/>
          </p:cNvPicPr>
          <p:nvPr/>
        </p:nvPicPr>
        <p:blipFill rotWithShape="1">
          <a:blip r:embed="rId3">
            <a:extLst>
              <a:ext uri="{28A0092B-C50C-407E-A947-70E740481C1C}">
                <a14:useLocalDpi xmlns:a14="http://schemas.microsoft.com/office/drawing/2010/main" val="0"/>
              </a:ext>
            </a:extLst>
          </a:blip>
          <a:srcRect l="13079" t="1991" r="7299" b="2463"/>
          <a:stretch/>
        </p:blipFill>
        <p:spPr>
          <a:xfrm>
            <a:off x="6400800" y="1828800"/>
            <a:ext cx="2286000" cy="2743200"/>
          </a:xfrm>
          <a:prstGeom prst="rect">
            <a:avLst/>
          </a:prstGeom>
        </p:spPr>
      </p:pic>
    </p:spTree>
    <p:extLst>
      <p:ext uri="{BB962C8B-B14F-4D97-AF65-F5344CB8AC3E}">
        <p14:creationId xmlns:p14="http://schemas.microsoft.com/office/powerpoint/2010/main" val="1469599543"/>
      </p:ext>
    </p:extLst>
  </p:cSld>
  <p:clrMapOvr>
    <a:masterClrMapping/>
  </p:clrMapOvr>
  <p:transition spd="slow">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bwMode="auto">
          <a:xfrm>
            <a:off x="299510" y="848350"/>
            <a:ext cx="8150225" cy="647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0000"/>
          </a:bodyPr>
          <a:lstStyle/>
          <a:p>
            <a:r>
              <a:rPr lang="en-US" altLang="en-US" dirty="0" smtClean="0">
                <a:latin typeface="Arial" panose="020B0604020202020204" pitchFamily="34" charset="0"/>
                <a:cs typeface="Arial" panose="020B0604020202020204" pitchFamily="34" charset="0"/>
              </a:rPr>
              <a:t>Using the FSA ID</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712471194"/>
              </p:ext>
            </p:extLst>
          </p:nvPr>
        </p:nvGraphicFramePr>
        <p:xfrm>
          <a:off x="993780" y="1529918"/>
          <a:ext cx="7159620" cy="4760151"/>
        </p:xfrm>
        <a:graphic>
          <a:graphicData uri="http://schemas.openxmlformats.org/drawingml/2006/table">
            <a:tbl>
              <a:tblPr firstRow="1" bandRow="1">
                <a:tableStyleId>{5C22544A-7EE6-4342-B048-85BDC9FD1C3A}</a:tableStyleId>
              </a:tblPr>
              <a:tblGrid>
                <a:gridCol w="2662588"/>
                <a:gridCol w="4497032"/>
              </a:tblGrid>
              <a:tr h="325327">
                <a:tc>
                  <a:txBody>
                    <a:bodyPr/>
                    <a:lstStyle/>
                    <a:p>
                      <a:pPr algn="ctr"/>
                      <a:r>
                        <a:rPr lang="en-US" sz="1600" dirty="0" smtClean="0"/>
                        <a:t>Website</a:t>
                      </a:r>
                      <a:endParaRPr lang="en-US" sz="1600" dirty="0"/>
                    </a:p>
                  </a:txBody>
                  <a:tcPr marL="79582" marR="79582" marT="39794" marB="39794">
                    <a:solidFill>
                      <a:srgbClr val="90B957"/>
                    </a:solidFill>
                  </a:tcPr>
                </a:tc>
                <a:tc>
                  <a:txBody>
                    <a:bodyPr/>
                    <a:lstStyle/>
                    <a:p>
                      <a:pPr algn="ctr"/>
                      <a:r>
                        <a:rPr lang="en-US" sz="1600" dirty="0" smtClean="0"/>
                        <a:t>What You</a:t>
                      </a:r>
                      <a:r>
                        <a:rPr lang="en-US" sz="1600" baseline="0" dirty="0" smtClean="0"/>
                        <a:t> Can Do at the Site</a:t>
                      </a:r>
                      <a:endParaRPr lang="en-US" sz="1600" dirty="0"/>
                    </a:p>
                  </a:txBody>
                  <a:tcPr marL="79582" marR="79582" marT="39794" marB="39794">
                    <a:solidFill>
                      <a:srgbClr val="90B957"/>
                    </a:solidFill>
                  </a:tcPr>
                </a:tc>
              </a:tr>
              <a:tr h="1565205">
                <a:tc>
                  <a:txBody>
                    <a:bodyPr/>
                    <a:lstStyle/>
                    <a:p>
                      <a:r>
                        <a:rPr lang="en-US" sz="1200" dirty="0" smtClean="0">
                          <a:hlinkClick r:id="rId2"/>
                        </a:rPr>
                        <a:t>fafsa.gov</a:t>
                      </a:r>
                      <a:endParaRPr lang="en-US" sz="1200" dirty="0"/>
                    </a:p>
                  </a:txBody>
                  <a:tcPr marL="79582" marR="79582" marT="39794" marB="39794" anchor="ctr">
                    <a:solidFill>
                      <a:srgbClr val="E6EFD9"/>
                    </a:solidFill>
                  </a:tcPr>
                </a:tc>
                <a:tc>
                  <a:txBody>
                    <a:bodyPr/>
                    <a:lstStyle/>
                    <a:p>
                      <a:pPr marL="285750" indent="-285750" fontAlgn="base">
                        <a:buFont typeface="Arial" panose="020B0604020202020204" pitchFamily="34" charset="0"/>
                        <a:buChar char="•"/>
                      </a:pPr>
                      <a:r>
                        <a:rPr lang="en-US" sz="1200" b="0" i="0" kern="1200" dirty="0" smtClean="0">
                          <a:solidFill>
                            <a:schemeClr val="dk1"/>
                          </a:solidFill>
                          <a:effectLst/>
                          <a:latin typeface="+mn-lt"/>
                          <a:ea typeface="+mn-ea"/>
                          <a:cs typeface="+mn-cs"/>
                        </a:rPr>
                        <a:t>Electronically sign your (or your child's) FAFSA</a:t>
                      </a:r>
                    </a:p>
                    <a:p>
                      <a:pPr marL="285750" indent="-285750" fontAlgn="base">
                        <a:buFont typeface="Arial" panose="020B0604020202020204" pitchFamily="34" charset="0"/>
                        <a:buChar char="•"/>
                      </a:pPr>
                      <a:r>
                        <a:rPr lang="en-US" sz="1200" b="0" i="0" kern="1200" dirty="0" smtClean="0">
                          <a:solidFill>
                            <a:schemeClr val="dk1"/>
                          </a:solidFill>
                          <a:effectLst/>
                          <a:latin typeface="+mn-lt"/>
                          <a:ea typeface="+mn-ea"/>
                          <a:cs typeface="+mn-cs"/>
                        </a:rPr>
                        <a:t>Import your tax information from the Internal Revenue Service</a:t>
                      </a:r>
                    </a:p>
                    <a:p>
                      <a:pPr marL="285750" indent="-285750" fontAlgn="base">
                        <a:buFont typeface="Arial" panose="020B0604020202020204" pitchFamily="34" charset="0"/>
                        <a:buChar char="•"/>
                      </a:pPr>
                      <a:r>
                        <a:rPr lang="en-US" sz="1200" b="0" i="0" kern="1200" dirty="0" smtClean="0">
                          <a:solidFill>
                            <a:schemeClr val="dk1"/>
                          </a:solidFill>
                          <a:effectLst/>
                          <a:latin typeface="+mn-lt"/>
                          <a:ea typeface="+mn-ea"/>
                          <a:cs typeface="+mn-cs"/>
                        </a:rPr>
                        <a:t>Prefill data in this year´s FAFSA if you filed a FAFSA last year (Renewal FAFSA)</a:t>
                      </a:r>
                    </a:p>
                    <a:p>
                      <a:pPr marL="285750" indent="-285750" fontAlgn="base">
                        <a:buFont typeface="Arial" panose="020B0604020202020204" pitchFamily="34" charset="0"/>
                        <a:buChar char="•"/>
                      </a:pPr>
                      <a:r>
                        <a:rPr lang="en-US" sz="1200" b="0" i="0" kern="1200" dirty="0" smtClean="0">
                          <a:solidFill>
                            <a:schemeClr val="dk1"/>
                          </a:solidFill>
                          <a:effectLst/>
                          <a:latin typeface="+mn-lt"/>
                          <a:ea typeface="+mn-ea"/>
                          <a:cs typeface="+mn-cs"/>
                        </a:rPr>
                        <a:t>Make online corrections to an existing FAFSA</a:t>
                      </a:r>
                    </a:p>
                    <a:p>
                      <a:pPr marL="285750" indent="-285750" fontAlgn="base">
                        <a:buFont typeface="Arial" panose="020B0604020202020204" pitchFamily="34" charset="0"/>
                        <a:buChar char="•"/>
                      </a:pPr>
                      <a:r>
                        <a:rPr lang="en-US" sz="1200" b="0" i="0" kern="1200" dirty="0" smtClean="0">
                          <a:solidFill>
                            <a:schemeClr val="dk1"/>
                          </a:solidFill>
                          <a:effectLst/>
                          <a:latin typeface="+mn-lt"/>
                          <a:ea typeface="+mn-ea"/>
                          <a:cs typeface="+mn-cs"/>
                        </a:rPr>
                        <a:t>View or print an online copy of your </a:t>
                      </a:r>
                      <a:r>
                        <a:rPr lang="en-US" sz="1200" b="0" i="1" kern="1200" dirty="0" smtClean="0">
                          <a:solidFill>
                            <a:schemeClr val="dk1"/>
                          </a:solidFill>
                          <a:effectLst/>
                          <a:latin typeface="+mn-lt"/>
                          <a:ea typeface="+mn-ea"/>
                          <a:cs typeface="+mn-cs"/>
                        </a:rPr>
                        <a:t>Student Aid Report </a:t>
                      </a:r>
                      <a:r>
                        <a:rPr lang="en-US" sz="1200" b="0" i="0" kern="1200" dirty="0" smtClean="0">
                          <a:solidFill>
                            <a:schemeClr val="dk1"/>
                          </a:solidFill>
                          <a:effectLst/>
                          <a:latin typeface="+mn-lt"/>
                          <a:ea typeface="+mn-ea"/>
                          <a:cs typeface="+mn-cs"/>
                        </a:rPr>
                        <a:t>(SAR)</a:t>
                      </a:r>
                    </a:p>
                  </a:txBody>
                  <a:tcPr marL="79582" marR="79582" marT="39794" marB="39794">
                    <a:solidFill>
                      <a:srgbClr val="E6EFD9"/>
                    </a:solidFill>
                  </a:tcPr>
                </a:tc>
              </a:tr>
              <a:tr h="831261">
                <a:tc>
                  <a:txBody>
                    <a:bodyPr/>
                    <a:lstStyle/>
                    <a:p>
                      <a:r>
                        <a:rPr lang="en-US" sz="1200" b="0" i="0" kern="1200" dirty="0" smtClean="0">
                          <a:solidFill>
                            <a:schemeClr val="dk1"/>
                          </a:solidFill>
                          <a:effectLst/>
                          <a:latin typeface="+mn-lt"/>
                          <a:ea typeface="+mn-ea"/>
                          <a:cs typeface="+mn-cs"/>
                        </a:rPr>
                        <a:t>My Federal Student Aid at </a:t>
                      </a:r>
                      <a:r>
                        <a:rPr lang="en-US" sz="1200" b="0" i="0" u="sng" kern="1200" dirty="0" smtClean="0">
                          <a:solidFill>
                            <a:schemeClr val="dk1"/>
                          </a:solidFill>
                          <a:effectLst/>
                          <a:latin typeface="+mn-lt"/>
                          <a:ea typeface="+mn-ea"/>
                          <a:cs typeface="+mn-cs"/>
                          <a:hlinkClick r:id="rId3"/>
                        </a:rPr>
                        <a:t>StudentAid.gov/login</a:t>
                      </a:r>
                      <a:r>
                        <a:rPr lang="en-US" sz="1200" b="0" i="0" kern="1200" dirty="0" smtClean="0">
                          <a:solidFill>
                            <a:schemeClr val="dk1"/>
                          </a:solidFill>
                          <a:effectLst/>
                          <a:latin typeface="+mn-lt"/>
                          <a:ea typeface="+mn-ea"/>
                          <a:cs typeface="+mn-cs"/>
                        </a:rPr>
                        <a:t> or the National Student Loan Data System (NSLDS</a:t>
                      </a:r>
                      <a:r>
                        <a:rPr lang="en-US" sz="1200" b="0" i="0" kern="1200" baseline="30000" dirty="0" smtClean="0">
                          <a:solidFill>
                            <a:schemeClr val="dk1"/>
                          </a:solidFill>
                          <a:effectLst/>
                          <a:latin typeface="+mn-lt"/>
                          <a:ea typeface="+mn-ea"/>
                          <a:cs typeface="+mn-cs"/>
                        </a:rPr>
                        <a:t>®</a:t>
                      </a:r>
                      <a:r>
                        <a:rPr lang="en-US" sz="1200" b="0" i="0" kern="1200" dirty="0" smtClean="0">
                          <a:solidFill>
                            <a:schemeClr val="dk1"/>
                          </a:solidFill>
                          <a:effectLst/>
                          <a:latin typeface="+mn-lt"/>
                          <a:ea typeface="+mn-ea"/>
                          <a:cs typeface="+mn-cs"/>
                        </a:rPr>
                        <a:t>) at </a:t>
                      </a:r>
                      <a:r>
                        <a:rPr lang="en-US" sz="1200" b="0" i="0" u="sng" kern="1200" dirty="0" smtClean="0">
                          <a:solidFill>
                            <a:schemeClr val="dk1"/>
                          </a:solidFill>
                          <a:effectLst/>
                          <a:latin typeface="+mn-lt"/>
                          <a:ea typeface="+mn-ea"/>
                          <a:cs typeface="+mn-cs"/>
                          <a:hlinkClick r:id="rId4"/>
                        </a:rPr>
                        <a:t>www.nslds.ed.gov</a:t>
                      </a:r>
                      <a:endParaRPr lang="en-US" sz="1200" dirty="0"/>
                    </a:p>
                  </a:txBody>
                  <a:tcPr marL="79582" marR="79582" marT="39794" marB="39794" anchor="ctr">
                    <a:solidFill>
                      <a:srgbClr val="C7DCAC"/>
                    </a:solidFill>
                  </a:tcPr>
                </a:tc>
                <a:tc>
                  <a:txBody>
                    <a:bodyPr/>
                    <a:lstStyle/>
                    <a:p>
                      <a:pPr marL="285750" indent="-285750" fontAlgn="base">
                        <a:buFont typeface="Arial" panose="020B0604020202020204" pitchFamily="34" charset="0"/>
                        <a:buChar char="•"/>
                      </a:pPr>
                      <a:r>
                        <a:rPr lang="en-US" sz="1200" b="0" i="0" kern="1200" dirty="0" smtClean="0">
                          <a:solidFill>
                            <a:schemeClr val="dk1"/>
                          </a:solidFill>
                          <a:effectLst/>
                          <a:latin typeface="+mn-lt"/>
                          <a:ea typeface="+mn-ea"/>
                          <a:cs typeface="+mn-cs"/>
                        </a:rPr>
                        <a:t>View a history of any federal student aid that you have received</a:t>
                      </a:r>
                    </a:p>
                    <a:p>
                      <a:pPr marL="285750" indent="-285750" fontAlgn="base">
                        <a:buFont typeface="Arial" panose="020B0604020202020204" pitchFamily="34" charset="0"/>
                        <a:buChar char="•"/>
                      </a:pPr>
                      <a:r>
                        <a:rPr lang="en-US" sz="1200" b="0" i="0" kern="1200" dirty="0" smtClean="0">
                          <a:solidFill>
                            <a:schemeClr val="dk1"/>
                          </a:solidFill>
                          <a:effectLst/>
                          <a:latin typeface="+mn-lt"/>
                          <a:ea typeface="+mn-ea"/>
                          <a:cs typeface="+mn-cs"/>
                        </a:rPr>
                        <a:t>Look up your loan servicer's contact information</a:t>
                      </a:r>
                    </a:p>
                  </a:txBody>
                  <a:tcPr marL="79582" marR="79582" marT="39794" marB="39794">
                    <a:solidFill>
                      <a:srgbClr val="C7DCAC"/>
                    </a:solidFill>
                  </a:tcPr>
                </a:tc>
              </a:tr>
              <a:tr h="1582934">
                <a:tc>
                  <a:txBody>
                    <a:bodyPr/>
                    <a:lstStyle/>
                    <a:p>
                      <a:r>
                        <a:rPr lang="en-US" sz="1200" dirty="0" smtClean="0">
                          <a:hlinkClick r:id="rId5"/>
                        </a:rPr>
                        <a:t>StudentLoans.gov</a:t>
                      </a:r>
                      <a:endParaRPr lang="en-US" sz="1200" dirty="0"/>
                    </a:p>
                  </a:txBody>
                  <a:tcPr marL="79582" marR="79582" marT="39794" marB="39794" anchor="ctr">
                    <a:solidFill>
                      <a:srgbClr val="E6EFD9"/>
                    </a:solidFill>
                  </a:tcPr>
                </a:tc>
                <a:tc>
                  <a:txBody>
                    <a:bodyPr/>
                    <a:lstStyle/>
                    <a:p>
                      <a:pPr marL="285750" indent="-285750" fontAlgn="base">
                        <a:buFont typeface="Arial" panose="020B0604020202020204" pitchFamily="34" charset="0"/>
                        <a:buChar char="•"/>
                      </a:pPr>
                      <a:r>
                        <a:rPr lang="en-US" sz="1200" b="0" i="0" kern="1200" dirty="0" smtClean="0">
                          <a:solidFill>
                            <a:schemeClr val="dk1"/>
                          </a:solidFill>
                          <a:effectLst/>
                          <a:latin typeface="+mn-lt"/>
                          <a:ea typeface="+mn-ea"/>
                          <a:cs typeface="+mn-cs"/>
                        </a:rPr>
                        <a:t>Complete entrance counseling, the</a:t>
                      </a:r>
                      <a:r>
                        <a:rPr lang="en-US" sz="1200" b="0" i="1" kern="1200" dirty="0" smtClean="0">
                          <a:solidFill>
                            <a:schemeClr val="dk1"/>
                          </a:solidFill>
                          <a:effectLst/>
                          <a:latin typeface="+mn-lt"/>
                          <a:ea typeface="+mn-ea"/>
                          <a:cs typeface="+mn-cs"/>
                        </a:rPr>
                        <a:t> Financial Awareness Counseling Tool</a:t>
                      </a:r>
                      <a:r>
                        <a:rPr lang="en-US" sz="1200" b="0" i="0" kern="1200" dirty="0" smtClean="0">
                          <a:solidFill>
                            <a:schemeClr val="dk1"/>
                          </a:solidFill>
                          <a:effectLst/>
                          <a:latin typeface="+mn-lt"/>
                          <a:ea typeface="+mn-ea"/>
                          <a:cs typeface="+mn-cs"/>
                        </a:rPr>
                        <a:t>, or exit counseling</a:t>
                      </a:r>
                    </a:p>
                    <a:p>
                      <a:pPr marL="285750" indent="-285750" fontAlgn="base">
                        <a:buFont typeface="Arial" panose="020B0604020202020204" pitchFamily="34" charset="0"/>
                        <a:buChar char="•"/>
                      </a:pPr>
                      <a:r>
                        <a:rPr lang="en-US" sz="1200" b="0" i="0" kern="1200" dirty="0" smtClean="0">
                          <a:solidFill>
                            <a:schemeClr val="dk1"/>
                          </a:solidFill>
                          <a:effectLst/>
                          <a:latin typeface="+mn-lt"/>
                          <a:ea typeface="+mn-ea"/>
                          <a:cs typeface="+mn-cs"/>
                        </a:rPr>
                        <a:t>Electronically sign a master promissory note (MPN).</a:t>
                      </a:r>
                    </a:p>
                    <a:p>
                      <a:pPr marL="285750" indent="-285750" fontAlgn="base">
                        <a:buFont typeface="Arial" panose="020B0604020202020204" pitchFamily="34" charset="0"/>
                        <a:buChar char="•"/>
                      </a:pPr>
                      <a:r>
                        <a:rPr lang="en-US" sz="1200" b="0" i="0" kern="1200" dirty="0" smtClean="0">
                          <a:solidFill>
                            <a:schemeClr val="dk1"/>
                          </a:solidFill>
                          <a:effectLst/>
                          <a:latin typeface="+mn-lt"/>
                          <a:ea typeface="+mn-ea"/>
                          <a:cs typeface="+mn-cs"/>
                        </a:rPr>
                        <a:t>Complete PLUS loan requests</a:t>
                      </a:r>
                    </a:p>
                    <a:p>
                      <a:pPr marL="285750" indent="-285750" fontAlgn="base">
                        <a:buFont typeface="Arial" panose="020B0604020202020204" pitchFamily="34" charset="0"/>
                        <a:buChar char="•"/>
                      </a:pPr>
                      <a:r>
                        <a:rPr lang="en-US" sz="1200" b="0" i="0" kern="1200" dirty="0" smtClean="0">
                          <a:solidFill>
                            <a:schemeClr val="dk1"/>
                          </a:solidFill>
                          <a:effectLst/>
                          <a:latin typeface="+mn-lt"/>
                          <a:ea typeface="+mn-ea"/>
                          <a:cs typeface="+mn-cs"/>
                        </a:rPr>
                        <a:t>Estimate your student loan payments using the </a:t>
                      </a:r>
                      <a:r>
                        <a:rPr lang="en-US" sz="1200" b="0" i="1" kern="1200" dirty="0" smtClean="0">
                          <a:solidFill>
                            <a:schemeClr val="dk1"/>
                          </a:solidFill>
                          <a:effectLst/>
                          <a:latin typeface="+mn-lt"/>
                          <a:ea typeface="+mn-ea"/>
                          <a:cs typeface="+mn-cs"/>
                        </a:rPr>
                        <a:t>Repayment Estimator</a:t>
                      </a:r>
                      <a:endParaRPr lang="en-US" sz="1200" b="0" i="0" kern="1200" dirty="0" smtClean="0">
                        <a:solidFill>
                          <a:schemeClr val="dk1"/>
                        </a:solidFill>
                        <a:effectLst/>
                        <a:latin typeface="+mn-lt"/>
                        <a:ea typeface="+mn-ea"/>
                        <a:cs typeface="+mn-cs"/>
                      </a:endParaRPr>
                    </a:p>
                    <a:p>
                      <a:pPr marL="285750" indent="-285750" fontAlgn="base">
                        <a:buFont typeface="Arial" panose="020B0604020202020204" pitchFamily="34" charset="0"/>
                        <a:buChar char="•"/>
                      </a:pPr>
                      <a:r>
                        <a:rPr lang="en-US" sz="1200" b="0" i="0" kern="1200" dirty="0" smtClean="0">
                          <a:solidFill>
                            <a:schemeClr val="dk1"/>
                          </a:solidFill>
                          <a:effectLst/>
                          <a:latin typeface="+mn-lt"/>
                          <a:ea typeface="+mn-ea"/>
                          <a:cs typeface="+mn-cs"/>
                        </a:rPr>
                        <a:t>Apply for an income-driven repayment plan or a consolidation loan</a:t>
                      </a:r>
                    </a:p>
                  </a:txBody>
                  <a:tcPr marL="79582" marR="79582" marT="39794" marB="39794">
                    <a:solidFill>
                      <a:srgbClr val="E6EFD9"/>
                    </a:solidFill>
                  </a:tcPr>
                </a:tc>
              </a:tr>
              <a:tr h="455424">
                <a:tc>
                  <a:txBody>
                    <a:bodyPr/>
                    <a:lstStyle/>
                    <a:p>
                      <a:r>
                        <a:rPr lang="en-US" sz="1200" dirty="0" smtClean="0"/>
                        <a:t>Agreement to Serve (ATS) at </a:t>
                      </a:r>
                      <a:r>
                        <a:rPr lang="en-US" sz="1200" dirty="0" smtClean="0">
                          <a:hlinkClick r:id="rId6"/>
                        </a:rPr>
                        <a:t>www.teach-ats.ed.gov</a:t>
                      </a:r>
                      <a:endParaRPr lang="en-US" sz="1200" dirty="0"/>
                    </a:p>
                  </a:txBody>
                  <a:tcPr marL="79582" marR="79582" marT="39794" marB="39794" anchor="ctr">
                    <a:solidFill>
                      <a:srgbClr val="C7DCAC"/>
                    </a:solidFill>
                  </a:tcPr>
                </a:tc>
                <a:tc>
                  <a:txBody>
                    <a:bodyPr/>
                    <a:lstStyle/>
                    <a:p>
                      <a:pPr marL="285750" marR="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dk1"/>
                          </a:solidFill>
                          <a:effectLst/>
                          <a:latin typeface="+mn-lt"/>
                          <a:ea typeface="+mn-ea"/>
                          <a:cs typeface="+mn-cs"/>
                        </a:rPr>
                        <a:t>Sign your ATS for the Teacher Education Assistance for College and Higher Education (TEACH) Grant Program</a:t>
                      </a:r>
                    </a:p>
                  </a:txBody>
                  <a:tcPr marL="79582" marR="79582" marT="39794" marB="39794">
                    <a:solidFill>
                      <a:srgbClr val="C7DCAC"/>
                    </a:solidFill>
                  </a:tcPr>
                </a:tc>
              </a:tr>
            </a:tbl>
          </a:graphicData>
        </a:graphic>
      </p:graphicFrame>
    </p:spTree>
    <p:extLst>
      <p:ext uri="{BB962C8B-B14F-4D97-AF65-F5344CB8AC3E}">
        <p14:creationId xmlns:p14="http://schemas.microsoft.com/office/powerpoint/2010/main" val="332663300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ChangeArrowheads="1"/>
          </p:cNvSpPr>
          <p:nvPr>
            <p:ph type="title"/>
          </p:nvPr>
        </p:nvSpPr>
        <p:spPr/>
        <p:txBody>
          <a:bodyPr>
            <a:normAutofit/>
          </a:bodyPr>
          <a:lstStyle/>
          <a:p>
            <a:pPr eaLnBrk="1" hangingPunct="1"/>
            <a:r>
              <a:rPr lang="en-US" dirty="0" smtClean="0"/>
              <a:t>Self-Help Aid: Work-Study Employment</a:t>
            </a:r>
          </a:p>
        </p:txBody>
      </p:sp>
      <p:sp>
        <p:nvSpPr>
          <p:cNvPr id="14339" name="Rectangle 3"/>
          <p:cNvSpPr>
            <a:spLocks noGrp="1" noChangeArrowheads="1"/>
          </p:cNvSpPr>
          <p:nvPr>
            <p:ph type="body" idx="1"/>
          </p:nvPr>
        </p:nvSpPr>
        <p:spPr/>
        <p:txBody>
          <a:bodyPr/>
          <a:lstStyle/>
          <a:p>
            <a:pPr eaLnBrk="1" hangingPunct="1">
              <a:spcAft>
                <a:spcPct val="50000"/>
              </a:spcAft>
              <a:defRPr/>
            </a:pPr>
            <a:r>
              <a:rPr lang="en-US" dirty="0"/>
              <a:t>Allows</a:t>
            </a:r>
            <a:r>
              <a:rPr lang="en-US" dirty="0" smtClean="0"/>
              <a:t> student to earn money to help pay educational costs</a:t>
            </a:r>
          </a:p>
          <a:p>
            <a:pPr marL="735013" lvl="1" indent="-341313" eaLnBrk="1" hangingPunct="1">
              <a:spcAft>
                <a:spcPct val="50000"/>
              </a:spcAft>
              <a:defRPr/>
            </a:pPr>
            <a:r>
              <a:rPr lang="en-US" dirty="0" smtClean="0"/>
              <a:t>A paycheck; or</a:t>
            </a:r>
          </a:p>
          <a:p>
            <a:pPr marL="735013" lvl="1" indent="-341313" eaLnBrk="1" hangingPunct="1">
              <a:spcAft>
                <a:spcPct val="30000"/>
              </a:spcAft>
              <a:defRPr/>
            </a:pPr>
            <a:r>
              <a:rPr lang="en-US" dirty="0" smtClean="0"/>
              <a:t>Nonmonetary compensation, such as room and board</a:t>
            </a:r>
          </a:p>
          <a:p>
            <a:pPr marL="282575" indent="-341313" eaLnBrk="1" hangingPunct="1">
              <a:spcAft>
                <a:spcPct val="30000"/>
              </a:spcAft>
              <a:defRPr/>
            </a:pPr>
            <a:r>
              <a:rPr lang="en-US" dirty="0" smtClean="0"/>
              <a:t>Student may opt whether or not to work or number of hours to work</a:t>
            </a:r>
          </a:p>
          <a:p>
            <a:pPr eaLnBrk="1" hangingPunct="1">
              <a:buFontTx/>
              <a:buNone/>
              <a:defRPr/>
            </a:pPr>
            <a:endParaRPr lang="en-US" dirty="0" smtClean="0"/>
          </a:p>
        </p:txBody>
      </p:sp>
    </p:spTree>
    <p:extLst>
      <p:ext uri="{BB962C8B-B14F-4D97-AF65-F5344CB8AC3E}">
        <p14:creationId xmlns:p14="http://schemas.microsoft.com/office/powerpoint/2010/main" val="2517316586"/>
      </p:ext>
    </p:extLst>
  </p:cSld>
  <p:clrMapOvr>
    <a:masterClrMapping/>
  </p:clrMapOvr>
  <p:transition spd="slow">
    <p:wipe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ChangeArrowheads="1"/>
          </p:cNvSpPr>
          <p:nvPr>
            <p:ph type="title"/>
          </p:nvPr>
        </p:nvSpPr>
        <p:spPr/>
        <p:txBody>
          <a:bodyPr/>
          <a:lstStyle/>
          <a:p>
            <a:pPr eaLnBrk="1" hangingPunct="1"/>
            <a:r>
              <a:rPr lang="en-US" dirty="0" smtClean="0"/>
              <a:t>Sources of Financial Aid</a:t>
            </a:r>
          </a:p>
        </p:txBody>
      </p:sp>
      <p:sp>
        <p:nvSpPr>
          <p:cNvPr id="5" name="Oval 6"/>
          <p:cNvSpPr>
            <a:spLocks noGrp="1" noChangeArrowheads="1"/>
          </p:cNvSpPr>
          <p:nvPr>
            <p:ph type="body" idx="1"/>
          </p:nvPr>
        </p:nvSpPr>
        <p:spPr bwMode="auto">
          <a:xfrm>
            <a:off x="1371600" y="1549138"/>
            <a:ext cx="2130552" cy="1984248"/>
          </a:xfrm>
          <a:prstGeom prst="ellipse">
            <a:avLst/>
          </a:prstGeom>
          <a:solidFill>
            <a:srgbClr val="C00000"/>
          </a:solidFill>
          <a:ln w="1587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marL="0" indent="0" algn="ctr" eaLnBrk="0" hangingPunct="0">
              <a:buNone/>
              <a:defRPr/>
            </a:pPr>
            <a:r>
              <a:rPr lang="en-US" sz="2200" dirty="0">
                <a:solidFill>
                  <a:schemeClr val="bg1"/>
                </a:solidFill>
              </a:rPr>
              <a:t>federal</a:t>
            </a:r>
          </a:p>
          <a:p>
            <a:pPr marL="0" indent="0" algn="ctr" eaLnBrk="0" hangingPunct="0">
              <a:buNone/>
              <a:defRPr/>
            </a:pPr>
            <a:r>
              <a:rPr lang="en-US" sz="2200" dirty="0">
                <a:solidFill>
                  <a:schemeClr val="bg1"/>
                </a:solidFill>
              </a:rPr>
              <a:t>government</a:t>
            </a:r>
          </a:p>
        </p:txBody>
      </p:sp>
      <p:sp>
        <p:nvSpPr>
          <p:cNvPr id="6" name="Oval 6"/>
          <p:cNvSpPr>
            <a:spLocks noChangeArrowheads="1"/>
          </p:cNvSpPr>
          <p:nvPr/>
        </p:nvSpPr>
        <p:spPr bwMode="auto">
          <a:xfrm>
            <a:off x="4546862" y="1552186"/>
            <a:ext cx="2133600" cy="1981200"/>
          </a:xfrm>
          <a:prstGeom prst="ellipse">
            <a:avLst/>
          </a:prstGeom>
          <a:solidFill>
            <a:srgbClr val="7030A0"/>
          </a:solidFill>
          <a:ln w="1587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eaLnBrk="0" hangingPunct="0">
              <a:defRPr/>
            </a:pPr>
            <a:r>
              <a:rPr lang="en-US" sz="2200" dirty="0">
                <a:solidFill>
                  <a:prstClr val="white"/>
                </a:solidFill>
              </a:rPr>
              <a:t>state </a:t>
            </a:r>
          </a:p>
          <a:p>
            <a:pPr algn="ctr" eaLnBrk="0" hangingPunct="0">
              <a:defRPr/>
            </a:pPr>
            <a:r>
              <a:rPr lang="en-US" sz="2200" dirty="0">
                <a:solidFill>
                  <a:prstClr val="white"/>
                </a:solidFill>
              </a:rPr>
              <a:t>government</a:t>
            </a:r>
          </a:p>
        </p:txBody>
      </p:sp>
      <p:sp>
        <p:nvSpPr>
          <p:cNvPr id="7" name="Oval 6"/>
          <p:cNvSpPr>
            <a:spLocks noChangeArrowheads="1"/>
          </p:cNvSpPr>
          <p:nvPr/>
        </p:nvSpPr>
        <p:spPr bwMode="auto">
          <a:xfrm>
            <a:off x="1447800" y="3810000"/>
            <a:ext cx="2133600" cy="1981200"/>
          </a:xfrm>
          <a:prstGeom prst="ellipse">
            <a:avLst/>
          </a:prstGeom>
          <a:solidFill>
            <a:srgbClr val="7030A0"/>
          </a:solidFill>
          <a:ln w="1587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eaLnBrk="0" hangingPunct="0">
              <a:defRPr/>
            </a:pPr>
            <a:r>
              <a:rPr lang="en-US" sz="2200" dirty="0">
                <a:solidFill>
                  <a:prstClr val="white"/>
                </a:solidFill>
              </a:rPr>
              <a:t>college</a:t>
            </a:r>
          </a:p>
          <a:p>
            <a:pPr algn="ctr" eaLnBrk="0" hangingPunct="0">
              <a:defRPr/>
            </a:pPr>
            <a:r>
              <a:rPr lang="en-US" sz="2200" dirty="0">
                <a:solidFill>
                  <a:prstClr val="white"/>
                </a:solidFill>
              </a:rPr>
              <a:t>(</a:t>
            </a:r>
            <a:r>
              <a:rPr lang="en-US" sz="1400" dirty="0">
                <a:solidFill>
                  <a:prstClr val="white"/>
                </a:solidFill>
              </a:rPr>
              <a:t>institutional aid)</a:t>
            </a:r>
          </a:p>
        </p:txBody>
      </p:sp>
      <p:sp>
        <p:nvSpPr>
          <p:cNvPr id="8" name="Oval 6"/>
          <p:cNvSpPr>
            <a:spLocks noChangeArrowheads="1"/>
          </p:cNvSpPr>
          <p:nvPr/>
        </p:nvSpPr>
        <p:spPr bwMode="auto">
          <a:xfrm>
            <a:off x="4581427" y="3810000"/>
            <a:ext cx="2133600" cy="1981200"/>
          </a:xfrm>
          <a:prstGeom prst="ellipse">
            <a:avLst/>
          </a:prstGeom>
          <a:solidFill>
            <a:srgbClr val="C00000"/>
          </a:solidFill>
          <a:ln w="1587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eaLnBrk="0" hangingPunct="0">
              <a:defRPr/>
            </a:pPr>
            <a:r>
              <a:rPr lang="en-US" sz="2200" dirty="0">
                <a:solidFill>
                  <a:prstClr val="white"/>
                </a:solidFill>
              </a:rPr>
              <a:t>outside/</a:t>
            </a:r>
          </a:p>
          <a:p>
            <a:pPr algn="ctr" eaLnBrk="0" hangingPunct="0">
              <a:defRPr/>
            </a:pPr>
            <a:r>
              <a:rPr lang="en-US" sz="2200" dirty="0">
                <a:solidFill>
                  <a:prstClr val="white"/>
                </a:solidFill>
              </a:rPr>
              <a:t>private</a:t>
            </a:r>
          </a:p>
          <a:p>
            <a:pPr algn="ctr" eaLnBrk="0" hangingPunct="0">
              <a:defRPr/>
            </a:pPr>
            <a:r>
              <a:rPr lang="en-US" sz="2200" dirty="0">
                <a:solidFill>
                  <a:prstClr val="white"/>
                </a:solidFill>
              </a:rPr>
              <a:t>sources</a:t>
            </a:r>
          </a:p>
        </p:txBody>
      </p:sp>
    </p:spTree>
    <p:extLst>
      <p:ext uri="{BB962C8B-B14F-4D97-AF65-F5344CB8AC3E}">
        <p14:creationId xmlns:p14="http://schemas.microsoft.com/office/powerpoint/2010/main" val="305384708"/>
      </p:ext>
    </p:extLst>
  </p:cSld>
  <p:clrMapOvr>
    <a:masterClrMapping/>
  </p:clrMapOvr>
  <p:transition spd="slow">
    <p:wipe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title"/>
          </p:nvPr>
        </p:nvSpPr>
        <p:spPr/>
        <p:txBody>
          <a:bodyPr/>
          <a:lstStyle/>
          <a:p>
            <a:pPr eaLnBrk="1" hangingPunct="1"/>
            <a:r>
              <a:rPr lang="en-US" dirty="0" smtClean="0"/>
              <a:t>Federal Government</a:t>
            </a:r>
          </a:p>
        </p:txBody>
      </p:sp>
      <p:sp>
        <p:nvSpPr>
          <p:cNvPr id="16387" name="Rectangle 3"/>
          <p:cNvSpPr>
            <a:spLocks noGrp="1" noChangeArrowheads="1"/>
          </p:cNvSpPr>
          <p:nvPr>
            <p:ph type="body" idx="1"/>
          </p:nvPr>
        </p:nvSpPr>
        <p:spPr/>
        <p:txBody>
          <a:bodyPr/>
          <a:lstStyle/>
          <a:p>
            <a:pPr eaLnBrk="1" hangingPunct="1">
              <a:spcBef>
                <a:spcPct val="100000"/>
              </a:spcBef>
              <a:defRPr/>
            </a:pPr>
            <a:r>
              <a:rPr lang="en-US" dirty="0" smtClean="0"/>
              <a:t>Largest source of financial aid</a:t>
            </a:r>
          </a:p>
          <a:p>
            <a:pPr eaLnBrk="1" hangingPunct="1">
              <a:spcBef>
                <a:spcPct val="100000"/>
              </a:spcBef>
              <a:defRPr/>
            </a:pPr>
            <a:r>
              <a:rPr lang="en-US" dirty="0" smtClean="0"/>
              <a:t>Aid awarded primarily on the basis of financial need</a:t>
            </a:r>
          </a:p>
          <a:p>
            <a:pPr eaLnBrk="1" hangingPunct="1">
              <a:spcBef>
                <a:spcPct val="100000"/>
              </a:spcBef>
              <a:defRPr/>
            </a:pPr>
            <a:r>
              <a:rPr lang="en-US" dirty="0" smtClean="0"/>
              <a:t>Must apply each</a:t>
            </a:r>
            <a:r>
              <a:rPr lang="en-US" dirty="0" smtClean="0">
                <a:solidFill>
                  <a:srgbClr val="FF0000"/>
                </a:solidFill>
              </a:rPr>
              <a:t> </a:t>
            </a:r>
            <a:r>
              <a:rPr lang="en-US" dirty="0" smtClean="0"/>
              <a:t>year using the FAFSA</a:t>
            </a:r>
          </a:p>
          <a:p>
            <a:pPr eaLnBrk="1" hangingPunct="1">
              <a:spcBef>
                <a:spcPct val="100000"/>
              </a:spcBef>
              <a:buFontTx/>
              <a:buNone/>
              <a:defRPr/>
            </a:pPr>
            <a:endParaRPr lang="en-US" dirty="0" smtClean="0"/>
          </a:p>
        </p:txBody>
      </p:sp>
    </p:spTree>
    <p:extLst>
      <p:ext uri="{BB962C8B-B14F-4D97-AF65-F5344CB8AC3E}">
        <p14:creationId xmlns:p14="http://schemas.microsoft.com/office/powerpoint/2010/main" val="2635752860"/>
      </p:ext>
    </p:extLst>
  </p:cSld>
  <p:clrMapOvr>
    <a:masterClrMapping/>
  </p:clrMapOvr>
  <p:transition spd="slow">
    <p:wipe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ChangeArrowheads="1"/>
          </p:cNvSpPr>
          <p:nvPr>
            <p:ph type="title"/>
          </p:nvPr>
        </p:nvSpPr>
        <p:spPr/>
        <p:txBody>
          <a:bodyPr/>
          <a:lstStyle/>
          <a:p>
            <a:pPr eaLnBrk="1" hangingPunct="1"/>
            <a:r>
              <a:rPr lang="en-US" dirty="0" smtClean="0"/>
              <a:t>Federal Student Aid Programs</a:t>
            </a:r>
          </a:p>
        </p:txBody>
      </p:sp>
      <p:sp>
        <p:nvSpPr>
          <p:cNvPr id="46082" name="Rectangle 4"/>
          <p:cNvSpPr>
            <a:spLocks noGrp="1" noChangeArrowheads="1"/>
          </p:cNvSpPr>
          <p:nvPr>
            <p:ph type="body" sz="half" idx="1"/>
          </p:nvPr>
        </p:nvSpPr>
        <p:spPr>
          <a:xfrm>
            <a:off x="381000" y="1447800"/>
            <a:ext cx="4267200" cy="4267200"/>
          </a:xfrm>
        </p:spPr>
        <p:txBody>
          <a:bodyPr>
            <a:normAutofit lnSpcReduction="10000"/>
          </a:bodyPr>
          <a:lstStyle/>
          <a:p>
            <a:pPr eaLnBrk="1" hangingPunct="1">
              <a:spcBef>
                <a:spcPts val="600"/>
              </a:spcBef>
            </a:pPr>
            <a:r>
              <a:rPr lang="en-US" sz="2600" dirty="0" smtClean="0"/>
              <a:t>Federal Pell Grant</a:t>
            </a:r>
          </a:p>
          <a:p>
            <a:pPr eaLnBrk="1" hangingPunct="1">
              <a:spcBef>
                <a:spcPts val="600"/>
              </a:spcBef>
            </a:pPr>
            <a:r>
              <a:rPr lang="en-US" sz="2600" dirty="0" smtClean="0"/>
              <a:t>Iraq and Afghanistan Service Grant (IASG)</a:t>
            </a:r>
          </a:p>
          <a:p>
            <a:pPr eaLnBrk="1" hangingPunct="1">
              <a:spcBef>
                <a:spcPts val="600"/>
              </a:spcBef>
            </a:pPr>
            <a:r>
              <a:rPr lang="en-US" sz="2600" dirty="0" smtClean="0"/>
              <a:t>Teacher Education Assistance for College and Higher Education (TEACH) Grant</a:t>
            </a:r>
          </a:p>
          <a:p>
            <a:pPr eaLnBrk="1" hangingPunct="1">
              <a:spcBef>
                <a:spcPts val="600"/>
              </a:spcBef>
            </a:pPr>
            <a:r>
              <a:rPr lang="en-US" sz="2600" dirty="0" smtClean="0"/>
              <a:t>Federal Supplemental Educational Opportunity Grant (FSEOG)</a:t>
            </a:r>
          </a:p>
          <a:p>
            <a:pPr eaLnBrk="1" hangingPunct="1">
              <a:lnSpc>
                <a:spcPct val="90000"/>
              </a:lnSpc>
            </a:pPr>
            <a:endParaRPr lang="en-US" sz="2400" dirty="0" smtClean="0"/>
          </a:p>
        </p:txBody>
      </p:sp>
      <p:sp>
        <p:nvSpPr>
          <p:cNvPr id="46083" name="Rectangle 5"/>
          <p:cNvSpPr>
            <a:spLocks noGrp="1" noChangeArrowheads="1"/>
          </p:cNvSpPr>
          <p:nvPr>
            <p:ph type="body" sz="half" idx="2"/>
          </p:nvPr>
        </p:nvSpPr>
        <p:spPr>
          <a:xfrm>
            <a:off x="4953000" y="1447800"/>
            <a:ext cx="3886200" cy="4267200"/>
          </a:xfrm>
        </p:spPr>
        <p:txBody>
          <a:bodyPr/>
          <a:lstStyle/>
          <a:p>
            <a:pPr eaLnBrk="1" hangingPunct="1">
              <a:spcBef>
                <a:spcPts val="600"/>
              </a:spcBef>
            </a:pPr>
            <a:r>
              <a:rPr lang="en-US" sz="2600" dirty="0" smtClean="0"/>
              <a:t>Federal Work-Study (FWS)</a:t>
            </a:r>
          </a:p>
          <a:p>
            <a:pPr eaLnBrk="1" hangingPunct="1">
              <a:spcBef>
                <a:spcPts val="600"/>
              </a:spcBef>
            </a:pPr>
            <a:r>
              <a:rPr lang="en-US" sz="2600" dirty="0" smtClean="0"/>
              <a:t>Subsidized and Unsubsidized Federal Direct Student Loans (Direct Loans)</a:t>
            </a:r>
          </a:p>
          <a:p>
            <a:pPr eaLnBrk="1" hangingPunct="1">
              <a:spcBef>
                <a:spcPts val="600"/>
              </a:spcBef>
            </a:pPr>
            <a:r>
              <a:rPr lang="en-US" sz="2600" dirty="0" smtClean="0"/>
              <a:t>PLUS Loans</a:t>
            </a:r>
          </a:p>
        </p:txBody>
      </p:sp>
    </p:spTree>
    <p:extLst>
      <p:ext uri="{BB962C8B-B14F-4D97-AF65-F5344CB8AC3E}">
        <p14:creationId xmlns:p14="http://schemas.microsoft.com/office/powerpoint/2010/main" val="3198037388"/>
      </p:ext>
    </p:extLst>
  </p:cSld>
  <p:clrMapOvr>
    <a:masterClrMapping/>
  </p:clrMapOvr>
  <p:transition spd="slow">
    <p:wipe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ChangeArrowheads="1"/>
          </p:cNvSpPr>
          <p:nvPr>
            <p:ph type="title"/>
          </p:nvPr>
        </p:nvSpPr>
        <p:spPr/>
        <p:txBody>
          <a:bodyPr/>
          <a:lstStyle/>
          <a:p>
            <a:pPr eaLnBrk="1" hangingPunct="1"/>
            <a:r>
              <a:rPr lang="en-US" dirty="0" smtClean="0"/>
              <a:t>States</a:t>
            </a:r>
          </a:p>
        </p:txBody>
      </p:sp>
      <p:sp>
        <p:nvSpPr>
          <p:cNvPr id="48130" name="Rectangle 3"/>
          <p:cNvSpPr>
            <a:spLocks noGrp="1" noChangeArrowheads="1"/>
          </p:cNvSpPr>
          <p:nvPr>
            <p:ph type="body" idx="1"/>
          </p:nvPr>
        </p:nvSpPr>
        <p:spPr/>
        <p:txBody>
          <a:bodyPr/>
          <a:lstStyle/>
          <a:p>
            <a:pPr eaLnBrk="1" hangingPunct="1">
              <a:spcBef>
                <a:spcPts val="2400"/>
              </a:spcBef>
            </a:pPr>
            <a:r>
              <a:rPr lang="en-US" dirty="0" smtClean="0"/>
              <a:t>Residency requirements usually apply</a:t>
            </a:r>
          </a:p>
          <a:p>
            <a:pPr eaLnBrk="1" hangingPunct="1">
              <a:spcBef>
                <a:spcPts val="2400"/>
              </a:spcBef>
            </a:pPr>
            <a:r>
              <a:rPr lang="en-US" dirty="0" smtClean="0"/>
              <a:t>Award aid on the basis of both merit and need</a:t>
            </a:r>
          </a:p>
          <a:p>
            <a:pPr eaLnBrk="1" hangingPunct="1">
              <a:spcBef>
                <a:spcPts val="2400"/>
              </a:spcBef>
            </a:pPr>
            <a:r>
              <a:rPr lang="en-US" dirty="0" smtClean="0"/>
              <a:t>Use information from the FAFSA and/or state aid applications</a:t>
            </a:r>
          </a:p>
          <a:p>
            <a:pPr eaLnBrk="1" hangingPunct="1">
              <a:spcBef>
                <a:spcPts val="2400"/>
              </a:spcBef>
            </a:pPr>
            <a:r>
              <a:rPr lang="en-US" dirty="0" smtClean="0"/>
              <a:t>Deadlines vary by state</a:t>
            </a:r>
          </a:p>
          <a:p>
            <a:pPr lvl="1">
              <a:spcBef>
                <a:spcPts val="2400"/>
              </a:spcBef>
            </a:pPr>
            <a:r>
              <a:rPr lang="en-US" dirty="0"/>
              <a:t>C</a:t>
            </a:r>
            <a:r>
              <a:rPr lang="en-US" dirty="0" smtClean="0"/>
              <a:t>heck paper FAFSA or FAFSA on the Web website</a:t>
            </a:r>
            <a:endParaRPr lang="en-US" strike="sngStrike" dirty="0" smtClean="0"/>
          </a:p>
        </p:txBody>
      </p:sp>
      <p:pic>
        <p:nvPicPr>
          <p:cNvPr id="2" name="Picture 1" descr="File:Yellow Louisiana.jpg - Wikimedia Common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2" y="3733800"/>
            <a:ext cx="1547776" cy="1417320"/>
          </a:xfrm>
          <a:prstGeom prst="rect">
            <a:avLst/>
          </a:prstGeom>
        </p:spPr>
      </p:pic>
    </p:spTree>
    <p:extLst>
      <p:ext uri="{BB962C8B-B14F-4D97-AF65-F5344CB8AC3E}">
        <p14:creationId xmlns:p14="http://schemas.microsoft.com/office/powerpoint/2010/main" val="1839778878"/>
      </p:ext>
    </p:extLst>
  </p:cSld>
  <p:clrMapOvr>
    <a:masterClrMapping/>
  </p:clrMapOvr>
  <p:transition spd="slow">
    <p:wipe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ChangeArrowheads="1"/>
          </p:cNvSpPr>
          <p:nvPr>
            <p:ph type="title"/>
          </p:nvPr>
        </p:nvSpPr>
        <p:spPr/>
        <p:txBody>
          <a:bodyPr/>
          <a:lstStyle/>
          <a:p>
            <a:pPr eaLnBrk="1" hangingPunct="1"/>
            <a:r>
              <a:rPr lang="en-US" dirty="0" smtClean="0"/>
              <a:t>Colleges and Universities</a:t>
            </a:r>
          </a:p>
        </p:txBody>
      </p:sp>
      <p:sp>
        <p:nvSpPr>
          <p:cNvPr id="48130" name="Rectangle 3"/>
          <p:cNvSpPr>
            <a:spLocks noGrp="1" noChangeArrowheads="1"/>
          </p:cNvSpPr>
          <p:nvPr>
            <p:ph type="body" idx="1"/>
          </p:nvPr>
        </p:nvSpPr>
        <p:spPr>
          <a:xfrm>
            <a:off x="381000" y="1524000"/>
            <a:ext cx="8565037" cy="2438400"/>
          </a:xfrm>
        </p:spPr>
        <p:txBody>
          <a:bodyPr>
            <a:normAutofit fontScale="92500" lnSpcReduction="10000"/>
          </a:bodyPr>
          <a:lstStyle/>
          <a:p>
            <a:pPr eaLnBrk="1" hangingPunct="1">
              <a:spcBef>
                <a:spcPts val="1200"/>
              </a:spcBef>
            </a:pPr>
            <a:r>
              <a:rPr lang="en-US" sz="2500" dirty="0" smtClean="0"/>
              <a:t>Award aid on the basis of both merit and need</a:t>
            </a:r>
          </a:p>
          <a:p>
            <a:pPr>
              <a:spcBef>
                <a:spcPts val="1200"/>
              </a:spcBef>
            </a:pPr>
            <a:r>
              <a:rPr lang="en-US" sz="2500" dirty="0" smtClean="0"/>
              <a:t>Aid may be gift aid or self-help aid</a:t>
            </a:r>
            <a:endParaRPr lang="en-US" sz="2500" dirty="0"/>
          </a:p>
          <a:p>
            <a:pPr eaLnBrk="1" hangingPunct="1">
              <a:spcBef>
                <a:spcPts val="1200"/>
              </a:spcBef>
            </a:pPr>
            <a:r>
              <a:rPr lang="en-US" sz="2500" dirty="0" smtClean="0"/>
              <a:t>Use information from the FAFSA and/or institutional applications</a:t>
            </a:r>
          </a:p>
          <a:p>
            <a:pPr eaLnBrk="1" hangingPunct="1">
              <a:spcBef>
                <a:spcPts val="1200"/>
              </a:spcBef>
            </a:pPr>
            <a:r>
              <a:rPr lang="en-US" sz="2500" dirty="0" smtClean="0"/>
              <a:t>Deadlines and application requirements vary by institution</a:t>
            </a:r>
          </a:p>
          <a:p>
            <a:pPr lvl="1">
              <a:spcBef>
                <a:spcPts val="1200"/>
              </a:spcBef>
            </a:pPr>
            <a:r>
              <a:rPr lang="en-US" sz="2500" dirty="0" smtClean="0"/>
              <a:t>Check with each college or university</a:t>
            </a:r>
          </a:p>
        </p:txBody>
      </p:sp>
      <p:pic>
        <p:nvPicPr>
          <p:cNvPr id="2" name="Picture 1" descr="Paying for College | Harris County Public Library"/>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9400" y="3962400"/>
            <a:ext cx="2438400" cy="1828800"/>
          </a:xfrm>
          <a:prstGeom prst="rect">
            <a:avLst/>
          </a:prstGeom>
        </p:spPr>
      </p:pic>
    </p:spTree>
    <p:extLst>
      <p:ext uri="{BB962C8B-B14F-4D97-AF65-F5344CB8AC3E}">
        <p14:creationId xmlns:p14="http://schemas.microsoft.com/office/powerpoint/2010/main" val="232531020"/>
      </p:ext>
    </p:extLst>
  </p:cSld>
  <p:clrMapOvr>
    <a:masterClrMapping/>
  </p:clrMapOvr>
  <p:transition spd="slow">
    <p:wipe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ChangeArrowheads="1"/>
          </p:cNvSpPr>
          <p:nvPr>
            <p:ph type="title"/>
          </p:nvPr>
        </p:nvSpPr>
        <p:spPr/>
        <p:txBody>
          <a:bodyPr/>
          <a:lstStyle/>
          <a:p>
            <a:pPr eaLnBrk="1" hangingPunct="1"/>
            <a:r>
              <a:rPr lang="en-US" dirty="0" smtClean="0"/>
              <a:t>Private Sources</a:t>
            </a:r>
          </a:p>
        </p:txBody>
      </p:sp>
      <p:sp>
        <p:nvSpPr>
          <p:cNvPr id="50178" name="Rectangle 3"/>
          <p:cNvSpPr>
            <a:spLocks noGrp="1" noChangeArrowheads="1"/>
          </p:cNvSpPr>
          <p:nvPr>
            <p:ph idx="1"/>
          </p:nvPr>
        </p:nvSpPr>
        <p:spPr>
          <a:xfrm>
            <a:off x="152400" y="1295400"/>
            <a:ext cx="8610600" cy="4525963"/>
          </a:xfrm>
        </p:spPr>
        <p:txBody>
          <a:bodyPr/>
          <a:lstStyle/>
          <a:p>
            <a:pPr eaLnBrk="1" hangingPunct="1">
              <a:spcBef>
                <a:spcPts val="3600"/>
              </a:spcBef>
            </a:pPr>
            <a:r>
              <a:rPr lang="en-US" dirty="0" smtClean="0"/>
              <a:t>Foundations, businesses, charitable organizations</a:t>
            </a:r>
          </a:p>
          <a:p>
            <a:pPr eaLnBrk="1" hangingPunct="1">
              <a:spcBef>
                <a:spcPts val="3600"/>
              </a:spcBef>
            </a:pPr>
            <a:r>
              <a:rPr lang="en-US" dirty="0" smtClean="0"/>
              <a:t>Deadlines and application procedures vary widely</a:t>
            </a:r>
          </a:p>
          <a:p>
            <a:pPr eaLnBrk="1" hangingPunct="1">
              <a:spcBef>
                <a:spcPts val="3600"/>
              </a:spcBef>
            </a:pPr>
            <a:r>
              <a:rPr lang="en-US" dirty="0" smtClean="0"/>
              <a:t>Begin researching private aid sources early</a:t>
            </a:r>
          </a:p>
        </p:txBody>
      </p:sp>
    </p:spTree>
    <p:extLst>
      <p:ext uri="{BB962C8B-B14F-4D97-AF65-F5344CB8AC3E}">
        <p14:creationId xmlns:p14="http://schemas.microsoft.com/office/powerpoint/2010/main" val="1875798533"/>
      </p:ext>
    </p:extLst>
  </p:cSld>
  <p:clrMapOvr>
    <a:masterClrMapping/>
  </p:clrMapOvr>
  <p:transition spd="slow">
    <p:wipe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ChangeArrowheads="1"/>
          </p:cNvSpPr>
          <p:nvPr>
            <p:ph type="title"/>
          </p:nvPr>
        </p:nvSpPr>
        <p:spPr/>
        <p:txBody>
          <a:bodyPr/>
          <a:lstStyle/>
          <a:p>
            <a:pPr eaLnBrk="1" hangingPunct="1"/>
            <a:r>
              <a:rPr lang="en-US" dirty="0" smtClean="0"/>
              <a:t>Civic Organizations and Churches</a:t>
            </a:r>
          </a:p>
        </p:txBody>
      </p:sp>
      <p:sp>
        <p:nvSpPr>
          <p:cNvPr id="52226" name="Rectangle 3"/>
          <p:cNvSpPr>
            <a:spLocks noGrp="1" noChangeArrowheads="1"/>
          </p:cNvSpPr>
          <p:nvPr>
            <p:ph type="body" idx="1"/>
          </p:nvPr>
        </p:nvSpPr>
        <p:spPr/>
        <p:txBody>
          <a:bodyPr/>
          <a:lstStyle/>
          <a:p>
            <a:pPr eaLnBrk="1" hangingPunct="1">
              <a:spcBef>
                <a:spcPct val="70000"/>
              </a:spcBef>
            </a:pPr>
            <a:r>
              <a:rPr lang="en-US" dirty="0" smtClean="0"/>
              <a:t>Research what is available in community</a:t>
            </a:r>
          </a:p>
          <a:p>
            <a:pPr eaLnBrk="1" hangingPunct="1">
              <a:spcBef>
                <a:spcPct val="70000"/>
              </a:spcBef>
            </a:pPr>
            <a:r>
              <a:rPr lang="en-US" dirty="0" smtClean="0"/>
              <a:t>To what organizations and churches do student and family belong?</a:t>
            </a:r>
          </a:p>
          <a:p>
            <a:pPr eaLnBrk="1" hangingPunct="1">
              <a:spcBef>
                <a:spcPct val="70000"/>
              </a:spcBef>
            </a:pPr>
            <a:r>
              <a:rPr lang="en-US" dirty="0" smtClean="0"/>
              <a:t>Application process usually occurs during spring of senior year</a:t>
            </a:r>
          </a:p>
          <a:p>
            <a:pPr eaLnBrk="1" hangingPunct="1">
              <a:spcBef>
                <a:spcPct val="70000"/>
              </a:spcBef>
            </a:pPr>
            <a:r>
              <a:rPr lang="en-US" dirty="0" smtClean="0"/>
              <a:t>Small scholarships add up!</a:t>
            </a:r>
          </a:p>
        </p:txBody>
      </p:sp>
    </p:spTree>
    <p:extLst>
      <p:ext uri="{BB962C8B-B14F-4D97-AF65-F5344CB8AC3E}">
        <p14:creationId xmlns:p14="http://schemas.microsoft.com/office/powerpoint/2010/main" val="647337352"/>
      </p:ext>
    </p:extLst>
  </p:cSld>
  <p:clrMapOvr>
    <a:masterClrMapping/>
  </p:clrMapOvr>
  <p:transition spd="slow">
    <p:wipe dir="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ChangeArrowheads="1"/>
          </p:cNvSpPr>
          <p:nvPr>
            <p:ph type="title"/>
          </p:nvPr>
        </p:nvSpPr>
        <p:spPr/>
        <p:txBody>
          <a:bodyPr/>
          <a:lstStyle/>
          <a:p>
            <a:pPr eaLnBrk="1" hangingPunct="1"/>
            <a:r>
              <a:rPr lang="en-US" dirty="0" smtClean="0"/>
              <a:t>Employers</a:t>
            </a:r>
          </a:p>
        </p:txBody>
      </p:sp>
      <p:sp>
        <p:nvSpPr>
          <p:cNvPr id="54274" name="Rectangle 3"/>
          <p:cNvSpPr>
            <a:spLocks noGrp="1" noChangeArrowheads="1"/>
          </p:cNvSpPr>
          <p:nvPr>
            <p:ph idx="1"/>
          </p:nvPr>
        </p:nvSpPr>
        <p:spPr>
          <a:xfrm>
            <a:off x="152400" y="1295400"/>
            <a:ext cx="8610600" cy="4525963"/>
          </a:xfrm>
        </p:spPr>
        <p:txBody>
          <a:bodyPr/>
          <a:lstStyle/>
          <a:p>
            <a:pPr eaLnBrk="1" hangingPunct="1">
              <a:spcBef>
                <a:spcPct val="100000"/>
              </a:spcBef>
            </a:pPr>
            <a:r>
              <a:rPr lang="en-US" dirty="0" smtClean="0"/>
              <a:t>Companies may have scholarships available to the children of employees</a:t>
            </a:r>
          </a:p>
          <a:p>
            <a:pPr eaLnBrk="1" hangingPunct="1">
              <a:spcBef>
                <a:spcPct val="100000"/>
              </a:spcBef>
            </a:pPr>
            <a:r>
              <a:rPr lang="en-US" dirty="0" smtClean="0"/>
              <a:t>Companies may have educational benefits for their employees</a:t>
            </a:r>
          </a:p>
        </p:txBody>
      </p:sp>
      <p:pic>
        <p:nvPicPr>
          <p:cNvPr id="3" name="Picture 2" descr="Posted on December 8, 2010 by I'esha GaptoothDiva in GaptoothDivaTV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17075" y="3810000"/>
            <a:ext cx="2481250" cy="1828800"/>
          </a:xfrm>
          <a:prstGeom prst="rect">
            <a:avLst/>
          </a:prstGeom>
        </p:spPr>
      </p:pic>
    </p:spTree>
    <p:extLst>
      <p:ext uri="{BB962C8B-B14F-4D97-AF65-F5344CB8AC3E}">
        <p14:creationId xmlns:p14="http://schemas.microsoft.com/office/powerpoint/2010/main" val="1951881988"/>
      </p:ext>
    </p:extLst>
  </p:cSld>
  <p:clrMapOvr>
    <a:masterClrMapping/>
  </p:clrMapOvr>
  <p:transition spd="slow">
    <p:wipe dir="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ChangeArrowheads="1"/>
          </p:cNvSpPr>
          <p:nvPr>
            <p:ph type="title"/>
          </p:nvPr>
        </p:nvSpPr>
        <p:spPr/>
        <p:txBody>
          <a:bodyPr>
            <a:normAutofit/>
          </a:bodyPr>
          <a:lstStyle/>
          <a:p>
            <a:pPr eaLnBrk="1" hangingPunct="1"/>
            <a:r>
              <a:rPr lang="en-US" dirty="0" smtClean="0"/>
              <a:t>Free Application for Federal Student Aid (FAFSA)</a:t>
            </a:r>
          </a:p>
        </p:txBody>
      </p:sp>
      <p:sp>
        <p:nvSpPr>
          <p:cNvPr id="56322" name="Rectangle 3"/>
          <p:cNvSpPr>
            <a:spLocks noGrp="1" noChangeArrowheads="1"/>
          </p:cNvSpPr>
          <p:nvPr>
            <p:ph type="body" idx="1"/>
          </p:nvPr>
        </p:nvSpPr>
        <p:spPr>
          <a:xfrm>
            <a:off x="381000" y="3200400"/>
            <a:ext cx="8610600" cy="2667000"/>
          </a:xfrm>
        </p:spPr>
        <p:txBody>
          <a:bodyPr>
            <a:normAutofit fontScale="92500"/>
          </a:bodyPr>
          <a:lstStyle/>
          <a:p>
            <a:pPr eaLnBrk="1" hangingPunct="1"/>
            <a:r>
              <a:rPr lang="en-US" dirty="0" smtClean="0"/>
              <a:t>A standard form that collects demographic and financial information about the student and family</a:t>
            </a:r>
          </a:p>
          <a:p>
            <a:pPr eaLnBrk="1" hangingPunct="1">
              <a:spcBef>
                <a:spcPct val="100000"/>
              </a:spcBef>
            </a:pPr>
            <a:r>
              <a:rPr lang="en-US" dirty="0" smtClean="0"/>
              <a:t>May be filed electronically or using paper form</a:t>
            </a:r>
          </a:p>
          <a:p>
            <a:pPr marL="682625" lvl="1" indent="-341313" eaLnBrk="1" hangingPunct="1">
              <a:spcBef>
                <a:spcPct val="40000"/>
              </a:spcBef>
            </a:pPr>
            <a:r>
              <a:rPr lang="en-US" sz="3000" dirty="0" smtClean="0"/>
              <a:t>Available in English and Spanish</a:t>
            </a:r>
          </a:p>
        </p:txBody>
      </p:sp>
      <p:pic>
        <p:nvPicPr>
          <p:cNvPr id="4" name="Picture 3" descr="Richiesta assenza solo On-line Vai alla sezione Clicca qui"/>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00" y="1172384"/>
            <a:ext cx="2105025" cy="2046084"/>
          </a:xfrm>
          <a:prstGeom prst="rect">
            <a:avLst/>
          </a:prstGeom>
        </p:spPr>
      </p:pic>
    </p:spTree>
    <p:extLst>
      <p:ext uri="{BB962C8B-B14F-4D97-AF65-F5344CB8AC3E}">
        <p14:creationId xmlns:p14="http://schemas.microsoft.com/office/powerpoint/2010/main" val="2269646507"/>
      </p:ext>
    </p:extLst>
  </p:cSld>
  <p:clrMapOvr>
    <a:masterClrMapping/>
  </p:clrMapOvr>
  <p:transition spd="slow">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ow-to-create-fsa-id">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42409" y="1413934"/>
            <a:ext cx="8045450" cy="4525963"/>
          </a:xfrm>
        </p:spPr>
      </p:pic>
    </p:spTree>
    <p:extLst>
      <p:ext uri="{BB962C8B-B14F-4D97-AF65-F5344CB8AC3E}">
        <p14:creationId xmlns:p14="http://schemas.microsoft.com/office/powerpoint/2010/main" val="13557979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ChangeArrowheads="1"/>
          </p:cNvSpPr>
          <p:nvPr>
            <p:ph type="title"/>
          </p:nvPr>
        </p:nvSpPr>
        <p:spPr/>
        <p:txBody>
          <a:bodyPr/>
          <a:lstStyle/>
          <a:p>
            <a:pPr eaLnBrk="1" hangingPunct="1"/>
            <a:r>
              <a:rPr lang="en-US" dirty="0" smtClean="0"/>
              <a:t>FAFSA</a:t>
            </a:r>
          </a:p>
        </p:txBody>
      </p:sp>
      <p:sp>
        <p:nvSpPr>
          <p:cNvPr id="58370" name="Rectangle 3"/>
          <p:cNvSpPr>
            <a:spLocks noGrp="1" noChangeArrowheads="1"/>
          </p:cNvSpPr>
          <p:nvPr>
            <p:ph type="body" idx="1"/>
          </p:nvPr>
        </p:nvSpPr>
        <p:spPr/>
        <p:txBody>
          <a:bodyPr/>
          <a:lstStyle/>
          <a:p>
            <a:pPr eaLnBrk="1" hangingPunct="1"/>
            <a:r>
              <a:rPr lang="en-US" dirty="0" smtClean="0"/>
              <a:t>Information used to calculate the expected family contribution (EFC)</a:t>
            </a:r>
          </a:p>
          <a:p>
            <a:pPr marL="790575" lvl="1" indent="-341313" eaLnBrk="1" hangingPunct="1">
              <a:spcBef>
                <a:spcPct val="40000"/>
              </a:spcBef>
            </a:pPr>
            <a:r>
              <a:rPr lang="en-US" dirty="0"/>
              <a:t>A</a:t>
            </a:r>
            <a:r>
              <a:rPr lang="en-US" dirty="0" smtClean="0"/>
              <a:t>mount of money a student and his or her family may reasonably be expected to contribute towards the cost of the student’s education for an academic year</a:t>
            </a:r>
          </a:p>
          <a:p>
            <a:pPr eaLnBrk="1" hangingPunct="1">
              <a:spcBef>
                <a:spcPct val="75000"/>
              </a:spcBef>
            </a:pPr>
            <a:r>
              <a:rPr lang="en-US" dirty="0" smtClean="0"/>
              <a:t>Colleges use EFC to award financial aid</a:t>
            </a:r>
          </a:p>
        </p:txBody>
      </p:sp>
    </p:spTree>
    <p:extLst>
      <p:ext uri="{BB962C8B-B14F-4D97-AF65-F5344CB8AC3E}">
        <p14:creationId xmlns:p14="http://schemas.microsoft.com/office/powerpoint/2010/main" val="547329095"/>
      </p:ext>
    </p:extLst>
  </p:cSld>
  <p:clrMapOvr>
    <a:masterClrMapping/>
  </p:clrMapOvr>
  <p:transition spd="slow">
    <p:wipe dir="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ChangeArrowheads="1"/>
          </p:cNvSpPr>
          <p:nvPr>
            <p:ph type="title"/>
          </p:nvPr>
        </p:nvSpPr>
        <p:spPr/>
        <p:txBody>
          <a:bodyPr/>
          <a:lstStyle/>
          <a:p>
            <a:pPr eaLnBrk="1" hangingPunct="1"/>
            <a:r>
              <a:rPr lang="en-US" dirty="0" smtClean="0"/>
              <a:t>FAFSA</a:t>
            </a:r>
          </a:p>
        </p:txBody>
      </p:sp>
      <p:sp>
        <p:nvSpPr>
          <p:cNvPr id="24579" name="Rectangle 3"/>
          <p:cNvSpPr>
            <a:spLocks noGrp="1" noChangeArrowheads="1"/>
          </p:cNvSpPr>
          <p:nvPr>
            <p:ph idx="1"/>
          </p:nvPr>
        </p:nvSpPr>
        <p:spPr>
          <a:xfrm>
            <a:off x="152400" y="1295400"/>
            <a:ext cx="8686800" cy="4525963"/>
          </a:xfrm>
        </p:spPr>
        <p:txBody>
          <a:bodyPr/>
          <a:lstStyle/>
          <a:p>
            <a:pPr eaLnBrk="1" hangingPunct="1">
              <a:spcBef>
                <a:spcPct val="50000"/>
              </a:spcBef>
              <a:defRPr/>
            </a:pPr>
            <a:r>
              <a:rPr lang="en-US" dirty="0" smtClean="0"/>
              <a:t>May be filed at any time during an academic year, but no earlier than the January 1</a:t>
            </a:r>
            <a:r>
              <a:rPr lang="en-US" baseline="30000" dirty="0" smtClean="0"/>
              <a:t>st</a:t>
            </a:r>
            <a:r>
              <a:rPr lang="en-US" dirty="0" smtClean="0"/>
              <a:t> prior to the academic year for which the student requests aid</a:t>
            </a:r>
          </a:p>
          <a:p>
            <a:pPr eaLnBrk="1" hangingPunct="1">
              <a:spcBef>
                <a:spcPct val="50000"/>
              </a:spcBef>
              <a:defRPr/>
            </a:pPr>
            <a:r>
              <a:rPr lang="en-US" dirty="0" smtClean="0"/>
              <a:t>For the 2016–17 academic year, the FAFSA may be filed beginning January 1, 2016</a:t>
            </a:r>
            <a:endParaRPr lang="en-US" strike="sngStrike" dirty="0" smtClean="0"/>
          </a:p>
          <a:p>
            <a:pPr eaLnBrk="1" hangingPunct="1">
              <a:spcBef>
                <a:spcPct val="50000"/>
              </a:spcBef>
              <a:defRPr/>
            </a:pPr>
            <a:r>
              <a:rPr lang="en-US" dirty="0" smtClean="0"/>
              <a:t>Most colleges set FAFSA filing deadlines</a:t>
            </a:r>
          </a:p>
        </p:txBody>
      </p:sp>
    </p:spTree>
    <p:extLst>
      <p:ext uri="{BB962C8B-B14F-4D97-AF65-F5344CB8AC3E}">
        <p14:creationId xmlns:p14="http://schemas.microsoft.com/office/powerpoint/2010/main" val="3930592491"/>
      </p:ext>
    </p:extLst>
  </p:cSld>
  <p:clrMapOvr>
    <a:masterClrMapping/>
  </p:clrMapOvr>
  <p:transition spd="slow">
    <p:wipe dir="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ChangeArrowheads="1"/>
          </p:cNvSpPr>
          <p:nvPr>
            <p:ph type="title"/>
          </p:nvPr>
        </p:nvSpPr>
        <p:spPr>
          <a:xfrm>
            <a:off x="152400" y="0"/>
            <a:ext cx="8686800" cy="1143000"/>
          </a:xfrm>
        </p:spPr>
        <p:txBody>
          <a:bodyPr/>
          <a:lstStyle/>
          <a:p>
            <a:pPr eaLnBrk="1" hangingPunct="1"/>
            <a:r>
              <a:rPr lang="en-US" dirty="0" smtClean="0"/>
              <a:t>FAFSA on the Web </a:t>
            </a:r>
            <a:r>
              <a:rPr lang="en-US" dirty="0" smtClean="0">
                <a:solidFill>
                  <a:schemeClr val="tx2"/>
                </a:solidFill>
              </a:rPr>
              <a:t>(FOTW)</a:t>
            </a:r>
          </a:p>
        </p:txBody>
      </p:sp>
      <p:sp>
        <p:nvSpPr>
          <p:cNvPr id="25603" name="Rectangle 5"/>
          <p:cNvSpPr>
            <a:spLocks noGrp="1" noChangeArrowheads="1"/>
          </p:cNvSpPr>
          <p:nvPr>
            <p:ph type="body" sz="half" idx="2"/>
          </p:nvPr>
        </p:nvSpPr>
        <p:spPr>
          <a:xfrm>
            <a:off x="381000" y="2971800"/>
            <a:ext cx="8458200" cy="2819400"/>
          </a:xfrm>
        </p:spPr>
        <p:txBody>
          <a:bodyPr>
            <a:normAutofit lnSpcReduction="10000"/>
          </a:bodyPr>
          <a:lstStyle/>
          <a:p>
            <a:pPr eaLnBrk="1" hangingPunct="1">
              <a:lnSpc>
                <a:spcPct val="90000"/>
              </a:lnSpc>
              <a:spcBef>
                <a:spcPct val="25000"/>
              </a:spcBef>
              <a:defRPr/>
            </a:pPr>
            <a:r>
              <a:rPr lang="en-US" sz="2800" dirty="0" smtClean="0"/>
              <a:t>Website: </a:t>
            </a:r>
            <a:r>
              <a:rPr lang="en-US" sz="2800" dirty="0" smtClean="0">
                <a:hlinkClick r:id="rId3"/>
              </a:rPr>
              <a:t>www.fafsa.gov</a:t>
            </a:r>
            <a:r>
              <a:rPr lang="en-US" sz="2800" dirty="0" smtClean="0"/>
              <a:t>  </a:t>
            </a:r>
          </a:p>
          <a:p>
            <a:pPr>
              <a:spcBef>
                <a:spcPct val="50000"/>
              </a:spcBef>
              <a:defRPr/>
            </a:pPr>
            <a:r>
              <a:rPr lang="en-US" sz="2800" dirty="0" smtClean="0"/>
              <a:t>2016–17 FAFSA on the Web available on </a:t>
            </a:r>
            <a:br>
              <a:rPr lang="en-US" sz="2800" dirty="0" smtClean="0"/>
            </a:br>
            <a:r>
              <a:rPr lang="en-US" sz="2800" dirty="0" smtClean="0"/>
              <a:t>January 1, 2016</a:t>
            </a:r>
            <a:endParaRPr lang="en-US" sz="2800" strike="sngStrike" dirty="0"/>
          </a:p>
          <a:p>
            <a:pPr eaLnBrk="1" hangingPunct="1">
              <a:lnSpc>
                <a:spcPct val="90000"/>
              </a:lnSpc>
              <a:spcBef>
                <a:spcPct val="25000"/>
              </a:spcBef>
              <a:defRPr/>
            </a:pPr>
            <a:r>
              <a:rPr lang="en-US" sz="2800" dirty="0" smtClean="0"/>
              <a:t>FAFSA on the Web Worksheet:</a:t>
            </a:r>
          </a:p>
          <a:p>
            <a:pPr marL="790575" lvl="1" indent="-341313" eaLnBrk="1" hangingPunct="1">
              <a:lnSpc>
                <a:spcPct val="90000"/>
              </a:lnSpc>
              <a:spcBef>
                <a:spcPct val="25000"/>
              </a:spcBef>
              <a:defRPr/>
            </a:pPr>
            <a:r>
              <a:rPr lang="en-US" sz="2600" dirty="0" smtClean="0"/>
              <a:t>Used as “pre-application” worksheet</a:t>
            </a:r>
            <a:endParaRPr lang="en-US" sz="2600" baseline="30000" dirty="0" smtClean="0"/>
          </a:p>
          <a:p>
            <a:pPr marL="790575" lvl="1" indent="-341313" eaLnBrk="1" hangingPunct="1">
              <a:lnSpc>
                <a:spcPct val="90000"/>
              </a:lnSpc>
              <a:spcBef>
                <a:spcPct val="25000"/>
              </a:spcBef>
              <a:defRPr/>
            </a:pPr>
            <a:r>
              <a:rPr lang="en-US" sz="2600" dirty="0" smtClean="0"/>
              <a:t>Questions follow order of FAFSA on the Web</a:t>
            </a:r>
          </a:p>
        </p:txBody>
      </p:sp>
      <p:pic>
        <p:nvPicPr>
          <p:cNvPr id="3" name="Content Placeholder 2"/>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304800" y="1371600"/>
            <a:ext cx="8534400" cy="1495488"/>
          </a:xfrm>
        </p:spPr>
      </p:pic>
    </p:spTree>
    <p:extLst>
      <p:ext uri="{BB962C8B-B14F-4D97-AF65-F5344CB8AC3E}">
        <p14:creationId xmlns:p14="http://schemas.microsoft.com/office/powerpoint/2010/main" val="3503395751"/>
      </p:ext>
    </p:extLst>
  </p:cSld>
  <p:clrMapOvr>
    <a:masterClrMapping/>
  </p:clrMapOvr>
  <p:transition spd="slow">
    <p:wipe dir="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ChangeArrowheads="1"/>
          </p:cNvSpPr>
          <p:nvPr>
            <p:ph type="title"/>
          </p:nvPr>
        </p:nvSpPr>
        <p:spPr/>
        <p:txBody>
          <a:bodyPr/>
          <a:lstStyle/>
          <a:p>
            <a:pPr eaLnBrk="1" hangingPunct="1"/>
            <a:r>
              <a:rPr lang="en-US" dirty="0" smtClean="0"/>
              <a:t>FAFSA on the Web</a:t>
            </a:r>
          </a:p>
        </p:txBody>
      </p:sp>
      <p:sp>
        <p:nvSpPr>
          <p:cNvPr id="26627" name="Rectangle 3"/>
          <p:cNvSpPr>
            <a:spLocks noGrp="1" noChangeArrowheads="1"/>
          </p:cNvSpPr>
          <p:nvPr>
            <p:ph idx="1"/>
          </p:nvPr>
        </p:nvSpPr>
        <p:spPr/>
        <p:txBody>
          <a:bodyPr/>
          <a:lstStyle/>
          <a:p>
            <a:pPr eaLnBrk="1" hangingPunct="1">
              <a:spcBef>
                <a:spcPts val="1800"/>
              </a:spcBef>
              <a:buFontTx/>
              <a:buNone/>
              <a:defRPr/>
            </a:pPr>
            <a:r>
              <a:rPr lang="en-US" dirty="0" smtClean="0"/>
              <a:t>Good reasons to file electronically:</a:t>
            </a:r>
          </a:p>
          <a:p>
            <a:pPr eaLnBrk="1" hangingPunct="1">
              <a:spcBef>
                <a:spcPts val="2400"/>
              </a:spcBef>
              <a:defRPr/>
            </a:pPr>
            <a:r>
              <a:rPr lang="en-US" dirty="0" smtClean="0"/>
              <a:t>Built-in edits to prevent costly errors</a:t>
            </a:r>
          </a:p>
          <a:p>
            <a:pPr eaLnBrk="1" hangingPunct="1">
              <a:spcBef>
                <a:spcPts val="2400"/>
              </a:spcBef>
              <a:defRPr/>
            </a:pPr>
            <a:r>
              <a:rPr lang="en-US" dirty="0" smtClean="0"/>
              <a:t>Skip-logic allows student and/or parent to skip unnecessary questions</a:t>
            </a:r>
          </a:p>
          <a:p>
            <a:pPr eaLnBrk="1" hangingPunct="1">
              <a:spcBef>
                <a:spcPts val="2400"/>
              </a:spcBef>
              <a:defRPr/>
            </a:pPr>
            <a:r>
              <a:rPr lang="en-US" dirty="0" smtClean="0"/>
              <a:t>Option to use Internal Revenue Service (IRS) Data Retrieval Tool to import tax data</a:t>
            </a:r>
          </a:p>
        </p:txBody>
      </p:sp>
    </p:spTree>
    <p:extLst>
      <p:ext uri="{BB962C8B-B14F-4D97-AF65-F5344CB8AC3E}">
        <p14:creationId xmlns:p14="http://schemas.microsoft.com/office/powerpoint/2010/main" val="3713302185"/>
      </p:ext>
    </p:extLst>
  </p:cSld>
  <p:clrMapOvr>
    <a:masterClrMapping/>
  </p:clrMapOvr>
  <p:transition spd="slow">
    <p:wipe dir="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p:cNvSpPr>
            <a:spLocks noGrp="1"/>
          </p:cNvSpPr>
          <p:nvPr>
            <p:ph type="title"/>
          </p:nvPr>
        </p:nvSpPr>
        <p:spPr/>
        <p:txBody>
          <a:bodyPr/>
          <a:lstStyle/>
          <a:p>
            <a:r>
              <a:rPr lang="en-US" dirty="0" smtClean="0"/>
              <a:t>FAFSA on the Web</a:t>
            </a:r>
          </a:p>
        </p:txBody>
      </p:sp>
      <p:sp>
        <p:nvSpPr>
          <p:cNvPr id="66562" name="Content Placeholder 2"/>
          <p:cNvSpPr>
            <a:spLocks noGrp="1"/>
          </p:cNvSpPr>
          <p:nvPr>
            <p:ph idx="1"/>
          </p:nvPr>
        </p:nvSpPr>
        <p:spPr/>
        <p:txBody>
          <a:bodyPr/>
          <a:lstStyle/>
          <a:p>
            <a:pPr>
              <a:buFontTx/>
              <a:buNone/>
            </a:pPr>
            <a:r>
              <a:rPr lang="en-US" dirty="0" smtClean="0"/>
              <a:t>Good reasons to file electronically:</a:t>
            </a:r>
          </a:p>
          <a:p>
            <a:pPr eaLnBrk="1" hangingPunct="1">
              <a:spcBef>
                <a:spcPct val="30000"/>
              </a:spcBef>
            </a:pPr>
            <a:r>
              <a:rPr lang="en-US" dirty="0" smtClean="0"/>
              <a:t>More timely submission of original application and any necessary corrections</a:t>
            </a:r>
          </a:p>
          <a:p>
            <a:pPr eaLnBrk="1" hangingPunct="1">
              <a:spcBef>
                <a:spcPct val="30000"/>
              </a:spcBef>
            </a:pPr>
            <a:r>
              <a:rPr lang="en-US" dirty="0" smtClean="0"/>
              <a:t>More detailed instructions and “help” for common questions</a:t>
            </a:r>
          </a:p>
          <a:p>
            <a:pPr eaLnBrk="1" hangingPunct="1">
              <a:spcBef>
                <a:spcPct val="30000"/>
              </a:spcBef>
            </a:pPr>
            <a:r>
              <a:rPr lang="en-US" dirty="0" smtClean="0"/>
              <a:t>Ability to check application status online</a:t>
            </a:r>
          </a:p>
          <a:p>
            <a:pPr eaLnBrk="1" hangingPunct="1">
              <a:spcBef>
                <a:spcPct val="30000"/>
              </a:spcBef>
            </a:pPr>
            <a:r>
              <a:rPr lang="en-US" dirty="0" smtClean="0"/>
              <a:t>Simplified application process in the future</a:t>
            </a:r>
          </a:p>
        </p:txBody>
      </p:sp>
    </p:spTree>
    <p:extLst>
      <p:ext uri="{BB962C8B-B14F-4D97-AF65-F5344CB8AC3E}">
        <p14:creationId xmlns:p14="http://schemas.microsoft.com/office/powerpoint/2010/main" val="2360974659"/>
      </p:ext>
    </p:extLst>
  </p:cSld>
  <p:clrMapOvr>
    <a:masterClrMapping/>
  </p:clrMapOvr>
  <p:transition spd="slow">
    <p:wipe dir="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title"/>
          </p:nvPr>
        </p:nvSpPr>
        <p:spPr/>
        <p:txBody>
          <a:bodyPr/>
          <a:lstStyle/>
          <a:p>
            <a:r>
              <a:rPr lang="en-US" dirty="0" smtClean="0"/>
              <a:t>IRS Data Retrieval Tool </a:t>
            </a:r>
          </a:p>
        </p:txBody>
      </p:sp>
      <p:sp>
        <p:nvSpPr>
          <p:cNvPr id="68610" name="Content Placeholder 2"/>
          <p:cNvSpPr>
            <a:spLocks noGrp="1"/>
          </p:cNvSpPr>
          <p:nvPr>
            <p:ph idx="1"/>
          </p:nvPr>
        </p:nvSpPr>
        <p:spPr/>
        <p:txBody>
          <a:bodyPr/>
          <a:lstStyle/>
          <a:p>
            <a:pPr>
              <a:spcBef>
                <a:spcPts val="1200"/>
              </a:spcBef>
            </a:pPr>
            <a:r>
              <a:rPr lang="en-US" dirty="0" smtClean="0"/>
              <a:t>While completing FOTW, applicant may submit real-time request to IRS for tax data</a:t>
            </a:r>
          </a:p>
          <a:p>
            <a:pPr>
              <a:spcBef>
                <a:spcPts val="1200"/>
              </a:spcBef>
            </a:pPr>
            <a:r>
              <a:rPr lang="en-US" dirty="0" smtClean="0"/>
              <a:t>IRS will authenticate taxpayer’s identity</a:t>
            </a:r>
          </a:p>
          <a:p>
            <a:pPr>
              <a:spcBef>
                <a:spcPts val="1200"/>
              </a:spcBef>
            </a:pPr>
            <a:r>
              <a:rPr lang="en-US" dirty="0" smtClean="0"/>
              <a:t>If match found, IRS sends real-time results to applicant in new browser window</a:t>
            </a:r>
          </a:p>
          <a:p>
            <a:pPr>
              <a:spcBef>
                <a:spcPts val="1200"/>
              </a:spcBef>
            </a:pPr>
            <a:r>
              <a:rPr lang="en-US" dirty="0" smtClean="0"/>
              <a:t>Applicant chooses whether or not to transfer data to FOTW</a:t>
            </a:r>
          </a:p>
        </p:txBody>
      </p:sp>
    </p:spTree>
    <p:extLst>
      <p:ext uri="{BB962C8B-B14F-4D97-AF65-F5344CB8AC3E}">
        <p14:creationId xmlns:p14="http://schemas.microsoft.com/office/powerpoint/2010/main" val="1268258693"/>
      </p:ext>
    </p:extLst>
  </p:cSld>
  <p:clrMapOvr>
    <a:masterClrMapping/>
  </p:clrMapOvr>
  <p:transition spd="slow">
    <p:wipe dir="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p:cNvSpPr>
            <a:spLocks noGrp="1"/>
          </p:cNvSpPr>
          <p:nvPr>
            <p:ph type="title"/>
          </p:nvPr>
        </p:nvSpPr>
        <p:spPr/>
        <p:txBody>
          <a:bodyPr/>
          <a:lstStyle/>
          <a:p>
            <a:r>
              <a:rPr lang="en-US" dirty="0" smtClean="0"/>
              <a:t>IRS Data Retrieval Tool </a:t>
            </a:r>
          </a:p>
        </p:txBody>
      </p:sp>
      <p:sp>
        <p:nvSpPr>
          <p:cNvPr id="28675" name="Content Placeholder 2"/>
          <p:cNvSpPr>
            <a:spLocks noGrp="1"/>
          </p:cNvSpPr>
          <p:nvPr>
            <p:ph idx="1"/>
          </p:nvPr>
        </p:nvSpPr>
        <p:spPr/>
        <p:txBody>
          <a:bodyPr/>
          <a:lstStyle/>
          <a:p>
            <a:pPr>
              <a:spcBef>
                <a:spcPts val="4200"/>
              </a:spcBef>
              <a:defRPr/>
            </a:pPr>
            <a:r>
              <a:rPr lang="en-US" dirty="0" smtClean="0"/>
              <a:t>Available early February 2016 </a:t>
            </a:r>
            <a:r>
              <a:rPr lang="en-US" dirty="0"/>
              <a:t>for </a:t>
            </a:r>
            <a:r>
              <a:rPr lang="en-US" dirty="0" smtClean="0"/>
              <a:t>2016–17 </a:t>
            </a:r>
            <a:r>
              <a:rPr lang="en-US" dirty="0"/>
              <a:t>processing </a:t>
            </a:r>
            <a:r>
              <a:rPr lang="en-US" dirty="0" smtClean="0"/>
              <a:t>cycle</a:t>
            </a:r>
          </a:p>
          <a:p>
            <a:pPr>
              <a:spcBef>
                <a:spcPts val="4200"/>
              </a:spcBef>
              <a:defRPr/>
            </a:pPr>
            <a:r>
              <a:rPr lang="en-US" dirty="0" smtClean="0"/>
              <a:t>Participation is voluntary</a:t>
            </a:r>
          </a:p>
          <a:p>
            <a:pPr>
              <a:spcBef>
                <a:spcPts val="4200"/>
              </a:spcBef>
              <a:defRPr/>
            </a:pPr>
            <a:r>
              <a:rPr lang="en-US" dirty="0" smtClean="0"/>
              <a:t>Reduces documents requested by financial aid office</a:t>
            </a:r>
          </a:p>
        </p:txBody>
      </p:sp>
    </p:spTree>
    <p:extLst>
      <p:ext uri="{BB962C8B-B14F-4D97-AF65-F5344CB8AC3E}">
        <p14:creationId xmlns:p14="http://schemas.microsoft.com/office/powerpoint/2010/main" val="3830944651"/>
      </p:ext>
    </p:extLst>
  </p:cSld>
  <p:clrMapOvr>
    <a:masterClrMapping/>
  </p:clrMapOvr>
  <p:transition spd="slow">
    <p:wipe dir="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p:cNvSpPr>
            <a:spLocks noGrp="1"/>
          </p:cNvSpPr>
          <p:nvPr>
            <p:ph type="title"/>
          </p:nvPr>
        </p:nvSpPr>
        <p:spPr/>
        <p:txBody>
          <a:bodyPr/>
          <a:lstStyle/>
          <a:p>
            <a:r>
              <a:rPr lang="en-US" dirty="0" smtClean="0"/>
              <a:t>IRS Data Retrieval Tool</a:t>
            </a:r>
          </a:p>
        </p:txBody>
      </p:sp>
      <p:sp>
        <p:nvSpPr>
          <p:cNvPr id="72706" name="Content Placeholder 2"/>
          <p:cNvSpPr>
            <a:spLocks noGrp="1"/>
          </p:cNvSpPr>
          <p:nvPr>
            <p:ph idx="1"/>
          </p:nvPr>
        </p:nvSpPr>
        <p:spPr/>
        <p:txBody>
          <a:bodyPr/>
          <a:lstStyle/>
          <a:p>
            <a:pPr>
              <a:spcBef>
                <a:spcPts val="3000"/>
              </a:spcBef>
            </a:pPr>
            <a:r>
              <a:rPr lang="en-US" dirty="0" smtClean="0"/>
              <a:t>Some will be unable to use IRS DRT</a:t>
            </a:r>
          </a:p>
          <a:p>
            <a:pPr>
              <a:spcBef>
                <a:spcPts val="3000"/>
              </a:spcBef>
            </a:pPr>
            <a:r>
              <a:rPr lang="en-US" dirty="0" smtClean="0"/>
              <a:t>Examples include:</a:t>
            </a:r>
          </a:p>
          <a:p>
            <a:pPr lvl="1">
              <a:spcBef>
                <a:spcPts val="3000"/>
              </a:spcBef>
            </a:pPr>
            <a:r>
              <a:rPr lang="en-US" dirty="0" smtClean="0"/>
              <a:t>Filed an amended tax return</a:t>
            </a:r>
          </a:p>
          <a:p>
            <a:pPr lvl="1">
              <a:spcBef>
                <a:spcPts val="3000"/>
              </a:spcBef>
            </a:pPr>
            <a:r>
              <a:rPr lang="en-US" dirty="0" smtClean="0"/>
              <a:t>No Social Security Number (SSN) was entered</a:t>
            </a:r>
          </a:p>
          <a:p>
            <a:pPr lvl="1">
              <a:spcBef>
                <a:spcPts val="3000"/>
              </a:spcBef>
            </a:pPr>
            <a:r>
              <a:rPr lang="en-US" dirty="0" smtClean="0"/>
              <a:t>Student or parent married but filed separately</a:t>
            </a:r>
          </a:p>
          <a:p>
            <a:pPr lvl="1">
              <a:spcBef>
                <a:spcPts val="3000"/>
              </a:spcBef>
            </a:pPr>
            <a:endParaRPr lang="en-US" dirty="0" smtClean="0"/>
          </a:p>
        </p:txBody>
      </p:sp>
    </p:spTree>
    <p:extLst>
      <p:ext uri="{BB962C8B-B14F-4D97-AF65-F5344CB8AC3E}">
        <p14:creationId xmlns:p14="http://schemas.microsoft.com/office/powerpoint/2010/main" val="2539058823"/>
      </p:ext>
    </p:extLst>
  </p:cSld>
  <p:clrMapOvr>
    <a:masterClrMapping/>
  </p:clrMapOvr>
  <p:transition spd="slow">
    <p:wipe dir="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ChangeArrowheads="1"/>
          </p:cNvSpPr>
          <p:nvPr>
            <p:ph type="title"/>
          </p:nvPr>
        </p:nvSpPr>
        <p:spPr>
          <a:xfrm>
            <a:off x="228600" y="0"/>
            <a:ext cx="8610600" cy="1143000"/>
          </a:xfrm>
        </p:spPr>
        <p:txBody>
          <a:bodyPr>
            <a:normAutofit/>
          </a:bodyPr>
          <a:lstStyle/>
          <a:p>
            <a:pPr eaLnBrk="1" hangingPunct="1"/>
            <a:r>
              <a:rPr lang="en-US" dirty="0" smtClean="0"/>
              <a:t>FSA </a:t>
            </a:r>
            <a:r>
              <a:rPr lang="en-US" dirty="0" smtClean="0">
                <a:solidFill>
                  <a:schemeClr val="tx2"/>
                </a:solidFill>
              </a:rPr>
              <a:t>ID</a:t>
            </a:r>
          </a:p>
        </p:txBody>
      </p:sp>
      <p:sp>
        <p:nvSpPr>
          <p:cNvPr id="74754" name="Rectangle 4"/>
          <p:cNvSpPr>
            <a:spLocks noGrp="1" noChangeArrowheads="1"/>
          </p:cNvSpPr>
          <p:nvPr>
            <p:ph type="body" sz="half" idx="1"/>
          </p:nvPr>
        </p:nvSpPr>
        <p:spPr>
          <a:xfrm>
            <a:off x="228600" y="1295400"/>
            <a:ext cx="4152900" cy="4572000"/>
          </a:xfrm>
        </p:spPr>
        <p:txBody>
          <a:bodyPr>
            <a:normAutofit fontScale="92500" lnSpcReduction="10000"/>
          </a:bodyPr>
          <a:lstStyle/>
          <a:p>
            <a:pPr>
              <a:spcBef>
                <a:spcPts val="1800"/>
              </a:spcBef>
            </a:pPr>
            <a:r>
              <a:rPr lang="en-US" sz="2500" u="sng" dirty="0" smtClean="0">
                <a:hlinkClick r:id="rId3"/>
              </a:rPr>
              <a:t>https</a:t>
            </a:r>
            <a:r>
              <a:rPr lang="en-US" sz="2500" u="sng" dirty="0">
                <a:hlinkClick r:id="rId3"/>
              </a:rPr>
              <a:t>://</a:t>
            </a:r>
            <a:r>
              <a:rPr lang="en-US" sz="2500" u="sng" dirty="0" smtClean="0">
                <a:hlinkClick r:id="rId3"/>
              </a:rPr>
              <a:t>fsaid.ed.gov/npas/indexhtm</a:t>
            </a:r>
            <a:r>
              <a:rPr lang="en-US" sz="2500" dirty="0" smtClean="0">
                <a:solidFill>
                  <a:srgbClr val="0066FF"/>
                </a:solidFill>
              </a:rPr>
              <a:t> </a:t>
            </a:r>
            <a:endParaRPr lang="en-US" sz="2500" dirty="0">
              <a:solidFill>
                <a:srgbClr val="FF0000"/>
              </a:solidFill>
            </a:endParaRPr>
          </a:p>
          <a:p>
            <a:pPr eaLnBrk="1" hangingPunct="1">
              <a:spcBef>
                <a:spcPts val="1800"/>
              </a:spcBef>
            </a:pPr>
            <a:r>
              <a:rPr lang="en-US" sz="2500" dirty="0" smtClean="0"/>
              <a:t>Sign FAFSA electronically</a:t>
            </a:r>
          </a:p>
          <a:p>
            <a:pPr eaLnBrk="1" hangingPunct="1">
              <a:spcBef>
                <a:spcPts val="1800"/>
              </a:spcBef>
            </a:pPr>
            <a:r>
              <a:rPr lang="en-US" sz="2500" dirty="0" smtClean="0"/>
              <a:t>Not required, but speeds processing</a:t>
            </a:r>
          </a:p>
          <a:p>
            <a:pPr eaLnBrk="1" hangingPunct="1">
              <a:spcBef>
                <a:spcPts val="1800"/>
              </a:spcBef>
            </a:pPr>
            <a:r>
              <a:rPr lang="en-US" sz="2500" dirty="0" smtClean="0"/>
              <a:t>May be used by students and parents throughout aid process, including subsequent school year</a:t>
            </a:r>
          </a:p>
          <a:p>
            <a:pPr>
              <a:spcBef>
                <a:spcPts val="1800"/>
              </a:spcBef>
            </a:pPr>
            <a:r>
              <a:rPr lang="en-US" sz="2400" dirty="0"/>
              <a:t>Only the owner should create a FSA </a:t>
            </a:r>
            <a:r>
              <a:rPr lang="en-US" sz="2400" dirty="0" smtClean="0"/>
              <a:t>ID</a:t>
            </a:r>
          </a:p>
        </p:txBody>
      </p:sp>
      <p:pic>
        <p:nvPicPr>
          <p:cNvPr id="74755" name="Picture 8"/>
          <p:cNvPicPr>
            <a:picLocks noGrp="1" noChangeAspect="1" noChangeArrowheads="1"/>
          </p:cNvPicPr>
          <p:nvPr>
            <p:ph sz="half" idx="2"/>
          </p:nvPr>
        </p:nvPicPr>
        <p:blipFill>
          <a:blip r:embed="rId4"/>
          <a:srcRect/>
          <a:stretch>
            <a:fillRect/>
          </a:stretch>
        </p:blipFill>
        <p:spPr>
          <a:xfrm>
            <a:off x="6748463" y="3567113"/>
            <a:ext cx="28575" cy="28575"/>
          </a:xfrm>
        </p:spPr>
      </p:pic>
      <p:pic>
        <p:nvPicPr>
          <p:cNvPr id="74756" name="Picture 9"/>
          <p:cNvPicPr>
            <a:picLocks noChangeAspect="1" noChangeArrowheads="1"/>
          </p:cNvPicPr>
          <p:nvPr/>
        </p:nvPicPr>
        <p:blipFill>
          <a:blip r:embed="rId4"/>
          <a:srcRect/>
          <a:stretch>
            <a:fillRect/>
          </a:stretch>
        </p:blipFill>
        <p:spPr bwMode="auto">
          <a:xfrm>
            <a:off x="4557713" y="3414713"/>
            <a:ext cx="28575" cy="28575"/>
          </a:xfrm>
          <a:prstGeom prst="rect">
            <a:avLst/>
          </a:prstGeom>
          <a:noFill/>
          <a:ln w="9525">
            <a:noFill/>
            <a:miter lim="800000"/>
            <a:headEnd/>
            <a:tailEnd/>
          </a:ln>
        </p:spPr>
      </p:pic>
      <p:pic>
        <p:nvPicPr>
          <p:cNvPr id="74757" name="Picture 10"/>
          <p:cNvPicPr>
            <a:picLocks noChangeAspect="1" noChangeArrowheads="1"/>
          </p:cNvPicPr>
          <p:nvPr/>
        </p:nvPicPr>
        <p:blipFill>
          <a:blip r:embed="rId5"/>
          <a:srcRect r="11765"/>
          <a:stretch>
            <a:fillRect/>
          </a:stretch>
        </p:blipFill>
        <p:spPr bwMode="auto">
          <a:xfrm>
            <a:off x="4752031" y="1444752"/>
            <a:ext cx="4038600" cy="3809999"/>
          </a:xfrm>
          <a:prstGeom prst="rect">
            <a:avLst/>
          </a:prstGeom>
          <a:noFill/>
          <a:ln w="9525">
            <a:noFill/>
            <a:miter lim="800000"/>
            <a:headEnd/>
            <a:tailEnd/>
          </a:ln>
        </p:spPr>
      </p:pic>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24756" t="11949" r="26644" b="9653"/>
          <a:stretch/>
        </p:blipFill>
        <p:spPr bwMode="auto">
          <a:xfrm>
            <a:off x="4586288" y="1444752"/>
            <a:ext cx="4370086" cy="3965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22526614"/>
      </p:ext>
    </p:extLst>
  </p:cSld>
  <p:clrMapOvr>
    <a:masterClrMapping/>
  </p:clrMapOvr>
  <p:transition spd="slow">
    <p:wipe dir="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ChangeArrowheads="1"/>
          </p:cNvSpPr>
          <p:nvPr>
            <p:ph type="title"/>
          </p:nvPr>
        </p:nvSpPr>
        <p:spPr/>
        <p:txBody>
          <a:bodyPr/>
          <a:lstStyle/>
          <a:p>
            <a:pPr eaLnBrk="1" hangingPunct="1"/>
            <a:r>
              <a:rPr lang="en-US" dirty="0" smtClean="0"/>
              <a:t>FAFSA on the Web Worksheet</a:t>
            </a:r>
          </a:p>
        </p:txBody>
      </p:sp>
      <p:sp>
        <p:nvSpPr>
          <p:cNvPr id="30723" name="Rectangle 3"/>
          <p:cNvSpPr>
            <a:spLocks noGrp="1" noChangeArrowheads="1"/>
          </p:cNvSpPr>
          <p:nvPr>
            <p:ph idx="1"/>
          </p:nvPr>
        </p:nvSpPr>
        <p:spPr/>
        <p:txBody>
          <a:bodyPr/>
          <a:lstStyle/>
          <a:p>
            <a:pPr marL="0" indent="0" eaLnBrk="1" hangingPunct="1">
              <a:spcBef>
                <a:spcPts val="1800"/>
              </a:spcBef>
              <a:buFontTx/>
              <a:buNone/>
              <a:tabLst>
                <a:tab pos="350838" algn="l"/>
              </a:tabLst>
              <a:defRPr/>
            </a:pPr>
            <a:r>
              <a:rPr lang="en-US" dirty="0" smtClean="0"/>
              <a:t>FAFSA on the Web Worksheet contains:</a:t>
            </a:r>
          </a:p>
          <a:p>
            <a:pPr marL="344488" indent="-344488" eaLnBrk="1" hangingPunct="1">
              <a:spcBef>
                <a:spcPts val="4200"/>
              </a:spcBef>
              <a:defRPr/>
            </a:pPr>
            <a:r>
              <a:rPr lang="en-US" sz="2800" dirty="0" smtClean="0"/>
              <a:t>Instructions</a:t>
            </a:r>
          </a:p>
          <a:p>
            <a:pPr marL="344488" indent="-344488" eaLnBrk="1" hangingPunct="1">
              <a:spcBef>
                <a:spcPts val="4200"/>
              </a:spcBef>
              <a:defRPr/>
            </a:pPr>
            <a:r>
              <a:rPr lang="en-US" sz="2800" dirty="0" smtClean="0"/>
              <a:t>Questions that gather basic information on student and parent, if applicable</a:t>
            </a:r>
          </a:p>
        </p:txBody>
      </p:sp>
    </p:spTree>
    <p:extLst>
      <p:ext uri="{BB962C8B-B14F-4D97-AF65-F5344CB8AC3E}">
        <p14:creationId xmlns:p14="http://schemas.microsoft.com/office/powerpoint/2010/main" val="4123982545"/>
      </p:ext>
    </p:extLst>
  </p:cSld>
  <p:clrMapOvr>
    <a:masterClrMapping/>
  </p:clrMapOvr>
  <p:transition spd="slow">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4"/>
          <p:cNvSpPr txBox="1">
            <a:spLocks/>
          </p:cNvSpPr>
          <p:nvPr/>
        </p:nvSpPr>
        <p:spPr bwMode="auto">
          <a:xfrm>
            <a:off x="304800" y="1676400"/>
            <a:ext cx="855345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Aft>
                <a:spcPts val="1200"/>
              </a:spcAft>
            </a:pPr>
            <a:r>
              <a:rPr lang="en-US" altLang="en-US" sz="4400"/>
              <a:t>What to Do:</a:t>
            </a:r>
          </a:p>
          <a:p>
            <a:pPr algn="ctr"/>
            <a:r>
              <a:rPr lang="en-US" altLang="en-US" sz="4400"/>
              <a:t>I Forgot My Username or Password</a:t>
            </a:r>
          </a:p>
        </p:txBody>
      </p:sp>
    </p:spTree>
    <p:extLst>
      <p:ext uri="{BB962C8B-B14F-4D97-AF65-F5344CB8AC3E}">
        <p14:creationId xmlns:p14="http://schemas.microsoft.com/office/powerpoint/2010/main" val="42172528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defRPr/>
            </a:pPr>
            <a:r>
              <a:rPr lang="en-US" dirty="0" smtClean="0"/>
              <a:t>General Student Information</a:t>
            </a:r>
          </a:p>
        </p:txBody>
      </p:sp>
      <p:sp>
        <p:nvSpPr>
          <p:cNvPr id="78850" name="Rectangle 3"/>
          <p:cNvSpPr>
            <a:spLocks noGrp="1" noChangeArrowheads="1"/>
          </p:cNvSpPr>
          <p:nvPr>
            <p:ph type="body" idx="1"/>
          </p:nvPr>
        </p:nvSpPr>
        <p:spPr/>
        <p:txBody>
          <a:bodyPr/>
          <a:lstStyle/>
          <a:p>
            <a:pPr eaLnBrk="1" hangingPunct="1">
              <a:spcBef>
                <a:spcPts val="1800"/>
              </a:spcBef>
            </a:pPr>
            <a:r>
              <a:rPr lang="en-US" dirty="0" smtClean="0"/>
              <a:t>Social Security Number</a:t>
            </a:r>
          </a:p>
          <a:p>
            <a:pPr eaLnBrk="1" hangingPunct="1">
              <a:spcBef>
                <a:spcPts val="1800"/>
              </a:spcBef>
            </a:pPr>
            <a:r>
              <a:rPr lang="en-US" dirty="0" smtClean="0"/>
              <a:t>Citizenship status</a:t>
            </a:r>
          </a:p>
          <a:p>
            <a:pPr eaLnBrk="1" hangingPunct="1">
              <a:spcBef>
                <a:spcPts val="1800"/>
              </a:spcBef>
            </a:pPr>
            <a:r>
              <a:rPr lang="en-US" dirty="0" smtClean="0"/>
              <a:t>Marital status</a:t>
            </a:r>
          </a:p>
          <a:p>
            <a:pPr eaLnBrk="1" hangingPunct="1">
              <a:spcBef>
                <a:spcPts val="1800"/>
              </a:spcBef>
            </a:pPr>
            <a:r>
              <a:rPr lang="en-US" dirty="0" smtClean="0"/>
              <a:t>Drug convictions</a:t>
            </a:r>
          </a:p>
          <a:p>
            <a:pPr eaLnBrk="1" hangingPunct="1">
              <a:spcBef>
                <a:spcPts val="1800"/>
              </a:spcBef>
            </a:pPr>
            <a:r>
              <a:rPr lang="en-US" dirty="0" smtClean="0"/>
              <a:t>Selective Service registration</a:t>
            </a:r>
          </a:p>
          <a:p>
            <a:pPr eaLnBrk="1" hangingPunct="1">
              <a:spcBef>
                <a:spcPts val="1800"/>
              </a:spcBef>
            </a:pPr>
            <a:r>
              <a:rPr lang="en-US" dirty="0" smtClean="0"/>
              <a:t>Level of parents’ school completion</a:t>
            </a:r>
            <a:endParaRPr lang="en-US" sz="3600" dirty="0" smtClean="0"/>
          </a:p>
        </p:txBody>
      </p:sp>
    </p:spTree>
    <p:extLst>
      <p:ext uri="{BB962C8B-B14F-4D97-AF65-F5344CB8AC3E}">
        <p14:creationId xmlns:p14="http://schemas.microsoft.com/office/powerpoint/2010/main" val="2078085335"/>
      </p:ext>
    </p:extLst>
  </p:cSld>
  <p:clrMapOvr>
    <a:masterClrMapping/>
  </p:clrMapOvr>
  <p:transition spd="slow">
    <p:wipe dir="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defRPr/>
            </a:pPr>
            <a:r>
              <a:rPr lang="en-US" dirty="0" smtClean="0"/>
              <a:t>Student Dependency Status</a:t>
            </a:r>
          </a:p>
        </p:txBody>
      </p:sp>
      <p:sp>
        <p:nvSpPr>
          <p:cNvPr id="80898" name="Rectangle 3"/>
          <p:cNvSpPr>
            <a:spLocks noGrp="1" noChangeArrowheads="1"/>
          </p:cNvSpPr>
          <p:nvPr>
            <p:ph type="body" idx="1"/>
          </p:nvPr>
        </p:nvSpPr>
        <p:spPr/>
        <p:txBody>
          <a:bodyPr/>
          <a:lstStyle/>
          <a:p>
            <a:pPr marL="0" indent="0" eaLnBrk="1" hangingPunct="1">
              <a:spcBef>
                <a:spcPts val="3000"/>
              </a:spcBef>
              <a:buFontTx/>
              <a:buNone/>
            </a:pPr>
            <a:r>
              <a:rPr lang="en-US" dirty="0" smtClean="0"/>
              <a:t>FAFSA asks questions to determine dependency status for federal student aid (not IRS) purposes:</a:t>
            </a:r>
          </a:p>
          <a:p>
            <a:pPr eaLnBrk="1" hangingPunct="1">
              <a:spcBef>
                <a:spcPts val="4200"/>
              </a:spcBef>
            </a:pPr>
            <a:r>
              <a:rPr lang="en-US" dirty="0" smtClean="0"/>
              <a:t>If all “No” responses, student is dependent</a:t>
            </a:r>
          </a:p>
          <a:p>
            <a:pPr eaLnBrk="1" hangingPunct="1">
              <a:spcBef>
                <a:spcPts val="4200"/>
              </a:spcBef>
            </a:pPr>
            <a:r>
              <a:rPr lang="en-US" dirty="0" smtClean="0"/>
              <a:t>If “Yes” to any question, student is independent</a:t>
            </a:r>
          </a:p>
        </p:txBody>
      </p:sp>
    </p:spTree>
    <p:extLst>
      <p:ext uri="{BB962C8B-B14F-4D97-AF65-F5344CB8AC3E}">
        <p14:creationId xmlns:p14="http://schemas.microsoft.com/office/powerpoint/2010/main" val="2094757972"/>
      </p:ext>
    </p:extLst>
  </p:cSld>
  <p:clrMapOvr>
    <a:masterClrMapping/>
  </p:clrMapOvr>
  <p:transition spd="slow">
    <p:wipe dir="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normAutofit/>
          </a:bodyPr>
          <a:lstStyle/>
          <a:p>
            <a:pPr eaLnBrk="1" hangingPunct="1">
              <a:defRPr/>
            </a:pPr>
            <a:r>
              <a:rPr lang="en-US" dirty="0" smtClean="0"/>
              <a:t>Information About Parents of</a:t>
            </a:r>
            <a:br>
              <a:rPr lang="en-US" dirty="0" smtClean="0"/>
            </a:br>
            <a:r>
              <a:rPr lang="en-US" dirty="0" smtClean="0"/>
              <a:t>Dependent Students</a:t>
            </a:r>
          </a:p>
        </p:txBody>
      </p:sp>
      <p:sp>
        <p:nvSpPr>
          <p:cNvPr id="35843" name="Rectangle 3"/>
          <p:cNvSpPr>
            <a:spLocks noGrp="1" noChangeArrowheads="1"/>
          </p:cNvSpPr>
          <p:nvPr>
            <p:ph type="body" idx="1"/>
          </p:nvPr>
        </p:nvSpPr>
        <p:spPr/>
        <p:txBody>
          <a:bodyPr/>
          <a:lstStyle/>
          <a:p>
            <a:pPr eaLnBrk="1" hangingPunct="1">
              <a:spcBef>
                <a:spcPts val="3000"/>
              </a:spcBef>
              <a:tabLst>
                <a:tab pos="292100" algn="l"/>
              </a:tabLst>
              <a:defRPr/>
            </a:pPr>
            <a:r>
              <a:rPr lang="en-US" dirty="0" smtClean="0"/>
              <a:t>Tax, income, and other financial information</a:t>
            </a:r>
          </a:p>
          <a:p>
            <a:pPr eaLnBrk="1" hangingPunct="1">
              <a:spcBef>
                <a:spcPts val="3000"/>
              </a:spcBef>
              <a:defRPr/>
            </a:pPr>
            <a:r>
              <a:rPr lang="en-US" dirty="0" smtClean="0"/>
              <a:t>Dislocated worker status</a:t>
            </a:r>
          </a:p>
          <a:p>
            <a:pPr eaLnBrk="1" hangingPunct="1">
              <a:spcBef>
                <a:spcPts val="3000"/>
              </a:spcBef>
              <a:defRPr/>
            </a:pPr>
            <a:r>
              <a:rPr lang="en-US" dirty="0" smtClean="0"/>
              <a:t>Receipt of federal means-tested benefits</a:t>
            </a:r>
          </a:p>
          <a:p>
            <a:pPr eaLnBrk="1" hangingPunct="1">
              <a:spcBef>
                <a:spcPts val="3000"/>
              </a:spcBef>
              <a:defRPr/>
            </a:pPr>
            <a:r>
              <a:rPr lang="en-US" dirty="0" smtClean="0"/>
              <a:t>Assets</a:t>
            </a:r>
          </a:p>
          <a:p>
            <a:pPr eaLnBrk="1" hangingPunct="1">
              <a:spcBef>
                <a:spcPts val="3000"/>
              </a:spcBef>
              <a:defRPr/>
            </a:pPr>
            <a:r>
              <a:rPr lang="en-US" dirty="0"/>
              <a:t>U</a:t>
            </a:r>
            <a:r>
              <a:rPr lang="en-US" dirty="0" smtClean="0"/>
              <a:t>ntaxed income</a:t>
            </a:r>
          </a:p>
          <a:p>
            <a:pPr eaLnBrk="1" hangingPunct="1">
              <a:spcBef>
                <a:spcPts val="3000"/>
              </a:spcBef>
              <a:buFontTx/>
              <a:buNone/>
              <a:defRPr/>
            </a:pPr>
            <a:endParaRPr lang="en-US" dirty="0" smtClean="0"/>
          </a:p>
        </p:txBody>
      </p:sp>
    </p:spTree>
    <p:extLst>
      <p:ext uri="{BB962C8B-B14F-4D97-AF65-F5344CB8AC3E}">
        <p14:creationId xmlns:p14="http://schemas.microsoft.com/office/powerpoint/2010/main" val="1046270003"/>
      </p:ext>
    </p:extLst>
  </p:cSld>
  <p:clrMapOvr>
    <a:masterClrMapping/>
  </p:clrMapOvr>
  <p:transition spd="slow">
    <p:wipe dir="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normAutofit/>
          </a:bodyPr>
          <a:lstStyle/>
          <a:p>
            <a:pPr eaLnBrk="1" hangingPunct="1">
              <a:defRPr/>
            </a:pPr>
            <a:r>
              <a:rPr lang="en-US" dirty="0" smtClean="0"/>
              <a:t>Information About Student (and Spouse)</a:t>
            </a:r>
          </a:p>
        </p:txBody>
      </p:sp>
      <p:sp>
        <p:nvSpPr>
          <p:cNvPr id="84994" name="Rectangle 3"/>
          <p:cNvSpPr>
            <a:spLocks noGrp="1" noChangeArrowheads="1"/>
          </p:cNvSpPr>
          <p:nvPr>
            <p:ph type="body" idx="1"/>
          </p:nvPr>
        </p:nvSpPr>
        <p:spPr/>
        <p:txBody>
          <a:bodyPr>
            <a:normAutofit/>
          </a:bodyPr>
          <a:lstStyle/>
          <a:p>
            <a:pPr eaLnBrk="1" hangingPunct="1">
              <a:spcBef>
                <a:spcPts val="3000"/>
              </a:spcBef>
            </a:pPr>
            <a:r>
              <a:rPr lang="en-US" dirty="0" smtClean="0"/>
              <a:t>Tax, income, and other financial information</a:t>
            </a:r>
          </a:p>
          <a:p>
            <a:pPr eaLnBrk="1" hangingPunct="1">
              <a:spcBef>
                <a:spcPts val="3000"/>
              </a:spcBef>
            </a:pPr>
            <a:r>
              <a:rPr lang="en-US" dirty="0" smtClean="0"/>
              <a:t>Dislocated worker status</a:t>
            </a:r>
          </a:p>
          <a:p>
            <a:pPr eaLnBrk="1" hangingPunct="1">
              <a:spcBef>
                <a:spcPts val="3000"/>
              </a:spcBef>
            </a:pPr>
            <a:r>
              <a:rPr lang="en-US" dirty="0"/>
              <a:t>Receipt of federal means-tested benefits</a:t>
            </a:r>
          </a:p>
          <a:p>
            <a:pPr eaLnBrk="1" hangingPunct="1">
              <a:spcBef>
                <a:spcPts val="3000"/>
              </a:spcBef>
            </a:pPr>
            <a:r>
              <a:rPr lang="en-US" dirty="0" smtClean="0"/>
              <a:t>Assets</a:t>
            </a:r>
          </a:p>
          <a:p>
            <a:pPr eaLnBrk="1" hangingPunct="1">
              <a:spcBef>
                <a:spcPts val="3000"/>
              </a:spcBef>
            </a:pPr>
            <a:r>
              <a:rPr lang="en-US" dirty="0" smtClean="0"/>
              <a:t>Untaxed income</a:t>
            </a:r>
          </a:p>
        </p:txBody>
      </p:sp>
    </p:spTree>
    <p:extLst>
      <p:ext uri="{BB962C8B-B14F-4D97-AF65-F5344CB8AC3E}">
        <p14:creationId xmlns:p14="http://schemas.microsoft.com/office/powerpoint/2010/main" val="3246145109"/>
      </p:ext>
    </p:extLst>
  </p:cSld>
  <p:clrMapOvr>
    <a:masterClrMapping/>
  </p:clrMapOvr>
  <p:transition spd="slow">
    <p:wipe dir="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1"/>
          <p:cNvSpPr>
            <a:spLocks noGrp="1"/>
          </p:cNvSpPr>
          <p:nvPr>
            <p:ph type="title"/>
          </p:nvPr>
        </p:nvSpPr>
        <p:spPr/>
        <p:txBody>
          <a:bodyPr/>
          <a:lstStyle/>
          <a:p>
            <a:r>
              <a:rPr lang="en-US" dirty="0" smtClean="0"/>
              <a:t>Additional Information</a:t>
            </a:r>
          </a:p>
        </p:txBody>
      </p:sp>
      <p:sp>
        <p:nvSpPr>
          <p:cNvPr id="87042" name="Content Placeholder 2"/>
          <p:cNvSpPr>
            <a:spLocks noGrp="1"/>
          </p:cNvSpPr>
          <p:nvPr>
            <p:ph idx="1"/>
          </p:nvPr>
        </p:nvSpPr>
        <p:spPr/>
        <p:txBody>
          <a:bodyPr/>
          <a:lstStyle/>
          <a:p>
            <a:pPr>
              <a:spcBef>
                <a:spcPts val="3600"/>
              </a:spcBef>
            </a:pPr>
            <a:r>
              <a:rPr lang="en-US" dirty="0" smtClean="0"/>
              <a:t>College and housing information</a:t>
            </a:r>
          </a:p>
          <a:p>
            <a:pPr>
              <a:spcBef>
                <a:spcPts val="3600"/>
              </a:spcBef>
            </a:pPr>
            <a:r>
              <a:rPr lang="en-US" dirty="0" smtClean="0"/>
              <a:t>FAFSA preparer information</a:t>
            </a:r>
          </a:p>
          <a:p>
            <a:pPr>
              <a:spcBef>
                <a:spcPts val="3600"/>
              </a:spcBef>
            </a:pPr>
            <a:r>
              <a:rPr lang="en-US" dirty="0" smtClean="0"/>
              <a:t>Certification of Statement of Educational Purpose</a:t>
            </a:r>
          </a:p>
          <a:p>
            <a:pPr>
              <a:buFontTx/>
              <a:buNone/>
            </a:pPr>
            <a:endParaRPr lang="en-US" dirty="0" smtClean="0"/>
          </a:p>
        </p:txBody>
      </p:sp>
    </p:spTree>
    <p:extLst>
      <p:ext uri="{BB962C8B-B14F-4D97-AF65-F5344CB8AC3E}">
        <p14:creationId xmlns:p14="http://schemas.microsoft.com/office/powerpoint/2010/main" val="3957968272"/>
      </p:ext>
    </p:extLst>
  </p:cSld>
  <p:clrMapOvr>
    <a:masterClrMapping/>
  </p:clrMapOvr>
  <p:transition spd="slow">
    <p:wipe dir="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ChangeArrowheads="1"/>
          </p:cNvSpPr>
          <p:nvPr>
            <p:ph type="title"/>
          </p:nvPr>
        </p:nvSpPr>
        <p:spPr/>
        <p:txBody>
          <a:bodyPr/>
          <a:lstStyle/>
          <a:p>
            <a:pPr eaLnBrk="1" hangingPunct="1"/>
            <a:r>
              <a:rPr lang="en-US" dirty="0" smtClean="0"/>
              <a:t>Signatures</a:t>
            </a:r>
          </a:p>
        </p:txBody>
      </p:sp>
      <p:sp>
        <p:nvSpPr>
          <p:cNvPr id="89090" name="Rectangle 3"/>
          <p:cNvSpPr>
            <a:spLocks noGrp="1" noChangeArrowheads="1"/>
          </p:cNvSpPr>
          <p:nvPr>
            <p:ph type="body" idx="1"/>
          </p:nvPr>
        </p:nvSpPr>
        <p:spPr/>
        <p:txBody>
          <a:bodyPr/>
          <a:lstStyle/>
          <a:p>
            <a:pPr eaLnBrk="1" hangingPunct="1">
              <a:lnSpc>
                <a:spcPct val="95000"/>
              </a:lnSpc>
              <a:spcBef>
                <a:spcPct val="40000"/>
              </a:spcBef>
            </a:pPr>
            <a:r>
              <a:rPr lang="en-US" dirty="0" smtClean="0"/>
              <a:t>Required</a:t>
            </a:r>
          </a:p>
          <a:p>
            <a:pPr marL="682625" lvl="1" indent="-341313" eaLnBrk="1" hangingPunct="1">
              <a:lnSpc>
                <a:spcPct val="95000"/>
              </a:lnSpc>
              <a:spcBef>
                <a:spcPct val="40000"/>
              </a:spcBef>
            </a:pPr>
            <a:r>
              <a:rPr lang="en-US" dirty="0" smtClean="0"/>
              <a:t>Student</a:t>
            </a:r>
          </a:p>
          <a:p>
            <a:pPr marL="682625" lvl="1" indent="-341313" eaLnBrk="1" hangingPunct="1">
              <a:lnSpc>
                <a:spcPct val="95000"/>
              </a:lnSpc>
              <a:spcBef>
                <a:spcPct val="40000"/>
              </a:spcBef>
            </a:pPr>
            <a:r>
              <a:rPr lang="en-US" dirty="0" smtClean="0"/>
              <a:t>One parent (dependent students)</a:t>
            </a:r>
          </a:p>
          <a:p>
            <a:pPr eaLnBrk="1" hangingPunct="1">
              <a:lnSpc>
                <a:spcPct val="95000"/>
              </a:lnSpc>
              <a:spcBef>
                <a:spcPct val="40000"/>
              </a:spcBef>
            </a:pPr>
            <a:r>
              <a:rPr lang="en-US" dirty="0" smtClean="0"/>
              <a:t>Format for submitting signatures</a:t>
            </a:r>
          </a:p>
          <a:p>
            <a:pPr marL="682625" lvl="1" indent="-341313" eaLnBrk="1" hangingPunct="1">
              <a:lnSpc>
                <a:spcPct val="95000"/>
              </a:lnSpc>
              <a:spcBef>
                <a:spcPct val="40000"/>
              </a:spcBef>
            </a:pPr>
            <a:r>
              <a:rPr lang="en-US" dirty="0" smtClean="0"/>
              <a:t>Electronic using FSA ID</a:t>
            </a:r>
            <a:endParaRPr lang="en-US" strike="sngStrike" dirty="0" smtClean="0"/>
          </a:p>
          <a:p>
            <a:pPr marL="682625" lvl="1" indent="-341313" eaLnBrk="1" hangingPunct="1">
              <a:lnSpc>
                <a:spcPct val="95000"/>
              </a:lnSpc>
              <a:spcBef>
                <a:spcPct val="40000"/>
              </a:spcBef>
            </a:pPr>
            <a:r>
              <a:rPr lang="en-US" dirty="0" smtClean="0"/>
              <a:t>Signature page</a:t>
            </a:r>
          </a:p>
          <a:p>
            <a:pPr marL="682625" lvl="1" indent="-341313" eaLnBrk="1" hangingPunct="1">
              <a:lnSpc>
                <a:spcPct val="95000"/>
              </a:lnSpc>
              <a:spcBef>
                <a:spcPct val="40000"/>
              </a:spcBef>
            </a:pPr>
            <a:r>
              <a:rPr lang="en-US" dirty="0" smtClean="0"/>
              <a:t>Paper FAFSA</a:t>
            </a:r>
          </a:p>
        </p:txBody>
      </p:sp>
      <p:pic>
        <p:nvPicPr>
          <p:cNvPr id="2" name="Picture 1" descr="4º ESO Informática I.E.S. Rio Verde - Firma digita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0200" y="1905000"/>
            <a:ext cx="3295650" cy="2657475"/>
          </a:xfrm>
          <a:prstGeom prst="rect">
            <a:avLst/>
          </a:prstGeom>
        </p:spPr>
      </p:pic>
    </p:spTree>
    <p:extLst>
      <p:ext uri="{BB962C8B-B14F-4D97-AF65-F5344CB8AC3E}">
        <p14:creationId xmlns:p14="http://schemas.microsoft.com/office/powerpoint/2010/main" val="3591580922"/>
      </p:ext>
    </p:extLst>
  </p:cSld>
  <p:clrMapOvr>
    <a:masterClrMapping/>
  </p:clrMapOvr>
  <p:transition spd="slow">
    <p:wipe dir="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noChangeArrowheads="1"/>
          </p:cNvSpPr>
          <p:nvPr>
            <p:ph type="title"/>
          </p:nvPr>
        </p:nvSpPr>
        <p:spPr/>
        <p:txBody>
          <a:bodyPr/>
          <a:lstStyle/>
          <a:p>
            <a:pPr eaLnBrk="1" hangingPunct="1"/>
            <a:r>
              <a:rPr lang="en-US" dirty="0" smtClean="0"/>
              <a:t>Frequent FAFSA Errors</a:t>
            </a:r>
          </a:p>
        </p:txBody>
      </p:sp>
      <p:sp>
        <p:nvSpPr>
          <p:cNvPr id="91138" name="Rectangle 3"/>
          <p:cNvSpPr>
            <a:spLocks noGrp="1" noChangeArrowheads="1"/>
          </p:cNvSpPr>
          <p:nvPr>
            <p:ph type="body" idx="1"/>
          </p:nvPr>
        </p:nvSpPr>
        <p:spPr/>
        <p:txBody>
          <a:bodyPr/>
          <a:lstStyle/>
          <a:p>
            <a:pPr eaLnBrk="1" hangingPunct="1">
              <a:lnSpc>
                <a:spcPct val="90000"/>
              </a:lnSpc>
              <a:spcBef>
                <a:spcPts val="900"/>
              </a:spcBef>
            </a:pPr>
            <a:r>
              <a:rPr lang="en-US" sz="3000" dirty="0" smtClean="0"/>
              <a:t>Social Security Numbers</a:t>
            </a:r>
          </a:p>
          <a:p>
            <a:pPr eaLnBrk="1" hangingPunct="1">
              <a:lnSpc>
                <a:spcPct val="90000"/>
              </a:lnSpc>
              <a:spcBef>
                <a:spcPts val="900"/>
              </a:spcBef>
            </a:pPr>
            <a:r>
              <a:rPr lang="en-US" sz="3000" dirty="0" smtClean="0"/>
              <a:t>Divorced/remarried parental information</a:t>
            </a:r>
          </a:p>
          <a:p>
            <a:pPr eaLnBrk="1" hangingPunct="1">
              <a:lnSpc>
                <a:spcPct val="90000"/>
              </a:lnSpc>
              <a:spcBef>
                <a:spcPts val="900"/>
              </a:spcBef>
            </a:pPr>
            <a:r>
              <a:rPr lang="en-US" sz="3000" dirty="0" smtClean="0"/>
              <a:t>Income earned by parents/stepparents</a:t>
            </a:r>
          </a:p>
          <a:p>
            <a:pPr eaLnBrk="1" hangingPunct="1">
              <a:lnSpc>
                <a:spcPct val="90000"/>
              </a:lnSpc>
              <a:spcBef>
                <a:spcPts val="900"/>
              </a:spcBef>
            </a:pPr>
            <a:r>
              <a:rPr lang="en-US" sz="3000" dirty="0" smtClean="0"/>
              <a:t>Untaxed income</a:t>
            </a:r>
          </a:p>
          <a:p>
            <a:pPr eaLnBrk="1" hangingPunct="1">
              <a:lnSpc>
                <a:spcPct val="90000"/>
              </a:lnSpc>
              <a:spcBef>
                <a:spcPts val="900"/>
              </a:spcBef>
            </a:pPr>
            <a:r>
              <a:rPr lang="en-US" sz="3000" dirty="0" smtClean="0"/>
              <a:t>U.S. income taxes paid </a:t>
            </a:r>
          </a:p>
          <a:p>
            <a:pPr eaLnBrk="1" hangingPunct="1">
              <a:lnSpc>
                <a:spcPct val="90000"/>
              </a:lnSpc>
              <a:spcBef>
                <a:spcPts val="900"/>
              </a:spcBef>
            </a:pPr>
            <a:r>
              <a:rPr lang="en-US" sz="3000" dirty="0" smtClean="0"/>
              <a:t>Household size</a:t>
            </a:r>
          </a:p>
          <a:p>
            <a:pPr eaLnBrk="1" hangingPunct="1">
              <a:lnSpc>
                <a:spcPct val="90000"/>
              </a:lnSpc>
              <a:spcBef>
                <a:spcPts val="900"/>
              </a:spcBef>
            </a:pPr>
            <a:r>
              <a:rPr lang="en-US" sz="3000" dirty="0" smtClean="0"/>
              <a:t>Number of household members in college</a:t>
            </a:r>
          </a:p>
          <a:p>
            <a:pPr eaLnBrk="1" hangingPunct="1">
              <a:lnSpc>
                <a:spcPct val="90000"/>
              </a:lnSpc>
              <a:spcBef>
                <a:spcPts val="900"/>
              </a:spcBef>
            </a:pPr>
            <a:r>
              <a:rPr lang="en-US" sz="3000" dirty="0" smtClean="0"/>
              <a:t>Real estate and investment net worth</a:t>
            </a:r>
          </a:p>
        </p:txBody>
      </p:sp>
    </p:spTree>
    <p:extLst>
      <p:ext uri="{BB962C8B-B14F-4D97-AF65-F5344CB8AC3E}">
        <p14:creationId xmlns:p14="http://schemas.microsoft.com/office/powerpoint/2010/main" val="1531605633"/>
      </p:ext>
    </p:extLst>
  </p:cSld>
  <p:clrMapOvr>
    <a:masterClrMapping/>
  </p:clrMapOvr>
  <p:transition spd="slow">
    <p:wipe dir="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p:cNvSpPr>
            <a:spLocks noGrp="1" noChangeArrowheads="1"/>
          </p:cNvSpPr>
          <p:nvPr>
            <p:ph type="title"/>
          </p:nvPr>
        </p:nvSpPr>
        <p:spPr/>
        <p:txBody>
          <a:bodyPr/>
          <a:lstStyle/>
          <a:p>
            <a:pPr eaLnBrk="1" hangingPunct="1"/>
            <a:r>
              <a:rPr lang="en-US" dirty="0" smtClean="0"/>
              <a:t>FAFSA Processing Results</a:t>
            </a:r>
          </a:p>
        </p:txBody>
      </p:sp>
      <p:sp>
        <p:nvSpPr>
          <p:cNvPr id="93186" name="Rectangle 3"/>
          <p:cNvSpPr>
            <a:spLocks noGrp="1" noChangeArrowheads="1"/>
          </p:cNvSpPr>
          <p:nvPr>
            <p:ph idx="1"/>
          </p:nvPr>
        </p:nvSpPr>
        <p:spPr/>
        <p:txBody>
          <a:bodyPr>
            <a:normAutofit lnSpcReduction="10000"/>
          </a:bodyPr>
          <a:lstStyle/>
          <a:p>
            <a:pPr marL="3175" indent="-3175" eaLnBrk="1" hangingPunct="1">
              <a:lnSpc>
                <a:spcPct val="90000"/>
              </a:lnSpc>
              <a:spcBef>
                <a:spcPct val="50000"/>
              </a:spcBef>
              <a:buFontTx/>
              <a:buNone/>
              <a:tabLst>
                <a:tab pos="347663" algn="l"/>
              </a:tabLst>
            </a:pPr>
            <a:r>
              <a:rPr lang="en-US" dirty="0" smtClean="0"/>
              <a:t>Central Processing System (CPS) notifies student of FAFSA processing results by:</a:t>
            </a:r>
          </a:p>
          <a:p>
            <a:pPr marL="339725" indent="-339725">
              <a:spcBef>
                <a:spcPts val="1800"/>
              </a:spcBef>
              <a:tabLst>
                <a:tab pos="347663" algn="l"/>
              </a:tabLst>
            </a:pPr>
            <a:r>
              <a:rPr lang="en-US" dirty="0" smtClean="0"/>
              <a:t>	Paper Student Aid Report (SAR) if paper FAFSA 	was filed and student’s email address was not 	provided</a:t>
            </a:r>
          </a:p>
          <a:p>
            <a:pPr marL="339725" indent="-339725">
              <a:spcBef>
                <a:spcPts val="1800"/>
              </a:spcBef>
              <a:tabLst>
                <a:tab pos="347663" algn="l"/>
              </a:tabLst>
            </a:pPr>
            <a:r>
              <a:rPr lang="en-US" dirty="0" smtClean="0"/>
              <a:t>SAR Acknowledgement if filed FAFSA on the	Web and student’s email address was not 	provided</a:t>
            </a:r>
          </a:p>
        </p:txBody>
      </p:sp>
    </p:spTree>
    <p:extLst>
      <p:ext uri="{BB962C8B-B14F-4D97-AF65-F5344CB8AC3E}">
        <p14:creationId xmlns:p14="http://schemas.microsoft.com/office/powerpoint/2010/main" val="3489153199"/>
      </p:ext>
    </p:extLst>
  </p:cSld>
  <p:clrMapOvr>
    <a:masterClrMapping/>
  </p:clrMapOvr>
  <p:transition spd="slow">
    <p:wipe dir="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Grp="1" noChangeArrowheads="1"/>
          </p:cNvSpPr>
          <p:nvPr>
            <p:ph type="title"/>
          </p:nvPr>
        </p:nvSpPr>
        <p:spPr/>
        <p:txBody>
          <a:bodyPr/>
          <a:lstStyle/>
          <a:p>
            <a:pPr eaLnBrk="1" hangingPunct="1"/>
            <a:r>
              <a:rPr lang="en-US" dirty="0" smtClean="0"/>
              <a:t>FAFSA Processing Results</a:t>
            </a:r>
          </a:p>
        </p:txBody>
      </p:sp>
      <p:sp>
        <p:nvSpPr>
          <p:cNvPr id="95234" name="Rectangle 3"/>
          <p:cNvSpPr>
            <a:spLocks noGrp="1" noChangeArrowheads="1"/>
          </p:cNvSpPr>
          <p:nvPr>
            <p:ph type="body" idx="1"/>
          </p:nvPr>
        </p:nvSpPr>
        <p:spPr/>
        <p:txBody>
          <a:bodyPr/>
          <a:lstStyle/>
          <a:p>
            <a:pPr eaLnBrk="1" hangingPunct="1">
              <a:spcBef>
                <a:spcPct val="70000"/>
              </a:spcBef>
            </a:pPr>
            <a:r>
              <a:rPr lang="en-US" dirty="0" smtClean="0"/>
              <a:t>CPS notifies student of FAFSA processing results by:</a:t>
            </a:r>
          </a:p>
          <a:p>
            <a:pPr marL="790575" lvl="1" indent="-341313" eaLnBrk="1" hangingPunct="1">
              <a:spcBef>
                <a:spcPct val="70000"/>
              </a:spcBef>
            </a:pPr>
            <a:r>
              <a:rPr lang="en-US" dirty="0" smtClean="0"/>
              <a:t>Email notification containing a direct link to student’s online SAR if student’s email was provided on paper or electronic FAFSA</a:t>
            </a:r>
          </a:p>
          <a:p>
            <a:pPr eaLnBrk="1" hangingPunct="1">
              <a:spcBef>
                <a:spcPct val="70000"/>
              </a:spcBef>
            </a:pPr>
            <a:r>
              <a:rPr lang="en-US" dirty="0" smtClean="0"/>
              <a:t>Student with </a:t>
            </a:r>
            <a:r>
              <a:rPr lang="en-US" smtClean="0"/>
              <a:t>FSA ID </a:t>
            </a:r>
            <a:r>
              <a:rPr lang="en-US" dirty="0" smtClean="0"/>
              <a:t>may view SAR online at </a:t>
            </a:r>
            <a:r>
              <a:rPr lang="en-US" dirty="0" smtClean="0">
                <a:solidFill>
                  <a:srgbClr val="0066FF"/>
                </a:solidFill>
                <a:hlinkClick r:id="rId3"/>
              </a:rPr>
              <a:t>www.fafsa.gov</a:t>
            </a:r>
            <a:r>
              <a:rPr lang="en-US" dirty="0" smtClean="0">
                <a:solidFill>
                  <a:srgbClr val="0066FF"/>
                </a:solidFill>
              </a:rPr>
              <a:t> </a:t>
            </a:r>
          </a:p>
        </p:txBody>
      </p:sp>
    </p:spTree>
    <p:extLst>
      <p:ext uri="{BB962C8B-B14F-4D97-AF65-F5344CB8AC3E}">
        <p14:creationId xmlns:p14="http://schemas.microsoft.com/office/powerpoint/2010/main" val="385861529"/>
      </p:ext>
    </p:extLst>
  </p:cSld>
  <p:clrMapOvr>
    <a:masterClrMapping/>
  </p:clrMapOvr>
  <p:transition spd="slow">
    <p:wipe dir="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a:spLocks noGrp="1" noChangeArrowheads="1"/>
          </p:cNvSpPr>
          <p:nvPr>
            <p:ph type="title"/>
          </p:nvPr>
        </p:nvSpPr>
        <p:spPr/>
        <p:txBody>
          <a:bodyPr/>
          <a:lstStyle/>
          <a:p>
            <a:pPr eaLnBrk="1" hangingPunct="1"/>
            <a:r>
              <a:rPr lang="en-US" dirty="0" smtClean="0"/>
              <a:t>FAFSA Processing Results</a:t>
            </a:r>
          </a:p>
        </p:txBody>
      </p:sp>
      <p:sp>
        <p:nvSpPr>
          <p:cNvPr id="97282" name="Rectangle 3"/>
          <p:cNvSpPr>
            <a:spLocks noGrp="1" noChangeArrowheads="1"/>
          </p:cNvSpPr>
          <p:nvPr>
            <p:ph idx="1"/>
          </p:nvPr>
        </p:nvSpPr>
        <p:spPr/>
        <p:txBody>
          <a:bodyPr/>
          <a:lstStyle/>
          <a:p>
            <a:pPr eaLnBrk="1" hangingPunct="1">
              <a:spcBef>
                <a:spcPts val="3000"/>
              </a:spcBef>
              <a:tabLst>
                <a:tab pos="4054475" algn="l"/>
              </a:tabLst>
            </a:pPr>
            <a:r>
              <a:rPr lang="en-US" dirty="0" smtClean="0"/>
              <a:t>Institutional Student Information Record (ISIR) sent to colleges listed on FAFSA approximately 10 to 14 days after FAFSA is submitted</a:t>
            </a:r>
          </a:p>
          <a:p>
            <a:pPr eaLnBrk="1" hangingPunct="1">
              <a:spcBef>
                <a:spcPts val="3000"/>
              </a:spcBef>
              <a:tabLst>
                <a:tab pos="4054475" algn="l"/>
              </a:tabLst>
            </a:pPr>
            <a:r>
              <a:rPr lang="en-US" dirty="0" smtClean="0"/>
              <a:t>College reviews ISIR</a:t>
            </a:r>
          </a:p>
          <a:p>
            <a:pPr marL="790575" lvl="1" indent="-341313" eaLnBrk="1" hangingPunct="1">
              <a:spcBef>
                <a:spcPts val="3000"/>
              </a:spcBef>
              <a:tabLst>
                <a:tab pos="4054475" algn="l"/>
              </a:tabLst>
            </a:pPr>
            <a:r>
              <a:rPr lang="en-US" dirty="0" smtClean="0"/>
              <a:t>May request additional documentation</a:t>
            </a:r>
          </a:p>
        </p:txBody>
      </p:sp>
    </p:spTree>
    <p:extLst>
      <p:ext uri="{BB962C8B-B14F-4D97-AF65-F5344CB8AC3E}">
        <p14:creationId xmlns:p14="http://schemas.microsoft.com/office/powerpoint/2010/main" val="2486420618"/>
      </p:ext>
    </p:extLst>
  </p:cSld>
  <p:clrMapOvr>
    <a:masterClrMapping/>
  </p:clrMapOvr>
  <p:transition spd="slow">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bwMode="auto">
          <a:xfrm>
            <a:off x="427037" y="827137"/>
            <a:ext cx="8302625" cy="647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0000"/>
          </a:bodyPr>
          <a:lstStyle/>
          <a:p>
            <a:r>
              <a:rPr lang="en-US" altLang="en-US" dirty="0" smtClean="0">
                <a:latin typeface="Arial" panose="020B0604020202020204" pitchFamily="34" charset="0"/>
                <a:cs typeface="Arial" panose="020B0604020202020204" pitchFamily="34" charset="0"/>
              </a:rPr>
              <a:t>Forgot My Username</a:t>
            </a:r>
          </a:p>
        </p:txBody>
      </p:sp>
      <p:sp>
        <p:nvSpPr>
          <p:cNvPr id="7" name="TextBox 6"/>
          <p:cNvSpPr txBox="1"/>
          <p:nvPr/>
        </p:nvSpPr>
        <p:spPr>
          <a:xfrm>
            <a:off x="487363" y="1443038"/>
            <a:ext cx="8275637" cy="1200150"/>
          </a:xfrm>
          <a:prstGeom prst="rect">
            <a:avLst/>
          </a:prstGeom>
          <a:noFill/>
        </p:spPr>
        <p:txBody>
          <a:bodyPr>
            <a:spAutoFit/>
          </a:bodyPr>
          <a:lstStyle/>
          <a:p>
            <a:pPr marL="173038" indent="-173038">
              <a:buFont typeface="Arial" panose="020B0604020202020204" pitchFamily="34" charset="0"/>
              <a:buChar char="•"/>
              <a:tabLst>
                <a:tab pos="173038" algn="l"/>
              </a:tabLst>
              <a:defRPr/>
            </a:pPr>
            <a:r>
              <a:rPr lang="en-US" sz="2400" dirty="0">
                <a:solidFill>
                  <a:schemeClr val="tx2">
                    <a:lumMod val="50000"/>
                  </a:schemeClr>
                </a:solidFill>
                <a:latin typeface="Arial" charset="0"/>
                <a:cs typeface="Arial" charset="0"/>
              </a:rPr>
              <a:t>Select “Forgot My Username” at the Log In Screen</a:t>
            </a:r>
          </a:p>
          <a:p>
            <a:pPr marL="173038" indent="-173038">
              <a:buFont typeface="Arial" panose="020B0604020202020204" pitchFamily="34" charset="0"/>
              <a:buChar char="•"/>
              <a:tabLst>
                <a:tab pos="173038" algn="l"/>
              </a:tabLst>
              <a:defRPr/>
            </a:pPr>
            <a:r>
              <a:rPr lang="en-US" sz="2400" dirty="0">
                <a:solidFill>
                  <a:schemeClr val="tx2">
                    <a:lumMod val="50000"/>
                  </a:schemeClr>
                </a:solidFill>
                <a:latin typeface="Arial" charset="0"/>
                <a:cs typeface="Arial" charset="0"/>
              </a:rPr>
              <a:t>The appearance of the link may vary depending on what website you are visiting</a:t>
            </a:r>
          </a:p>
        </p:txBody>
      </p:sp>
      <p:grpSp>
        <p:nvGrpSpPr>
          <p:cNvPr id="31748" name="Group 2" descr="Examples of the Edit Your FSA ID Web page and the FAFSA Login Web page with the &quot;Forgot My Username&quot; link highlighted"/>
          <p:cNvGrpSpPr>
            <a:grpSpLocks/>
          </p:cNvGrpSpPr>
          <p:nvPr/>
        </p:nvGrpSpPr>
        <p:grpSpPr bwMode="auto">
          <a:xfrm>
            <a:off x="913871" y="2715508"/>
            <a:ext cx="7146396" cy="3705048"/>
            <a:chOff x="460375" y="2343150"/>
            <a:chExt cx="8561388" cy="4438650"/>
          </a:xfrm>
        </p:grpSpPr>
        <p:pic>
          <p:nvPicPr>
            <p:cNvPr id="31750"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0375" y="2343150"/>
              <a:ext cx="4939381" cy="307349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TextBox 7"/>
            <p:cNvSpPr txBox="1"/>
            <p:nvPr/>
          </p:nvSpPr>
          <p:spPr bwMode="auto">
            <a:xfrm>
              <a:off x="487363" y="5410200"/>
              <a:ext cx="1981200" cy="276225"/>
            </a:xfrm>
            <a:prstGeom prst="rect">
              <a:avLst/>
            </a:prstGeom>
            <a:noFill/>
          </p:spPr>
          <p:txBody>
            <a:bodyPr>
              <a:spAutoFit/>
            </a:bodyPr>
            <a:lstStyle/>
            <a:p>
              <a:pPr>
                <a:tabLst>
                  <a:tab pos="173038" algn="l"/>
                </a:tabLst>
                <a:defRPr/>
              </a:pPr>
              <a:r>
                <a:rPr lang="en-US" sz="1200" dirty="0">
                  <a:solidFill>
                    <a:schemeClr val="tx2">
                      <a:lumMod val="50000"/>
                    </a:schemeClr>
                  </a:solidFill>
                  <a:latin typeface="Arial" charset="0"/>
                  <a:cs typeface="Arial" charset="0"/>
                </a:rPr>
                <a:t>Edit My FSA ID Screen</a:t>
              </a:r>
            </a:p>
          </p:txBody>
        </p:sp>
        <p:pic>
          <p:nvPicPr>
            <p:cNvPr id="3175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7989" y="2514600"/>
              <a:ext cx="4803774" cy="40386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0" name="TextBox 9"/>
            <p:cNvSpPr txBox="1"/>
            <p:nvPr/>
          </p:nvSpPr>
          <p:spPr bwMode="auto">
            <a:xfrm>
              <a:off x="4240213" y="6505575"/>
              <a:ext cx="1981200" cy="276225"/>
            </a:xfrm>
            <a:prstGeom prst="rect">
              <a:avLst/>
            </a:prstGeom>
            <a:noFill/>
          </p:spPr>
          <p:txBody>
            <a:bodyPr>
              <a:spAutoFit/>
            </a:bodyPr>
            <a:lstStyle/>
            <a:p>
              <a:pPr>
                <a:tabLst>
                  <a:tab pos="173038" algn="l"/>
                </a:tabLst>
                <a:defRPr/>
              </a:pPr>
              <a:r>
                <a:rPr lang="en-US" sz="1200" dirty="0">
                  <a:solidFill>
                    <a:schemeClr val="tx2">
                      <a:lumMod val="50000"/>
                    </a:schemeClr>
                  </a:solidFill>
                  <a:latin typeface="Arial" charset="0"/>
                  <a:cs typeface="Arial" charset="0"/>
                </a:rPr>
                <a:t>FAFSA Log In Screen</a:t>
              </a:r>
            </a:p>
          </p:txBody>
        </p:sp>
        <p:sp>
          <p:nvSpPr>
            <p:cNvPr id="11" name="Oval 10"/>
            <p:cNvSpPr/>
            <p:nvPr/>
          </p:nvSpPr>
          <p:spPr bwMode="auto">
            <a:xfrm>
              <a:off x="4578350" y="5294313"/>
              <a:ext cx="704850" cy="304800"/>
            </a:xfrm>
            <a:prstGeom prst="ellipse">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2" name="Oval 11"/>
            <p:cNvSpPr/>
            <p:nvPr/>
          </p:nvSpPr>
          <p:spPr bwMode="auto">
            <a:xfrm>
              <a:off x="3200400" y="4229100"/>
              <a:ext cx="704850" cy="304800"/>
            </a:xfrm>
            <a:prstGeom prst="ellipse">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grpSp>
    </p:spTree>
    <p:extLst>
      <p:ext uri="{BB962C8B-B14F-4D97-AF65-F5344CB8AC3E}">
        <p14:creationId xmlns:p14="http://schemas.microsoft.com/office/powerpoint/2010/main" val="231584851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Grp="1" noChangeArrowheads="1"/>
          </p:cNvSpPr>
          <p:nvPr>
            <p:ph type="title"/>
          </p:nvPr>
        </p:nvSpPr>
        <p:spPr/>
        <p:txBody>
          <a:bodyPr/>
          <a:lstStyle/>
          <a:p>
            <a:pPr eaLnBrk="1" hangingPunct="1"/>
            <a:r>
              <a:rPr lang="en-US" dirty="0" smtClean="0"/>
              <a:t>Student Aid Report</a:t>
            </a:r>
          </a:p>
        </p:txBody>
      </p:sp>
      <p:sp>
        <p:nvSpPr>
          <p:cNvPr id="99330" name="Rectangle 3"/>
          <p:cNvSpPr>
            <a:spLocks noGrp="1" noChangeArrowheads="1"/>
          </p:cNvSpPr>
          <p:nvPr>
            <p:ph idx="1"/>
          </p:nvPr>
        </p:nvSpPr>
        <p:spPr/>
        <p:txBody>
          <a:bodyPr/>
          <a:lstStyle/>
          <a:p>
            <a:pPr eaLnBrk="1" hangingPunct="1">
              <a:spcBef>
                <a:spcPct val="125000"/>
              </a:spcBef>
            </a:pPr>
            <a:r>
              <a:rPr lang="en-US" dirty="0" smtClean="0"/>
              <a:t>Review data for accuracy and correct any errors</a:t>
            </a:r>
          </a:p>
          <a:p>
            <a:pPr eaLnBrk="1" hangingPunct="1">
              <a:spcBef>
                <a:spcPct val="125000"/>
              </a:spcBef>
            </a:pPr>
            <a:r>
              <a:rPr lang="en-US" dirty="0" smtClean="0"/>
              <a:t>Update estimated tax information when actual figures become available</a:t>
            </a:r>
          </a:p>
        </p:txBody>
      </p:sp>
      <p:pic>
        <p:nvPicPr>
          <p:cNvPr id="2" name="Picture 1" descr="Questionario on-line per il personale A.T.A. 2014/20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0200" y="3352800"/>
            <a:ext cx="1837413" cy="1828800"/>
          </a:xfrm>
          <a:prstGeom prst="rect">
            <a:avLst/>
          </a:prstGeom>
        </p:spPr>
      </p:pic>
    </p:spTree>
    <p:extLst>
      <p:ext uri="{BB962C8B-B14F-4D97-AF65-F5344CB8AC3E}">
        <p14:creationId xmlns:p14="http://schemas.microsoft.com/office/powerpoint/2010/main" val="3887762966"/>
      </p:ext>
    </p:extLst>
  </p:cSld>
  <p:clrMapOvr>
    <a:masterClrMapping/>
  </p:clrMapOvr>
  <p:transition spd="slow">
    <p:wipe dir="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p:cNvSpPr>
            <a:spLocks noGrp="1" noChangeArrowheads="1"/>
          </p:cNvSpPr>
          <p:nvPr>
            <p:ph type="title"/>
          </p:nvPr>
        </p:nvSpPr>
        <p:spPr/>
        <p:txBody>
          <a:bodyPr/>
          <a:lstStyle/>
          <a:p>
            <a:pPr eaLnBrk="1" hangingPunct="1"/>
            <a:r>
              <a:rPr lang="en-US" dirty="0" smtClean="0"/>
              <a:t>Making Corrections</a:t>
            </a:r>
          </a:p>
        </p:txBody>
      </p:sp>
      <p:sp>
        <p:nvSpPr>
          <p:cNvPr id="101378" name="Rectangle 3"/>
          <p:cNvSpPr>
            <a:spLocks noGrp="1" noChangeArrowheads="1"/>
          </p:cNvSpPr>
          <p:nvPr>
            <p:ph idx="1"/>
          </p:nvPr>
        </p:nvSpPr>
        <p:spPr>
          <a:xfrm>
            <a:off x="152400" y="1295400"/>
            <a:ext cx="8686800" cy="4525963"/>
          </a:xfrm>
        </p:spPr>
        <p:txBody>
          <a:bodyPr/>
          <a:lstStyle/>
          <a:p>
            <a:pPr marL="0" indent="0" eaLnBrk="1" hangingPunct="1">
              <a:lnSpc>
                <a:spcPct val="90000"/>
              </a:lnSpc>
              <a:buFontTx/>
              <a:buNone/>
              <a:tabLst>
                <a:tab pos="347663" algn="l"/>
              </a:tabLst>
            </a:pPr>
            <a:r>
              <a:rPr lang="en-US" dirty="0" smtClean="0"/>
              <a:t>If necessary, corrections to FAFSA data may be made by: </a:t>
            </a:r>
          </a:p>
          <a:p>
            <a:pPr marL="339725" indent="-339725" eaLnBrk="1" hangingPunct="1">
              <a:lnSpc>
                <a:spcPct val="90000"/>
              </a:lnSpc>
              <a:spcBef>
                <a:spcPct val="35000"/>
              </a:spcBef>
            </a:pPr>
            <a:r>
              <a:rPr lang="en-US" sz="2800" dirty="0" smtClean="0"/>
              <a:t>Using FAFSA on the Web (</a:t>
            </a:r>
            <a:r>
              <a:rPr lang="en-US" sz="2800" dirty="0" smtClean="0">
                <a:solidFill>
                  <a:srgbClr val="0066FF"/>
                </a:solidFill>
                <a:hlinkClick r:id="rId3"/>
              </a:rPr>
              <a:t>www.fafsa.gov</a:t>
            </a:r>
            <a:r>
              <a:rPr lang="en-US" sz="2800" dirty="0" smtClean="0"/>
              <a:t>) if student has a FSA</a:t>
            </a:r>
            <a:r>
              <a:rPr lang="en-US" sz="2800" dirty="0" smtClean="0">
                <a:solidFill>
                  <a:srgbClr val="FF0000"/>
                </a:solidFill>
              </a:rPr>
              <a:t> </a:t>
            </a:r>
            <a:r>
              <a:rPr lang="en-US" sz="2800" dirty="0" smtClean="0"/>
              <a:t>ID;</a:t>
            </a:r>
          </a:p>
          <a:p>
            <a:pPr marL="339725" indent="-339725" eaLnBrk="1" hangingPunct="1">
              <a:lnSpc>
                <a:spcPct val="90000"/>
              </a:lnSpc>
              <a:spcBef>
                <a:spcPct val="35000"/>
              </a:spcBef>
            </a:pPr>
            <a:r>
              <a:rPr lang="en-US" sz="2800" dirty="0" smtClean="0"/>
              <a:t>Updating paper SAR (SAR Information Acknowledgement cannot be used to make corrections); or</a:t>
            </a:r>
          </a:p>
          <a:p>
            <a:pPr marL="339725" indent="-339725" eaLnBrk="1" hangingPunct="1">
              <a:lnSpc>
                <a:spcPct val="90000"/>
              </a:lnSpc>
              <a:spcBef>
                <a:spcPct val="35000"/>
              </a:spcBef>
            </a:pPr>
            <a:r>
              <a:rPr lang="en-US" sz="2800" dirty="0" smtClean="0"/>
              <a:t>Submitting documentation to college’s financial aid office</a:t>
            </a:r>
            <a:endParaRPr lang="en-US" dirty="0" smtClean="0"/>
          </a:p>
        </p:txBody>
      </p:sp>
    </p:spTree>
    <p:extLst>
      <p:ext uri="{BB962C8B-B14F-4D97-AF65-F5344CB8AC3E}">
        <p14:creationId xmlns:p14="http://schemas.microsoft.com/office/powerpoint/2010/main" val="4186163956"/>
      </p:ext>
    </p:extLst>
  </p:cSld>
  <p:clrMapOvr>
    <a:masterClrMapping/>
  </p:clrMapOvr>
  <p:transition spd="slow">
    <p:wipe dir="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p:cNvSpPr>
            <a:spLocks noGrp="1" noChangeArrowheads="1"/>
          </p:cNvSpPr>
          <p:nvPr>
            <p:ph type="title"/>
          </p:nvPr>
        </p:nvSpPr>
        <p:spPr/>
        <p:txBody>
          <a:bodyPr/>
          <a:lstStyle/>
          <a:p>
            <a:pPr eaLnBrk="1" hangingPunct="1"/>
            <a:r>
              <a:rPr lang="en-US" dirty="0" smtClean="0"/>
              <a:t>Questions</a:t>
            </a:r>
          </a:p>
        </p:txBody>
      </p:sp>
      <p:sp>
        <p:nvSpPr>
          <p:cNvPr id="101378" name="Rectangle 3"/>
          <p:cNvSpPr>
            <a:spLocks noGrp="1" noChangeArrowheads="1"/>
          </p:cNvSpPr>
          <p:nvPr>
            <p:ph idx="1"/>
          </p:nvPr>
        </p:nvSpPr>
        <p:spPr>
          <a:xfrm>
            <a:off x="152400" y="1295400"/>
            <a:ext cx="8686800" cy="4525963"/>
          </a:xfrm>
        </p:spPr>
        <p:txBody>
          <a:bodyPr/>
          <a:lstStyle/>
          <a:p>
            <a:pPr marL="0" indent="0" algn="ctr" eaLnBrk="1" hangingPunct="1">
              <a:lnSpc>
                <a:spcPct val="90000"/>
              </a:lnSpc>
              <a:buFontTx/>
              <a:buNone/>
              <a:tabLst>
                <a:tab pos="347663" algn="l"/>
              </a:tabLst>
            </a:pPr>
            <a:r>
              <a:rPr lang="en-US" dirty="0" smtClean="0"/>
              <a:t>Questions/Comments</a:t>
            </a:r>
          </a:p>
          <a:p>
            <a:pPr marL="0" indent="0" algn="ctr" eaLnBrk="1" hangingPunct="1">
              <a:lnSpc>
                <a:spcPct val="90000"/>
              </a:lnSpc>
              <a:buFontTx/>
              <a:buNone/>
              <a:tabLst>
                <a:tab pos="347663" algn="l"/>
              </a:tabLst>
            </a:pPr>
            <a:endParaRPr lang="en-US" dirty="0" smtClean="0"/>
          </a:p>
        </p:txBody>
      </p:sp>
      <p:pic>
        <p:nvPicPr>
          <p:cNvPr id="4" name="Picture 3" descr="Question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9400" y="1981200"/>
            <a:ext cx="3200400" cy="3429001"/>
          </a:xfrm>
          <a:prstGeom prst="rect">
            <a:avLst/>
          </a:prstGeom>
        </p:spPr>
      </p:pic>
    </p:spTree>
    <p:extLst>
      <p:ext uri="{BB962C8B-B14F-4D97-AF65-F5344CB8AC3E}">
        <p14:creationId xmlns:p14="http://schemas.microsoft.com/office/powerpoint/2010/main" val="3102104606"/>
      </p:ext>
    </p:extLst>
  </p:cSld>
  <p:clrMapOvr>
    <a:masterClrMapping/>
  </p:clrMapOvr>
  <p:transition spd="slow">
    <p:wipe dir="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p:cNvSpPr>
          <p:nvPr>
            <p:ph type="subTitle" idx="1"/>
          </p:nvPr>
        </p:nvSpPr>
        <p:spPr>
          <a:xfrm>
            <a:off x="1371600" y="914400"/>
            <a:ext cx="6400800" cy="3505200"/>
          </a:xfrm>
        </p:spPr>
        <p:txBody>
          <a:bodyPr>
            <a:normAutofit/>
          </a:bodyPr>
          <a:lstStyle/>
          <a:p>
            <a:r>
              <a:rPr lang="en-US" sz="5400" dirty="0" smtClean="0">
                <a:latin typeface="+mj-lt"/>
              </a:rPr>
              <a:t>Verification: 101</a:t>
            </a:r>
            <a:endParaRPr lang="en-US" sz="5400" dirty="0">
              <a:latin typeface="+mj-lt"/>
            </a:endParaRPr>
          </a:p>
        </p:txBody>
      </p:sp>
      <p:sp>
        <p:nvSpPr>
          <p:cNvPr id="10" name="Rectangle 9"/>
          <p:cNvSpPr>
            <a:spLocks noGrp="1"/>
          </p:cNvSpPr>
          <p:nvPr>
            <p:ph type="title"/>
          </p:nvPr>
        </p:nvSpPr>
        <p:spPr/>
        <p:txBody>
          <a:bodyPr>
            <a:normAutofit/>
          </a:bodyPr>
          <a:lstStyle/>
          <a:p>
            <a:r>
              <a:rPr lang="en-US" sz="1800" dirty="0" smtClean="0">
                <a:latin typeface="+mn-lt"/>
              </a:rPr>
              <a:t>Miracle Davis</a:t>
            </a:r>
            <a:br>
              <a:rPr lang="en-US" sz="1800" dirty="0" smtClean="0">
                <a:latin typeface="+mn-lt"/>
              </a:rPr>
            </a:br>
            <a:r>
              <a:rPr lang="en-US" sz="1800" dirty="0" smtClean="0">
                <a:latin typeface="+mn-lt"/>
              </a:rPr>
              <a:t>August 2, 2016</a:t>
            </a:r>
            <a:endParaRPr lang="en-US" sz="1800" dirty="0">
              <a:latin typeface="+mn-lt"/>
            </a:endParaRPr>
          </a:p>
        </p:txBody>
      </p:sp>
    </p:spTree>
    <p:extLst>
      <p:ext uri="{BB962C8B-B14F-4D97-AF65-F5344CB8AC3E}">
        <p14:creationId xmlns:p14="http://schemas.microsoft.com/office/powerpoint/2010/main" val="420079371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normAutofit fontScale="90000"/>
          </a:bodyPr>
          <a:lstStyle/>
          <a:p>
            <a:r>
              <a:rPr lang="en-US" dirty="0" smtClean="0"/>
              <a:t>What does it mean to be selected for Verification?</a:t>
            </a:r>
            <a:endParaRPr lang="en-US" dirty="0"/>
          </a:p>
        </p:txBody>
      </p:sp>
      <p:sp>
        <p:nvSpPr>
          <p:cNvPr id="3" name="Rectangle 2"/>
          <p:cNvSpPr>
            <a:spLocks noGrp="1"/>
          </p:cNvSpPr>
          <p:nvPr>
            <p:ph idx="1"/>
          </p:nvPr>
        </p:nvSpPr>
        <p:spPr>
          <a:xfrm>
            <a:off x="457200" y="1828800"/>
            <a:ext cx="8229600" cy="4525963"/>
          </a:xfrm>
        </p:spPr>
        <p:txBody>
          <a:bodyPr/>
          <a:lstStyle/>
          <a:p>
            <a:r>
              <a:rPr lang="en-US" dirty="0"/>
              <a:t>Verification is the confirmation through documentation that the information provided on a student's Free Application for Federal Student Aid (FAFSA) is correct. The federal government requires colleges and universities to verify or confirm the data reported by students and their parent(s) on the FAFSA.</a:t>
            </a:r>
          </a:p>
        </p:txBody>
      </p:sp>
    </p:spTree>
    <p:extLst>
      <p:ext uri="{BB962C8B-B14F-4D97-AF65-F5344CB8AC3E}">
        <p14:creationId xmlns:p14="http://schemas.microsoft.com/office/powerpoint/2010/main" val="208681810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normAutofit fontScale="90000"/>
          </a:bodyPr>
          <a:lstStyle/>
          <a:p>
            <a:r>
              <a:rPr lang="en-US" dirty="0"/>
              <a:t>Required Written Policies and Procedures</a:t>
            </a:r>
          </a:p>
        </p:txBody>
      </p:sp>
      <p:sp>
        <p:nvSpPr>
          <p:cNvPr id="3" name="Rectangle 2"/>
          <p:cNvSpPr>
            <a:spLocks noGrp="1"/>
          </p:cNvSpPr>
          <p:nvPr>
            <p:ph idx="1"/>
          </p:nvPr>
        </p:nvSpPr>
        <p:spPr/>
        <p:txBody>
          <a:bodyPr>
            <a:normAutofit lnSpcReduction="10000"/>
          </a:bodyPr>
          <a:lstStyle/>
          <a:p>
            <a:pPr>
              <a:lnSpc>
                <a:spcPct val="90000"/>
              </a:lnSpc>
            </a:pPr>
            <a:r>
              <a:rPr lang="en-US" dirty="0"/>
              <a:t> Deadlines for student to provide documentation and consequences of failure to meet deadlines</a:t>
            </a:r>
          </a:p>
          <a:p>
            <a:pPr>
              <a:lnSpc>
                <a:spcPct val="90000"/>
              </a:lnSpc>
            </a:pPr>
            <a:endParaRPr lang="en-US" dirty="0"/>
          </a:p>
          <a:p>
            <a:pPr>
              <a:lnSpc>
                <a:spcPct val="90000"/>
              </a:lnSpc>
            </a:pPr>
            <a:r>
              <a:rPr lang="en-US" dirty="0"/>
              <a:t> Method by which students are notified of award changes resulting from verification</a:t>
            </a:r>
          </a:p>
          <a:p>
            <a:pPr>
              <a:lnSpc>
                <a:spcPct val="90000"/>
              </a:lnSpc>
            </a:pPr>
            <a:endParaRPr lang="en-US" dirty="0"/>
          </a:p>
          <a:p>
            <a:pPr>
              <a:lnSpc>
                <a:spcPct val="90000"/>
              </a:lnSpc>
            </a:pPr>
            <a:r>
              <a:rPr lang="en-US" dirty="0"/>
              <a:t> Procedures for correcting FAFSA data </a:t>
            </a:r>
          </a:p>
          <a:p>
            <a:pPr>
              <a:lnSpc>
                <a:spcPct val="90000"/>
              </a:lnSpc>
            </a:pPr>
            <a:endParaRPr lang="en-US" dirty="0"/>
          </a:p>
          <a:p>
            <a:pPr>
              <a:lnSpc>
                <a:spcPct val="90000"/>
              </a:lnSpc>
            </a:pPr>
            <a:r>
              <a:rPr lang="en-US" dirty="0" smtClean="0"/>
              <a:t>Procedure </a:t>
            </a:r>
            <a:r>
              <a:rPr lang="en-US" dirty="0"/>
              <a:t>you will follow to refer a student to the Office </a:t>
            </a:r>
            <a:r>
              <a:rPr lang="en-US" dirty="0" smtClean="0"/>
              <a:t>of Inspector General</a:t>
            </a:r>
            <a:endParaRPr lang="en-US" dirty="0"/>
          </a:p>
        </p:txBody>
      </p:sp>
    </p:spTree>
    <p:extLst>
      <p:ext uri="{BB962C8B-B14F-4D97-AF65-F5344CB8AC3E}">
        <p14:creationId xmlns:p14="http://schemas.microsoft.com/office/powerpoint/2010/main" val="46055918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normAutofit fontScale="90000"/>
          </a:bodyPr>
          <a:lstStyle/>
          <a:p>
            <a:r>
              <a:rPr lang="en-US" dirty="0"/>
              <a:t>Notification to Selected Students</a:t>
            </a:r>
          </a:p>
        </p:txBody>
      </p:sp>
      <p:sp>
        <p:nvSpPr>
          <p:cNvPr id="3" name="Rectangle 2"/>
          <p:cNvSpPr>
            <a:spLocks noGrp="1"/>
          </p:cNvSpPr>
          <p:nvPr>
            <p:ph idx="1"/>
          </p:nvPr>
        </p:nvSpPr>
        <p:spPr/>
        <p:txBody>
          <a:bodyPr>
            <a:normAutofit fontScale="92500" lnSpcReduction="20000"/>
          </a:bodyPr>
          <a:lstStyle/>
          <a:p>
            <a:r>
              <a:rPr lang="en-US" dirty="0" smtClean="0"/>
              <a:t>School must provide a written statement providing a clear explanation of the documents required for student to submit for verification.</a:t>
            </a:r>
          </a:p>
          <a:p>
            <a:endParaRPr lang="en-US" dirty="0" smtClean="0"/>
          </a:p>
          <a:p>
            <a:r>
              <a:rPr lang="en-US" dirty="0" smtClean="0"/>
              <a:t> Student’s responsibilities with regard to the verification process. This includes correction procedures, deadlines for completing any actions required &amp; consequences of missing deadlines.</a:t>
            </a:r>
          </a:p>
          <a:p>
            <a:endParaRPr lang="en-US" dirty="0" smtClean="0"/>
          </a:p>
          <a:p>
            <a:r>
              <a:rPr lang="en-US" dirty="0" smtClean="0"/>
              <a:t> Notification methods that the school will use to notify students of award changes as a result of verification and the time frame for notification.</a:t>
            </a:r>
            <a:endParaRPr lang="en-US" dirty="0"/>
          </a:p>
        </p:txBody>
      </p:sp>
    </p:spTree>
    <p:extLst>
      <p:ext uri="{BB962C8B-B14F-4D97-AF65-F5344CB8AC3E}">
        <p14:creationId xmlns:p14="http://schemas.microsoft.com/office/powerpoint/2010/main" val="403393287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r>
              <a:rPr lang="en-US" dirty="0"/>
              <a:t>How Are Applicants Selected?</a:t>
            </a:r>
          </a:p>
        </p:txBody>
      </p:sp>
      <p:sp>
        <p:nvSpPr>
          <p:cNvPr id="3" name="Rectangle 2"/>
          <p:cNvSpPr>
            <a:spLocks noGrp="1"/>
          </p:cNvSpPr>
          <p:nvPr>
            <p:ph idx="1"/>
          </p:nvPr>
        </p:nvSpPr>
        <p:spPr/>
        <p:txBody>
          <a:bodyPr/>
          <a:lstStyle/>
          <a:p>
            <a:endParaRPr lang="en-US" dirty="0" smtClean="0"/>
          </a:p>
          <a:p>
            <a:r>
              <a:rPr lang="en-US" dirty="0" smtClean="0"/>
              <a:t>CPS </a:t>
            </a:r>
            <a:r>
              <a:rPr lang="en-US" dirty="0"/>
              <a:t>selection</a:t>
            </a:r>
          </a:p>
          <a:p>
            <a:pPr marL="914400" lvl="1" indent="-514350">
              <a:buFont typeface="+mj-lt"/>
              <a:buAutoNum type="arabicPeriod"/>
            </a:pPr>
            <a:r>
              <a:rPr lang="en-US" dirty="0" smtClean="0"/>
              <a:t>Edit </a:t>
            </a:r>
            <a:r>
              <a:rPr lang="en-US" dirty="0"/>
              <a:t>checks which identify inconsistencies </a:t>
            </a:r>
            <a:r>
              <a:rPr lang="en-US" dirty="0" smtClean="0"/>
              <a:t>and potential </a:t>
            </a:r>
            <a:r>
              <a:rPr lang="en-US" dirty="0"/>
              <a:t>errors</a:t>
            </a:r>
          </a:p>
          <a:p>
            <a:pPr marL="914400" lvl="1" indent="-514350">
              <a:buFont typeface="+mj-lt"/>
              <a:buAutoNum type="arabicPeriod"/>
            </a:pPr>
            <a:r>
              <a:rPr lang="en-US" dirty="0" smtClean="0"/>
              <a:t>Random selection</a:t>
            </a:r>
          </a:p>
          <a:p>
            <a:pPr marL="400050" lvl="1" indent="0">
              <a:buNone/>
            </a:pPr>
            <a:endParaRPr lang="en-US" dirty="0"/>
          </a:p>
          <a:p>
            <a:r>
              <a:rPr lang="en-US" dirty="0"/>
              <a:t> School selection</a:t>
            </a:r>
          </a:p>
          <a:p>
            <a:pPr lvl="1"/>
            <a:r>
              <a:rPr lang="en-US" dirty="0"/>
              <a:t>Criteria set by school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400" y="3200400"/>
            <a:ext cx="1981200" cy="182880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5152" y="5013795"/>
            <a:ext cx="1984248" cy="1772595"/>
          </a:xfrm>
          <a:prstGeom prst="rect">
            <a:avLst/>
          </a:prstGeom>
        </p:spPr>
      </p:pic>
    </p:spTree>
    <p:extLst>
      <p:ext uri="{BB962C8B-B14F-4D97-AF65-F5344CB8AC3E}">
        <p14:creationId xmlns:p14="http://schemas.microsoft.com/office/powerpoint/2010/main" val="68744562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Verification Exclusions</a:t>
            </a:r>
            <a:br>
              <a:rPr lang="en-US" dirty="0"/>
            </a:br>
            <a:endParaRPr lang="en-US" dirty="0"/>
          </a:p>
        </p:txBody>
      </p:sp>
      <p:sp>
        <p:nvSpPr>
          <p:cNvPr id="3" name="Content Placeholder 2"/>
          <p:cNvSpPr>
            <a:spLocks noGrp="1"/>
          </p:cNvSpPr>
          <p:nvPr>
            <p:ph idx="1"/>
          </p:nvPr>
        </p:nvSpPr>
        <p:spPr>
          <a:xfrm>
            <a:off x="457200" y="1600200"/>
            <a:ext cx="8229600" cy="4876800"/>
          </a:xfrm>
        </p:spPr>
        <p:txBody>
          <a:bodyPr>
            <a:normAutofit fontScale="85000" lnSpcReduction="20000"/>
          </a:bodyPr>
          <a:lstStyle/>
          <a:p>
            <a:endParaRPr lang="en-US" dirty="0" smtClean="0"/>
          </a:p>
          <a:p>
            <a:pPr>
              <a:buFont typeface="Arial" panose="020B0604020202020204" pitchFamily="34" charset="0"/>
              <a:buChar char="•"/>
            </a:pPr>
            <a:r>
              <a:rPr lang="en-US" dirty="0"/>
              <a:t>Death of the student. </a:t>
            </a:r>
            <a:endParaRPr lang="en-US" dirty="0" smtClean="0"/>
          </a:p>
          <a:p>
            <a:r>
              <a:rPr lang="en-US" dirty="0" smtClean="0"/>
              <a:t>Not </a:t>
            </a:r>
            <a:r>
              <a:rPr lang="en-US" dirty="0"/>
              <a:t>an aid recipient. The student won’t receive Title IV aid for </a:t>
            </a:r>
            <a:r>
              <a:rPr lang="en-US" dirty="0" smtClean="0"/>
              <a:t>reasons other </a:t>
            </a:r>
            <a:r>
              <a:rPr lang="en-US" dirty="0"/>
              <a:t>than a failure to complete verification. This includes </a:t>
            </a:r>
            <a:r>
              <a:rPr lang="en-US" dirty="0" smtClean="0"/>
              <a:t>being ineligible </a:t>
            </a:r>
            <a:r>
              <a:rPr lang="en-US" dirty="0"/>
              <a:t>for that aid and withdrawing without receiving it</a:t>
            </a:r>
            <a:r>
              <a:rPr lang="en-US" dirty="0" smtClean="0"/>
              <a:t>.</a:t>
            </a:r>
          </a:p>
          <a:p>
            <a:r>
              <a:rPr lang="en-US" dirty="0" smtClean="0"/>
              <a:t> </a:t>
            </a:r>
            <a:r>
              <a:rPr lang="en-US" dirty="0"/>
              <a:t>The applicant is eligible to receive only unsubsidized student </a:t>
            </a:r>
            <a:r>
              <a:rPr lang="en-US" dirty="0" smtClean="0"/>
              <a:t>financial assistance</a:t>
            </a:r>
            <a:r>
              <a:rPr lang="en-US" dirty="0"/>
              <a:t>.</a:t>
            </a:r>
          </a:p>
          <a:p>
            <a:r>
              <a:rPr lang="en-US" dirty="0" smtClean="0"/>
              <a:t> </a:t>
            </a:r>
            <a:r>
              <a:rPr lang="en-US" dirty="0"/>
              <a:t>Applicant verified by another school. The student completed </a:t>
            </a:r>
            <a:r>
              <a:rPr lang="en-US" dirty="0" smtClean="0"/>
              <a:t>verification for </a:t>
            </a:r>
            <a:r>
              <a:rPr lang="en-US" dirty="0"/>
              <a:t>the current award year at another school before transferring.</a:t>
            </a:r>
          </a:p>
          <a:p>
            <a:r>
              <a:rPr lang="en-US" dirty="0" smtClean="0"/>
              <a:t>Post </a:t>
            </a:r>
            <a:r>
              <a:rPr lang="en-US" dirty="0"/>
              <a:t>enrollment. The student was selected for verification </a:t>
            </a:r>
            <a:r>
              <a:rPr lang="en-US" dirty="0" smtClean="0"/>
              <a:t>after  ceasing </a:t>
            </a:r>
            <a:r>
              <a:rPr lang="en-US" dirty="0"/>
              <a:t>to be enrolled at your school and all (including </a:t>
            </a:r>
            <a:r>
              <a:rPr lang="en-US" dirty="0" smtClean="0"/>
              <a:t>late) disbursements </a:t>
            </a:r>
            <a:r>
              <a:rPr lang="en-US" dirty="0"/>
              <a:t>were made.</a:t>
            </a:r>
            <a:endParaRPr lang="en-US" dirty="0" smtClean="0"/>
          </a:p>
          <a:p>
            <a:endParaRPr lang="en-US" dirty="0"/>
          </a:p>
        </p:txBody>
      </p:sp>
    </p:spTree>
    <p:extLst>
      <p:ext uri="{BB962C8B-B14F-4D97-AF65-F5344CB8AC3E}">
        <p14:creationId xmlns:p14="http://schemas.microsoft.com/office/powerpoint/2010/main" val="306889079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1752600"/>
            <a:ext cx="4038600" cy="4953000"/>
          </a:xfrm>
        </p:spPr>
        <p:txBody>
          <a:bodyPr>
            <a:normAutofit fontScale="92500" lnSpcReduction="10000"/>
          </a:bodyPr>
          <a:lstStyle/>
          <a:p>
            <a:pPr>
              <a:buFont typeface="Wingdings" panose="05000000000000000000" pitchFamily="2" charset="2"/>
              <a:buChar char="ü"/>
            </a:pPr>
            <a:r>
              <a:rPr lang="en-US" dirty="0" smtClean="0"/>
              <a:t>Household </a:t>
            </a:r>
            <a:r>
              <a:rPr lang="en-US" dirty="0"/>
              <a:t>size</a:t>
            </a:r>
          </a:p>
          <a:p>
            <a:pPr>
              <a:buFont typeface="Wingdings" panose="05000000000000000000" pitchFamily="2" charset="2"/>
              <a:buChar char="ü"/>
            </a:pPr>
            <a:r>
              <a:rPr lang="en-US" dirty="0" smtClean="0"/>
              <a:t>Number </a:t>
            </a:r>
            <a:r>
              <a:rPr lang="en-US" dirty="0"/>
              <a:t>in college</a:t>
            </a:r>
          </a:p>
          <a:p>
            <a:pPr>
              <a:buFont typeface="Wingdings" panose="05000000000000000000" pitchFamily="2" charset="2"/>
              <a:buChar char="ü"/>
            </a:pPr>
            <a:r>
              <a:rPr lang="en-US" dirty="0" smtClean="0"/>
              <a:t>Supplemental </a:t>
            </a:r>
            <a:r>
              <a:rPr lang="en-US" dirty="0"/>
              <a:t>Nutrition Assistance</a:t>
            </a:r>
          </a:p>
          <a:p>
            <a:pPr>
              <a:buFont typeface="Wingdings" panose="05000000000000000000" pitchFamily="2" charset="2"/>
              <a:buChar char="ü"/>
            </a:pPr>
            <a:r>
              <a:rPr lang="en-US" dirty="0"/>
              <a:t>Program (SNAP) benefits</a:t>
            </a:r>
          </a:p>
          <a:p>
            <a:pPr>
              <a:buFont typeface="Wingdings" panose="05000000000000000000" pitchFamily="2" charset="2"/>
              <a:buChar char="ü"/>
            </a:pPr>
            <a:r>
              <a:rPr lang="en-US" dirty="0" smtClean="0"/>
              <a:t>Child </a:t>
            </a:r>
            <a:r>
              <a:rPr lang="en-US" dirty="0"/>
              <a:t>support paid</a:t>
            </a:r>
          </a:p>
          <a:p>
            <a:pPr>
              <a:buFont typeface="Wingdings" panose="05000000000000000000" pitchFamily="2" charset="2"/>
              <a:buChar char="ü"/>
            </a:pPr>
            <a:r>
              <a:rPr lang="en-US" dirty="0" smtClean="0"/>
              <a:t>High </a:t>
            </a:r>
            <a:r>
              <a:rPr lang="en-US" dirty="0"/>
              <a:t>school completion status</a:t>
            </a:r>
          </a:p>
          <a:p>
            <a:pPr>
              <a:buFont typeface="Wingdings" panose="05000000000000000000" pitchFamily="2" charset="2"/>
              <a:buChar char="ü"/>
            </a:pPr>
            <a:r>
              <a:rPr lang="en-US" dirty="0" smtClean="0"/>
              <a:t>Identity/statement </a:t>
            </a:r>
            <a:r>
              <a:rPr lang="en-US" dirty="0"/>
              <a:t>of </a:t>
            </a:r>
            <a:r>
              <a:rPr lang="en-US" dirty="0" smtClean="0"/>
              <a:t>educational purpose</a:t>
            </a:r>
            <a:endParaRPr lang="en-US" dirty="0"/>
          </a:p>
        </p:txBody>
      </p:sp>
      <p:sp>
        <p:nvSpPr>
          <p:cNvPr id="4" name="Content Placeholder 3"/>
          <p:cNvSpPr>
            <a:spLocks noGrp="1"/>
          </p:cNvSpPr>
          <p:nvPr>
            <p:ph sz="half" idx="2"/>
          </p:nvPr>
        </p:nvSpPr>
        <p:spPr>
          <a:xfrm>
            <a:off x="4648200" y="1828800"/>
            <a:ext cx="4038600" cy="4876800"/>
          </a:xfrm>
        </p:spPr>
        <p:txBody>
          <a:bodyPr>
            <a:normAutofit fontScale="85000" lnSpcReduction="10000"/>
          </a:bodyPr>
          <a:lstStyle/>
          <a:p>
            <a:pPr>
              <a:buFont typeface="Wingdings" panose="05000000000000000000" pitchFamily="2" charset="2"/>
              <a:buChar char="ü"/>
            </a:pPr>
            <a:r>
              <a:rPr lang="en-US" dirty="0"/>
              <a:t>Adjusted gross income (AGI)</a:t>
            </a:r>
          </a:p>
          <a:p>
            <a:pPr>
              <a:buFont typeface="Wingdings" panose="05000000000000000000" pitchFamily="2" charset="2"/>
              <a:buChar char="ü"/>
            </a:pPr>
            <a:r>
              <a:rPr lang="en-US" dirty="0" smtClean="0"/>
              <a:t>U.S</a:t>
            </a:r>
            <a:r>
              <a:rPr lang="en-US" dirty="0"/>
              <a:t>. income tax paid</a:t>
            </a:r>
          </a:p>
          <a:p>
            <a:pPr>
              <a:buFont typeface="Wingdings" panose="05000000000000000000" pitchFamily="2" charset="2"/>
              <a:buChar char="ü"/>
            </a:pPr>
            <a:r>
              <a:rPr lang="en-US" dirty="0" smtClean="0"/>
              <a:t>Education </a:t>
            </a:r>
            <a:r>
              <a:rPr lang="en-US" dirty="0"/>
              <a:t>credits</a:t>
            </a:r>
          </a:p>
          <a:p>
            <a:pPr>
              <a:buFont typeface="Wingdings" panose="05000000000000000000" pitchFamily="2" charset="2"/>
              <a:buChar char="ü"/>
            </a:pPr>
            <a:r>
              <a:rPr lang="en-US" dirty="0" smtClean="0"/>
              <a:t>Untaxed </a:t>
            </a:r>
            <a:r>
              <a:rPr lang="en-US" dirty="0"/>
              <a:t>IRA distributions</a:t>
            </a:r>
          </a:p>
          <a:p>
            <a:pPr>
              <a:buFont typeface="Wingdings" panose="05000000000000000000" pitchFamily="2" charset="2"/>
              <a:buChar char="ü"/>
            </a:pPr>
            <a:r>
              <a:rPr lang="en-US" dirty="0" smtClean="0"/>
              <a:t>Untaxed </a:t>
            </a:r>
            <a:r>
              <a:rPr lang="en-US" dirty="0"/>
              <a:t>pensions</a:t>
            </a:r>
          </a:p>
          <a:p>
            <a:pPr>
              <a:buFont typeface="Wingdings" panose="05000000000000000000" pitchFamily="2" charset="2"/>
              <a:buChar char="ü"/>
            </a:pPr>
            <a:r>
              <a:rPr lang="en-US" dirty="0" smtClean="0"/>
              <a:t>IRA </a:t>
            </a:r>
            <a:r>
              <a:rPr lang="en-US" dirty="0"/>
              <a:t>deductions and payments</a:t>
            </a:r>
          </a:p>
          <a:p>
            <a:pPr>
              <a:buFont typeface="Wingdings" panose="05000000000000000000" pitchFamily="2" charset="2"/>
              <a:buChar char="ü"/>
            </a:pPr>
            <a:r>
              <a:rPr lang="en-US" dirty="0" smtClean="0"/>
              <a:t>Tax-exempt </a:t>
            </a:r>
            <a:r>
              <a:rPr lang="en-US" dirty="0"/>
              <a:t>interest</a:t>
            </a:r>
          </a:p>
          <a:p>
            <a:pPr>
              <a:buFont typeface="Wingdings" panose="05000000000000000000" pitchFamily="2" charset="2"/>
              <a:buChar char="ü"/>
            </a:pPr>
            <a:r>
              <a:rPr lang="en-US" dirty="0" smtClean="0"/>
              <a:t>Other </a:t>
            </a:r>
            <a:r>
              <a:rPr lang="en-US" dirty="0"/>
              <a:t>untaxed income</a:t>
            </a:r>
          </a:p>
          <a:p>
            <a:pPr>
              <a:buFont typeface="Wingdings" panose="05000000000000000000" pitchFamily="2" charset="2"/>
              <a:buChar char="ü"/>
            </a:pPr>
            <a:r>
              <a:rPr lang="en-US" dirty="0" smtClean="0"/>
              <a:t>Income </a:t>
            </a:r>
            <a:r>
              <a:rPr lang="en-US" dirty="0"/>
              <a:t>earned from work</a:t>
            </a:r>
          </a:p>
          <a:p>
            <a:pPr>
              <a:buFont typeface="Wingdings" panose="05000000000000000000" pitchFamily="2" charset="2"/>
              <a:buChar char="ü"/>
            </a:pPr>
            <a:endParaRPr lang="en-US" dirty="0"/>
          </a:p>
        </p:txBody>
      </p:sp>
      <p:sp>
        <p:nvSpPr>
          <p:cNvPr id="3" name="Title 2"/>
          <p:cNvSpPr>
            <a:spLocks noGrp="1"/>
          </p:cNvSpPr>
          <p:nvPr>
            <p:ph type="title"/>
          </p:nvPr>
        </p:nvSpPr>
        <p:spPr/>
        <p:txBody>
          <a:bodyPr>
            <a:normAutofit fontScale="90000"/>
          </a:bodyPr>
          <a:lstStyle/>
          <a:p>
            <a:r>
              <a:rPr lang="en-US" dirty="0"/>
              <a:t>Required Verification Items</a:t>
            </a:r>
            <a:br>
              <a:rPr lang="en-US" dirty="0"/>
            </a:br>
            <a:endParaRPr lang="en-US" dirty="0"/>
          </a:p>
        </p:txBody>
      </p:sp>
    </p:spTree>
    <p:extLst>
      <p:ext uri="{BB962C8B-B14F-4D97-AF65-F5344CB8AC3E}">
        <p14:creationId xmlns:p14="http://schemas.microsoft.com/office/powerpoint/2010/main" val="4962193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bwMode="auto">
          <a:xfrm>
            <a:off x="257175" y="819152"/>
            <a:ext cx="8553450" cy="647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0000"/>
          </a:bodyPr>
          <a:lstStyle/>
          <a:p>
            <a:r>
              <a:rPr lang="en-US" altLang="en-US" dirty="0" smtClean="0">
                <a:latin typeface="Arial" panose="020B0604020202020204" pitchFamily="34" charset="0"/>
                <a:cs typeface="Arial" panose="020B0604020202020204" pitchFamily="34" charset="0"/>
              </a:rPr>
              <a:t>Forgot My Username</a:t>
            </a:r>
          </a:p>
        </p:txBody>
      </p:sp>
      <p:sp>
        <p:nvSpPr>
          <p:cNvPr id="9" name="TextBox 8"/>
          <p:cNvSpPr txBox="1"/>
          <p:nvPr/>
        </p:nvSpPr>
        <p:spPr>
          <a:xfrm>
            <a:off x="381000" y="1466852"/>
            <a:ext cx="8305800" cy="1477963"/>
          </a:xfrm>
          <a:prstGeom prst="rect">
            <a:avLst/>
          </a:prstGeom>
          <a:noFill/>
        </p:spPr>
        <p:txBody>
          <a:bodyPr>
            <a:spAutoFit/>
          </a:bodyPr>
          <a:lstStyle/>
          <a:p>
            <a:pPr>
              <a:tabLst>
                <a:tab pos="173038" algn="l"/>
              </a:tabLst>
              <a:defRPr/>
            </a:pPr>
            <a:r>
              <a:rPr lang="en-US" dirty="0">
                <a:solidFill>
                  <a:schemeClr val="tx2">
                    <a:lumMod val="50000"/>
                  </a:schemeClr>
                </a:solidFill>
                <a:latin typeface="Arial" charset="0"/>
                <a:cs typeface="Arial" charset="0"/>
              </a:rPr>
              <a:t>You can retrieve your username by either:</a:t>
            </a:r>
          </a:p>
          <a:p>
            <a:pPr marL="173038" indent="-173038">
              <a:buFont typeface="Arial" panose="020B0604020202020204" pitchFamily="34" charset="0"/>
              <a:buChar char="•"/>
              <a:tabLst>
                <a:tab pos="173038" algn="l"/>
              </a:tabLst>
              <a:defRPr/>
            </a:pPr>
            <a:r>
              <a:rPr lang="en-US" dirty="0">
                <a:solidFill>
                  <a:schemeClr val="tx2">
                    <a:lumMod val="50000"/>
                  </a:schemeClr>
                </a:solidFill>
                <a:latin typeface="Arial" charset="0"/>
                <a:cs typeface="Arial" charset="0"/>
              </a:rPr>
              <a:t>Having a secure code e-mailed to you (enter the e-mail address associated with your FSA ID account and click the “E-mail Secure Code” button)</a:t>
            </a:r>
          </a:p>
          <a:p>
            <a:pPr marL="173038" indent="-173038">
              <a:buFont typeface="Arial" panose="020B0604020202020204" pitchFamily="34" charset="0"/>
              <a:buChar char="•"/>
              <a:tabLst>
                <a:tab pos="173038" algn="l"/>
              </a:tabLst>
              <a:defRPr/>
            </a:pPr>
            <a:r>
              <a:rPr lang="en-US" dirty="0">
                <a:solidFill>
                  <a:schemeClr val="tx2">
                    <a:lumMod val="50000"/>
                  </a:schemeClr>
                </a:solidFill>
                <a:latin typeface="Arial" charset="0"/>
                <a:cs typeface="Arial" charset="0"/>
              </a:rPr>
              <a:t>Providing personal information and answering your challenge questions (click the “Challenge Questions” button)</a:t>
            </a:r>
          </a:p>
        </p:txBody>
      </p:sp>
      <p:pic>
        <p:nvPicPr>
          <p:cNvPr id="32772" name="Picture 5" descr="Retrieve Your Username Web page"/>
          <p:cNvPicPr>
            <a:picLocks noChangeAspect="1"/>
          </p:cNvPicPr>
          <p:nvPr/>
        </p:nvPicPr>
        <p:blipFill>
          <a:blip r:embed="rId2">
            <a:extLst>
              <a:ext uri="{28A0092B-C50C-407E-A947-70E740481C1C}">
                <a14:useLocalDpi xmlns:a14="http://schemas.microsoft.com/office/drawing/2010/main" val="0"/>
              </a:ext>
            </a:extLst>
          </a:blip>
          <a:srcRect t="19257" b="1775"/>
          <a:stretch>
            <a:fillRect/>
          </a:stretch>
        </p:blipFill>
        <p:spPr bwMode="auto">
          <a:xfrm>
            <a:off x="1520829" y="2944815"/>
            <a:ext cx="6378572" cy="337093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906590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76400"/>
            <a:ext cx="8229600" cy="4724400"/>
          </a:xfrm>
        </p:spPr>
        <p:txBody>
          <a:bodyPr>
            <a:normAutofit fontScale="85000" lnSpcReduction="20000"/>
          </a:bodyPr>
          <a:lstStyle/>
          <a:p>
            <a:r>
              <a:rPr lang="en-US" dirty="0"/>
              <a:t>Verification </a:t>
            </a:r>
            <a:r>
              <a:rPr lang="en-US" dirty="0" smtClean="0"/>
              <a:t>Worksheet</a:t>
            </a:r>
          </a:p>
          <a:p>
            <a:pPr lvl="1"/>
            <a:r>
              <a:rPr lang="en-US" dirty="0" smtClean="0"/>
              <a:t>Household size</a:t>
            </a:r>
          </a:p>
          <a:p>
            <a:pPr lvl="1"/>
            <a:r>
              <a:rPr lang="en-US" dirty="0" smtClean="0"/>
              <a:t>Number of household members in college</a:t>
            </a:r>
            <a:endParaRPr lang="en-US" dirty="0"/>
          </a:p>
          <a:p>
            <a:r>
              <a:rPr lang="en-US" dirty="0"/>
              <a:t>Department of Education forms or School created forms</a:t>
            </a:r>
          </a:p>
          <a:p>
            <a:r>
              <a:rPr lang="en-US" dirty="0"/>
              <a:t>Appropriate Tax </a:t>
            </a:r>
            <a:r>
              <a:rPr lang="en-US" dirty="0" smtClean="0"/>
              <a:t>Forms</a:t>
            </a:r>
          </a:p>
          <a:p>
            <a:pPr lvl="1"/>
            <a:r>
              <a:rPr lang="en-US" dirty="0" smtClean="0"/>
              <a:t>IRS Tax Data Retrieval Tool (DRT)</a:t>
            </a:r>
          </a:p>
          <a:p>
            <a:pPr lvl="1"/>
            <a:r>
              <a:rPr lang="en-US" dirty="0" smtClean="0"/>
              <a:t>IRS Tax Return Transcript</a:t>
            </a:r>
          </a:p>
          <a:p>
            <a:pPr lvl="1"/>
            <a:r>
              <a:rPr lang="en-US" dirty="0"/>
              <a:t>IRS Form </a:t>
            </a:r>
            <a:r>
              <a:rPr lang="en-US" dirty="0" smtClean="0"/>
              <a:t>4868 (Filing extensions)</a:t>
            </a:r>
          </a:p>
          <a:p>
            <a:pPr lvl="1"/>
            <a:r>
              <a:rPr lang="en-US" dirty="0" smtClean="0"/>
              <a:t>W-2’s/1099’s</a:t>
            </a:r>
          </a:p>
          <a:p>
            <a:pPr lvl="1"/>
            <a:r>
              <a:rPr lang="en-US" dirty="0"/>
              <a:t>O</a:t>
            </a:r>
            <a:r>
              <a:rPr lang="en-US" dirty="0" smtClean="0"/>
              <a:t>ther </a:t>
            </a:r>
            <a:r>
              <a:rPr lang="en-US" dirty="0"/>
              <a:t>signed IRS forms with </a:t>
            </a:r>
            <a:r>
              <a:rPr lang="en-US" dirty="0" smtClean="0"/>
              <a:t>tax data </a:t>
            </a:r>
          </a:p>
          <a:p>
            <a:pPr lvl="1"/>
            <a:r>
              <a:rPr lang="en-US" dirty="0" smtClean="0"/>
              <a:t>Non-filer tax statement</a:t>
            </a:r>
          </a:p>
          <a:p>
            <a:r>
              <a:rPr lang="en-US" dirty="0" smtClean="0"/>
              <a:t>Signed statement or official agency documentation for untaxed income and benefits</a:t>
            </a:r>
          </a:p>
          <a:p>
            <a:endParaRPr lang="en-US" dirty="0"/>
          </a:p>
        </p:txBody>
      </p:sp>
      <p:sp>
        <p:nvSpPr>
          <p:cNvPr id="3" name="Title 2"/>
          <p:cNvSpPr>
            <a:spLocks noGrp="1"/>
          </p:cNvSpPr>
          <p:nvPr>
            <p:ph type="title"/>
          </p:nvPr>
        </p:nvSpPr>
        <p:spPr/>
        <p:txBody>
          <a:bodyPr>
            <a:normAutofit fontScale="90000"/>
          </a:bodyPr>
          <a:lstStyle/>
          <a:p>
            <a:r>
              <a:rPr lang="en-US" dirty="0"/>
              <a:t>Documents Needed for Verification</a:t>
            </a:r>
            <a:br>
              <a:rPr lang="en-US" dirty="0"/>
            </a:br>
            <a:endParaRPr lang="en-US" dirty="0"/>
          </a:p>
        </p:txBody>
      </p:sp>
    </p:spTree>
    <p:extLst>
      <p:ext uri="{BB962C8B-B14F-4D97-AF65-F5344CB8AC3E}">
        <p14:creationId xmlns:p14="http://schemas.microsoft.com/office/powerpoint/2010/main" val="368541863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a:xfrm>
            <a:off x="457200" y="1600200"/>
            <a:ext cx="4040188" cy="4525963"/>
          </a:xfrm>
        </p:spPr>
        <p:txBody>
          <a:bodyPr>
            <a:normAutofit/>
          </a:bodyPr>
          <a:lstStyle/>
          <a:p>
            <a:r>
              <a:rPr lang="en-US" dirty="0"/>
              <a:t>Compare the verification documents with the </a:t>
            </a:r>
            <a:r>
              <a:rPr lang="en-US" dirty="0" smtClean="0"/>
              <a:t>original FAFSA </a:t>
            </a:r>
            <a:r>
              <a:rPr lang="en-US" dirty="0"/>
              <a:t>information</a:t>
            </a:r>
          </a:p>
          <a:p>
            <a:r>
              <a:rPr lang="en-US" dirty="0"/>
              <a:t>May create own checklist/spreadsheet</a:t>
            </a:r>
          </a:p>
          <a:p>
            <a:r>
              <a:rPr lang="en-US" dirty="0"/>
              <a:t>May use verification tool on FAA </a:t>
            </a:r>
            <a:r>
              <a:rPr lang="en-US" dirty="0" smtClean="0"/>
              <a:t>Access</a:t>
            </a:r>
            <a:endParaRPr lang="en-US" dirty="0"/>
          </a:p>
          <a:p>
            <a:r>
              <a:rPr lang="en-US" dirty="0"/>
              <a:t> Determine </a:t>
            </a:r>
            <a:r>
              <a:rPr lang="en-US" dirty="0" smtClean="0"/>
              <a:t>that information </a:t>
            </a:r>
            <a:r>
              <a:rPr lang="en-US" dirty="0"/>
              <a:t>is correct </a:t>
            </a:r>
            <a:r>
              <a:rPr lang="en-US" dirty="0" smtClean="0"/>
              <a:t>or corrections </a:t>
            </a:r>
            <a:r>
              <a:rPr lang="en-US" dirty="0"/>
              <a:t>must be </a:t>
            </a:r>
            <a:r>
              <a:rPr lang="en-US" dirty="0" smtClean="0"/>
              <a:t>made </a:t>
            </a:r>
            <a:endParaRPr lang="en-US" dirty="0"/>
          </a:p>
        </p:txBody>
      </p:sp>
      <p:pic>
        <p:nvPicPr>
          <p:cNvPr id="8" name="Content Placeholder 7"/>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rot="20590747">
            <a:off x="4949297" y="2703722"/>
            <a:ext cx="2838450" cy="3758406"/>
          </a:xfrm>
        </p:spPr>
      </p:pic>
      <p:sp>
        <p:nvSpPr>
          <p:cNvPr id="3" name="Title 2"/>
          <p:cNvSpPr>
            <a:spLocks noGrp="1"/>
          </p:cNvSpPr>
          <p:nvPr>
            <p:ph type="title"/>
          </p:nvPr>
        </p:nvSpPr>
        <p:spPr/>
        <p:txBody>
          <a:bodyPr>
            <a:normAutofit fontScale="90000"/>
          </a:bodyPr>
          <a:lstStyle/>
          <a:p>
            <a:r>
              <a:rPr lang="en-US" dirty="0"/>
              <a:t>How to Verify?</a:t>
            </a:r>
            <a:br>
              <a:rPr lang="en-US" dirty="0"/>
            </a:br>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2514600"/>
            <a:ext cx="2943808" cy="4038600"/>
          </a:xfrm>
          <a:prstGeom prst="rect">
            <a:avLst/>
          </a:prstGeom>
        </p:spPr>
      </p:pic>
    </p:spTree>
    <p:extLst>
      <p:ext uri="{BB962C8B-B14F-4D97-AF65-F5344CB8AC3E}">
        <p14:creationId xmlns:p14="http://schemas.microsoft.com/office/powerpoint/2010/main" val="169718561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5800" y="1905000"/>
            <a:ext cx="7772400" cy="2776753"/>
          </a:xfrm>
        </p:spPr>
      </p:pic>
      <p:sp>
        <p:nvSpPr>
          <p:cNvPr id="6" name="Title 5"/>
          <p:cNvSpPr>
            <a:spLocks noGrp="1"/>
          </p:cNvSpPr>
          <p:nvPr>
            <p:ph type="title"/>
          </p:nvPr>
        </p:nvSpPr>
        <p:spPr/>
        <p:txBody>
          <a:bodyPr/>
          <a:lstStyle/>
          <a:p>
            <a:r>
              <a:rPr lang="en-US" dirty="0" smtClean="0"/>
              <a:t>What Happens Next?</a:t>
            </a:r>
            <a:endParaRPr lang="en-US" dirty="0"/>
          </a:p>
        </p:txBody>
      </p:sp>
      <p:sp>
        <p:nvSpPr>
          <p:cNvPr id="10" name="TextBox 9"/>
          <p:cNvSpPr txBox="1"/>
          <p:nvPr/>
        </p:nvSpPr>
        <p:spPr>
          <a:xfrm>
            <a:off x="304800" y="5105400"/>
            <a:ext cx="8458200" cy="707886"/>
          </a:xfrm>
          <a:prstGeom prst="rect">
            <a:avLst/>
          </a:prstGeom>
          <a:noFill/>
        </p:spPr>
        <p:txBody>
          <a:bodyPr wrap="square" rtlCol="0">
            <a:spAutoFit/>
          </a:bodyPr>
          <a:lstStyle/>
          <a:p>
            <a:pPr algn="ctr"/>
            <a:r>
              <a:rPr lang="en-US" sz="4000" dirty="0" smtClean="0">
                <a:solidFill>
                  <a:prstClr val="white"/>
                </a:solidFill>
              </a:rPr>
              <a:t>Financial Aid Award is posted!!!</a:t>
            </a:r>
            <a:endParaRPr lang="en-US" sz="4000" dirty="0">
              <a:solidFill>
                <a:prstClr val="white"/>
              </a:solidFill>
            </a:endParaRPr>
          </a:p>
        </p:txBody>
      </p:sp>
    </p:spTree>
    <p:extLst>
      <p:ext uri="{BB962C8B-B14F-4D97-AF65-F5344CB8AC3E}">
        <p14:creationId xmlns:p14="http://schemas.microsoft.com/office/powerpoint/2010/main" val="403598307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p:cNvSpPr>
          <p:nvPr>
            <p:ph type="subTitle" idx="1"/>
          </p:nvPr>
        </p:nvSpPr>
        <p:spPr>
          <a:xfrm>
            <a:off x="457200" y="914400"/>
            <a:ext cx="8001000" cy="3505200"/>
          </a:xfrm>
        </p:spPr>
        <p:txBody>
          <a:bodyPr>
            <a:normAutofit/>
          </a:bodyPr>
          <a:lstStyle/>
          <a:p>
            <a:r>
              <a:rPr lang="en-US" sz="4000" dirty="0" smtClean="0">
                <a:latin typeface="+mj-lt"/>
              </a:rPr>
              <a:t>Professional Judgment:  101</a:t>
            </a:r>
            <a:endParaRPr lang="en-US" sz="4000" dirty="0">
              <a:latin typeface="+mj-lt"/>
            </a:endParaRPr>
          </a:p>
        </p:txBody>
      </p:sp>
      <p:sp>
        <p:nvSpPr>
          <p:cNvPr id="10" name="Rectangle 9"/>
          <p:cNvSpPr>
            <a:spLocks noGrp="1"/>
          </p:cNvSpPr>
          <p:nvPr>
            <p:ph type="title"/>
          </p:nvPr>
        </p:nvSpPr>
        <p:spPr/>
        <p:txBody>
          <a:bodyPr>
            <a:normAutofit/>
          </a:bodyPr>
          <a:lstStyle/>
          <a:p>
            <a:r>
              <a:rPr lang="en-US" sz="1800" dirty="0" smtClean="0">
                <a:latin typeface="+mn-lt"/>
              </a:rPr>
              <a:t>Miracle Davis</a:t>
            </a:r>
            <a:br>
              <a:rPr lang="en-US" sz="1800" dirty="0" smtClean="0">
                <a:latin typeface="+mn-lt"/>
              </a:rPr>
            </a:br>
            <a:r>
              <a:rPr lang="en-US" sz="1800" dirty="0" smtClean="0">
                <a:latin typeface="+mn-lt"/>
              </a:rPr>
              <a:t>August 2, 2016</a:t>
            </a:r>
            <a:endParaRPr lang="en-US" sz="1800" dirty="0">
              <a:latin typeface="+mn-lt"/>
            </a:endParaRPr>
          </a:p>
        </p:txBody>
      </p:sp>
    </p:spTree>
    <p:extLst>
      <p:ext uri="{BB962C8B-B14F-4D97-AF65-F5344CB8AC3E}">
        <p14:creationId xmlns:p14="http://schemas.microsoft.com/office/powerpoint/2010/main" val="335320033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r>
              <a:rPr lang="en-US" dirty="0"/>
              <a:t>Professional Judgment</a:t>
            </a:r>
          </a:p>
        </p:txBody>
      </p:sp>
      <p:sp>
        <p:nvSpPr>
          <p:cNvPr id="3" name="Rectangle 2"/>
          <p:cNvSpPr>
            <a:spLocks noGrp="1"/>
          </p:cNvSpPr>
          <p:nvPr>
            <p:ph idx="1"/>
          </p:nvPr>
        </p:nvSpPr>
        <p:spPr/>
        <p:txBody>
          <a:bodyPr/>
          <a:lstStyle/>
          <a:p>
            <a:endParaRPr lang="en-US" dirty="0" smtClean="0"/>
          </a:p>
          <a:p>
            <a:r>
              <a:rPr lang="en-US" dirty="0" smtClean="0"/>
              <a:t>Definition </a:t>
            </a:r>
            <a:r>
              <a:rPr lang="en-US" dirty="0"/>
              <a:t>– Professional Judgment is the Authority provided under the Higher Education Act for aid administrators to exercise discretion in specific areas of student aid administration</a:t>
            </a:r>
          </a:p>
        </p:txBody>
      </p:sp>
      <p:pic>
        <p:nvPicPr>
          <p:cNvPr id="2052" name="Picture 4" descr="C:\Users\miracle_davis\AppData\Local\Microsoft\Windows\Temporary Internet Files\Content.IE5\4QRBA6WK\0511-0709-0620-2149_Judge_With_His_Gavel_clipart_imag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4038600"/>
            <a:ext cx="2558572" cy="2648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988574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r>
              <a:rPr lang="en-US" dirty="0"/>
              <a:t>Importance of PJ</a:t>
            </a:r>
          </a:p>
        </p:txBody>
      </p:sp>
      <p:sp>
        <p:nvSpPr>
          <p:cNvPr id="3" name="Rectangle 2"/>
          <p:cNvSpPr>
            <a:spLocks noGrp="1"/>
          </p:cNvSpPr>
          <p:nvPr>
            <p:ph idx="1"/>
          </p:nvPr>
        </p:nvSpPr>
        <p:spPr/>
        <p:txBody>
          <a:bodyPr/>
          <a:lstStyle/>
          <a:p>
            <a:r>
              <a:rPr lang="en-US" dirty="0"/>
              <a:t>We (FA Administrators)  have flexibility in dealing with unique circumstances</a:t>
            </a:r>
          </a:p>
          <a:p>
            <a:r>
              <a:rPr lang="en-US" dirty="0"/>
              <a:t>We are allowed opportunities to deal with special circumstances  which cannot be anticipated by legislation</a:t>
            </a:r>
          </a:p>
          <a:p>
            <a:r>
              <a:rPr lang="en-US" dirty="0"/>
              <a:t>Through PJ, we are able to analyze students’ situation on a case-by-case basis that is not possible through the methodology.</a:t>
            </a:r>
          </a:p>
        </p:txBody>
      </p:sp>
    </p:spTree>
    <p:extLst>
      <p:ext uri="{BB962C8B-B14F-4D97-AF65-F5344CB8AC3E}">
        <p14:creationId xmlns:p14="http://schemas.microsoft.com/office/powerpoint/2010/main" val="191075236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a:xfrm>
            <a:off x="152400" y="152400"/>
            <a:ext cx="8763000" cy="1265238"/>
          </a:xfrm>
        </p:spPr>
        <p:txBody>
          <a:bodyPr>
            <a:normAutofit fontScale="90000"/>
          </a:bodyPr>
          <a:lstStyle/>
          <a:p>
            <a:r>
              <a:rPr lang="en-US" dirty="0"/>
              <a:t>Circumstances that are not unusual, does </a:t>
            </a:r>
            <a:r>
              <a:rPr lang="en-US" dirty="0" smtClean="0"/>
              <a:t>not merit </a:t>
            </a:r>
            <a:r>
              <a:rPr lang="en-US" dirty="0"/>
              <a:t>PJ</a:t>
            </a:r>
          </a:p>
        </p:txBody>
      </p:sp>
      <p:sp>
        <p:nvSpPr>
          <p:cNvPr id="3" name="Rectangle 2"/>
          <p:cNvSpPr>
            <a:spLocks noGrp="1"/>
          </p:cNvSpPr>
          <p:nvPr>
            <p:ph idx="1"/>
          </p:nvPr>
        </p:nvSpPr>
        <p:spPr/>
        <p:txBody>
          <a:bodyPr/>
          <a:lstStyle/>
          <a:p>
            <a:r>
              <a:rPr lang="en-US" dirty="0"/>
              <a:t>Parents refusing to contribute to the student’s education;</a:t>
            </a:r>
          </a:p>
          <a:p>
            <a:r>
              <a:rPr lang="en-US" dirty="0"/>
              <a:t>Parents unwilling to provide information on the application or for verification;</a:t>
            </a:r>
          </a:p>
          <a:p>
            <a:r>
              <a:rPr lang="en-US" dirty="0"/>
              <a:t>Parents not claiming the student as a dependent for income tax purposes; and/or</a:t>
            </a:r>
          </a:p>
          <a:p>
            <a:r>
              <a:rPr lang="en-US" dirty="0"/>
              <a:t>Student demonstrating total self-sufficiency.</a:t>
            </a:r>
          </a:p>
          <a:p>
            <a:r>
              <a:rPr lang="en-US" dirty="0"/>
              <a:t>No Parental Information</a:t>
            </a:r>
          </a:p>
        </p:txBody>
      </p:sp>
    </p:spTree>
    <p:extLst>
      <p:ext uri="{BB962C8B-B14F-4D97-AF65-F5344CB8AC3E}">
        <p14:creationId xmlns:p14="http://schemas.microsoft.com/office/powerpoint/2010/main" val="331417785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r>
              <a:rPr lang="en-US" dirty="0" smtClean="0"/>
              <a:t>Questions?</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6738" y="1905000"/>
            <a:ext cx="5468937"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062842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a:xfrm>
            <a:off x="722313" y="2895601"/>
            <a:ext cx="7772400" cy="2971800"/>
          </a:xfrm>
        </p:spPr>
        <p:txBody>
          <a:bodyPr>
            <a:normAutofit/>
          </a:bodyPr>
          <a:lstStyle/>
          <a:p>
            <a:r>
              <a:rPr lang="en-US" sz="2800" dirty="0" smtClean="0">
                <a:latin typeface="+mn-lt"/>
              </a:rPr>
              <a:t>Southern University and A &amp; M College</a:t>
            </a:r>
            <a:br>
              <a:rPr lang="en-US" sz="2800" dirty="0" smtClean="0">
                <a:latin typeface="+mn-lt"/>
              </a:rPr>
            </a:br>
            <a:r>
              <a:rPr lang="en-US" sz="2800" dirty="0">
                <a:latin typeface="+mn-lt"/>
              </a:rPr>
              <a:t/>
            </a:r>
            <a:br>
              <a:rPr lang="en-US" sz="2800" dirty="0">
                <a:latin typeface="+mn-lt"/>
              </a:rPr>
            </a:br>
            <a:r>
              <a:rPr lang="en-US" sz="2800" dirty="0" smtClean="0">
                <a:latin typeface="+mn-lt"/>
                <a:hlinkClick r:id="rId3"/>
              </a:rPr>
              <a:t>miracle_davis@subr.edu</a:t>
            </a:r>
            <a:r>
              <a:rPr lang="en-US" sz="2800" dirty="0" smtClean="0">
                <a:latin typeface="+mn-lt"/>
              </a:rPr>
              <a:t/>
            </a:r>
            <a:br>
              <a:rPr lang="en-US" sz="2800" dirty="0" smtClean="0">
                <a:latin typeface="+mn-lt"/>
              </a:rPr>
            </a:br>
            <a:r>
              <a:rPr lang="en-US" sz="2800" dirty="0" smtClean="0">
                <a:latin typeface="+mn-lt"/>
              </a:rPr>
              <a:t>(225) 771-2790</a:t>
            </a:r>
            <a:endParaRPr lang="en-US" sz="2800" dirty="0">
              <a:latin typeface="+mn-lt"/>
            </a:endParaRPr>
          </a:p>
        </p:txBody>
      </p:sp>
      <p:sp>
        <p:nvSpPr>
          <p:cNvPr id="3" name="Text Placeholder 2"/>
          <p:cNvSpPr>
            <a:spLocks noGrp="1"/>
          </p:cNvSpPr>
          <p:nvPr>
            <p:ph type="body" idx="1"/>
          </p:nvPr>
        </p:nvSpPr>
        <p:spPr>
          <a:xfrm>
            <a:off x="722313" y="990601"/>
            <a:ext cx="7772400" cy="1828799"/>
          </a:xfrm>
        </p:spPr>
        <p:txBody>
          <a:bodyPr/>
          <a:lstStyle/>
          <a:p>
            <a:r>
              <a:rPr lang="en-US" dirty="0" smtClean="0"/>
              <a:t>Miracle Davis</a:t>
            </a:r>
          </a:p>
          <a:p>
            <a:r>
              <a:rPr lang="en-US" dirty="0" smtClean="0"/>
              <a:t>Associate Director of Financial Aid</a:t>
            </a:r>
            <a:endParaRPr lang="en-US" dirty="0"/>
          </a:p>
        </p:txBody>
      </p:sp>
    </p:spTree>
    <p:extLst>
      <p:ext uri="{BB962C8B-B14F-4D97-AF65-F5344CB8AC3E}">
        <p14:creationId xmlns:p14="http://schemas.microsoft.com/office/powerpoint/2010/main" val="78618772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026"/>
          <p:cNvSpPr>
            <a:spLocks noGrp="1" noChangeArrowheads="1"/>
          </p:cNvSpPr>
          <p:nvPr>
            <p:ph type="title"/>
          </p:nvPr>
        </p:nvSpPr>
        <p:spPr>
          <a:xfrm>
            <a:off x="457200" y="1219200"/>
            <a:ext cx="8382000" cy="914400"/>
          </a:xfrm>
        </p:spPr>
        <p:txBody>
          <a:bodyPr>
            <a:normAutofit fontScale="90000"/>
          </a:bodyPr>
          <a:lstStyle/>
          <a:p>
            <a:pPr algn="ctr" eaLnBrk="1" hangingPunct="1"/>
            <a:r>
              <a:rPr lang="en-US" sz="6000" dirty="0" smtClean="0"/>
              <a:t>Don’t Blow Your TOPS!</a:t>
            </a:r>
          </a:p>
        </p:txBody>
      </p:sp>
      <p:sp>
        <p:nvSpPr>
          <p:cNvPr id="3075" name="Rectangle 1027"/>
          <p:cNvSpPr>
            <a:spLocks noGrp="1" noChangeArrowheads="1"/>
          </p:cNvSpPr>
          <p:nvPr>
            <p:ph sz="half" idx="1"/>
          </p:nvPr>
        </p:nvSpPr>
        <p:spPr>
          <a:xfrm>
            <a:off x="4572000" y="2743200"/>
            <a:ext cx="4038600" cy="2590799"/>
          </a:xfrm>
        </p:spPr>
        <p:txBody>
          <a:bodyPr/>
          <a:lstStyle/>
          <a:p>
            <a:pPr marL="0" indent="0" eaLnBrk="1" hangingPunct="1">
              <a:buNone/>
            </a:pPr>
            <a:r>
              <a:rPr lang="en-US" sz="4800" dirty="0" smtClean="0"/>
              <a:t>It pays to make good grades!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 y="2514600"/>
            <a:ext cx="3352800" cy="3047397"/>
          </a:xfrm>
          <a:prstGeom prst="rect">
            <a:avLst/>
          </a:prstGeom>
        </p:spPr>
      </p:pic>
    </p:spTree>
    <p:extLst>
      <p:ext uri="{BB962C8B-B14F-4D97-AF65-F5344CB8AC3E}">
        <p14:creationId xmlns:p14="http://schemas.microsoft.com/office/powerpoint/2010/main" val="7255025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bwMode="auto">
          <a:xfrm>
            <a:off x="381000" y="1026582"/>
            <a:ext cx="8553450" cy="647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en-US" altLang="en-US" sz="3200" dirty="0">
                <a:latin typeface="Arial" panose="020B0604020202020204" pitchFamily="34" charset="0"/>
                <a:cs typeface="Arial" panose="020B0604020202020204" pitchFamily="34" charset="0"/>
              </a:rPr>
              <a:t>Retrieving Username Using Secure Code</a:t>
            </a:r>
          </a:p>
        </p:txBody>
      </p:sp>
      <p:sp>
        <p:nvSpPr>
          <p:cNvPr id="9" name="TextBox 8"/>
          <p:cNvSpPr txBox="1"/>
          <p:nvPr/>
        </p:nvSpPr>
        <p:spPr>
          <a:xfrm>
            <a:off x="460377" y="1501567"/>
            <a:ext cx="8302625" cy="1631950"/>
          </a:xfrm>
          <a:prstGeom prst="rect">
            <a:avLst/>
          </a:prstGeom>
          <a:noFill/>
        </p:spPr>
        <p:txBody>
          <a:bodyPr>
            <a:spAutoFit/>
          </a:bodyPr>
          <a:lstStyle/>
          <a:p>
            <a:pPr marL="173038" indent="-173038">
              <a:spcAft>
                <a:spcPts val="600"/>
              </a:spcAft>
              <a:buFont typeface="Arial" panose="020B0604020202020204" pitchFamily="34" charset="0"/>
              <a:buChar char="•"/>
              <a:tabLst>
                <a:tab pos="173038" algn="l"/>
              </a:tabLst>
              <a:defRPr/>
            </a:pPr>
            <a:r>
              <a:rPr lang="en-US" dirty="0">
                <a:solidFill>
                  <a:schemeClr val="tx2">
                    <a:lumMod val="50000"/>
                  </a:schemeClr>
                </a:solidFill>
                <a:latin typeface="Arial" charset="0"/>
                <a:cs typeface="Arial" charset="0"/>
              </a:rPr>
              <a:t>If you selected “E-mail Secure Code,” an e-mail will be sent to your e-mail account and you will be taken to a page where you can enter a secure code</a:t>
            </a:r>
          </a:p>
          <a:p>
            <a:pPr marL="173038" indent="-173038">
              <a:spcAft>
                <a:spcPts val="600"/>
              </a:spcAft>
              <a:buFont typeface="Arial" panose="020B0604020202020204" pitchFamily="34" charset="0"/>
              <a:buChar char="•"/>
              <a:tabLst>
                <a:tab pos="173038" algn="l"/>
              </a:tabLst>
              <a:defRPr/>
            </a:pPr>
            <a:r>
              <a:rPr lang="en-US" dirty="0">
                <a:solidFill>
                  <a:schemeClr val="tx2">
                    <a:lumMod val="50000"/>
                  </a:schemeClr>
                </a:solidFill>
                <a:latin typeface="Arial" charset="0"/>
                <a:cs typeface="Arial" charset="0"/>
              </a:rPr>
              <a:t>Do not close this page!</a:t>
            </a:r>
          </a:p>
          <a:p>
            <a:pPr marL="173038" indent="-173038">
              <a:buFont typeface="Arial" panose="020B0604020202020204" pitchFamily="34" charset="0"/>
              <a:buChar char="•"/>
              <a:tabLst>
                <a:tab pos="173038" algn="l"/>
              </a:tabLst>
              <a:defRPr/>
            </a:pPr>
            <a:r>
              <a:rPr lang="en-US" dirty="0">
                <a:solidFill>
                  <a:schemeClr val="tx2">
                    <a:lumMod val="50000"/>
                  </a:schemeClr>
                </a:solidFill>
                <a:latin typeface="Arial" charset="0"/>
                <a:cs typeface="Arial" charset="0"/>
              </a:rPr>
              <a:t>Open your e-mail in a new browser window or tab or different device and copy the code from your e-mail and enter it into the “Secure Code” box </a:t>
            </a:r>
          </a:p>
        </p:txBody>
      </p:sp>
      <p:grpSp>
        <p:nvGrpSpPr>
          <p:cNvPr id="33796" name="Group 5" descr="Example of an e-mail with your secure code and the Retreive Your Username With E-mail Web page where you enter the secure code"/>
          <p:cNvGrpSpPr>
            <a:grpSpLocks/>
          </p:cNvGrpSpPr>
          <p:nvPr/>
        </p:nvGrpSpPr>
        <p:grpSpPr bwMode="auto">
          <a:xfrm>
            <a:off x="1058626" y="3207285"/>
            <a:ext cx="6835194" cy="3074982"/>
            <a:chOff x="152400" y="2868908"/>
            <a:chExt cx="8867607" cy="3989092"/>
          </a:xfrm>
        </p:grpSpPr>
        <p:pic>
          <p:nvPicPr>
            <p:cNvPr id="3379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868908"/>
              <a:ext cx="5638800" cy="244917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3799"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5200" y="3778169"/>
              <a:ext cx="5514807" cy="30798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3800" name="TextBox 10"/>
            <p:cNvSpPr txBox="1">
              <a:spLocks noChangeArrowheads="1"/>
            </p:cNvSpPr>
            <p:nvPr/>
          </p:nvSpPr>
          <p:spPr bwMode="auto">
            <a:xfrm>
              <a:off x="361507" y="5318084"/>
              <a:ext cx="3124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200" b="1">
                  <a:solidFill>
                    <a:srgbClr val="FF0000"/>
                  </a:solidFill>
                </a:rPr>
                <a:t>E-mail With Your Secure Code</a:t>
              </a:r>
            </a:p>
          </p:txBody>
        </p:sp>
        <p:sp>
          <p:nvSpPr>
            <p:cNvPr id="10" name="Oval 9"/>
            <p:cNvSpPr/>
            <p:nvPr/>
          </p:nvSpPr>
          <p:spPr bwMode="auto">
            <a:xfrm>
              <a:off x="315910" y="3868959"/>
              <a:ext cx="631813" cy="246044"/>
            </a:xfrm>
            <a:prstGeom prst="ellipse">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cxnSp>
          <p:nvCxnSpPr>
            <p:cNvPr id="5" name="Straight Arrow Connector 4"/>
            <p:cNvCxnSpPr>
              <a:stCxn id="10" idx="6"/>
            </p:cNvCxnSpPr>
            <p:nvPr/>
          </p:nvCxnSpPr>
          <p:spPr>
            <a:xfrm>
              <a:off x="947723" y="3992775"/>
              <a:ext cx="5314849" cy="2179476"/>
            </a:xfrm>
            <a:prstGeom prst="straightConnector1">
              <a:avLst/>
            </a:prstGeom>
            <a:ln w="127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59365547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normAutofit fontScale="90000"/>
          </a:bodyPr>
          <a:lstStyle/>
          <a:p>
            <a:pPr eaLnBrk="1" hangingPunct="1"/>
            <a:r>
              <a:rPr lang="en-US" sz="4800" dirty="0" smtClean="0"/>
              <a:t>TOPS</a:t>
            </a:r>
          </a:p>
        </p:txBody>
      </p:sp>
      <p:sp>
        <p:nvSpPr>
          <p:cNvPr id="4099" name="Rectangle 3"/>
          <p:cNvSpPr>
            <a:spLocks noGrp="1" noChangeArrowheads="1"/>
          </p:cNvSpPr>
          <p:nvPr>
            <p:ph idx="1"/>
          </p:nvPr>
        </p:nvSpPr>
        <p:spPr/>
        <p:txBody>
          <a:bodyPr/>
          <a:lstStyle/>
          <a:p>
            <a:pPr eaLnBrk="1" hangingPunct="1">
              <a:spcBef>
                <a:spcPts val="0"/>
              </a:spcBef>
            </a:pPr>
            <a:r>
              <a:rPr lang="en-US" sz="3600" dirty="0" smtClean="0"/>
              <a:t>TOPS is funded through the State General Fund and the Millennium Trust Fund</a:t>
            </a:r>
          </a:p>
          <a:p>
            <a:pPr lvl="1" eaLnBrk="1" hangingPunct="1">
              <a:spcBef>
                <a:spcPts val="0"/>
              </a:spcBef>
            </a:pPr>
            <a:r>
              <a:rPr lang="en-US" sz="3200" dirty="0" smtClean="0"/>
              <a:t>TOPS funding is contingent upon legislative appropriations each year</a:t>
            </a:r>
          </a:p>
        </p:txBody>
      </p:sp>
    </p:spTree>
    <p:extLst>
      <p:ext uri="{BB962C8B-B14F-4D97-AF65-F5344CB8AC3E}">
        <p14:creationId xmlns:p14="http://schemas.microsoft.com/office/powerpoint/2010/main" val="227998994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dirty="0" smtClean="0"/>
              <a:t>Citizenship</a:t>
            </a:r>
          </a:p>
        </p:txBody>
      </p:sp>
      <p:sp>
        <p:nvSpPr>
          <p:cNvPr id="5123" name="Rectangle 3"/>
          <p:cNvSpPr>
            <a:spLocks noGrp="1" noChangeArrowheads="1"/>
          </p:cNvSpPr>
          <p:nvPr>
            <p:ph idx="1"/>
          </p:nvPr>
        </p:nvSpPr>
        <p:spPr/>
        <p:txBody>
          <a:bodyPr/>
          <a:lstStyle/>
          <a:p>
            <a:pPr eaLnBrk="1" hangingPunct="1"/>
            <a:r>
              <a:rPr lang="en-US" dirty="0" smtClean="0"/>
              <a:t>A student must be a U.S. citizen, or a permanent resident who is eligible to apply for citizenship</a:t>
            </a:r>
          </a:p>
          <a:p>
            <a:pPr eaLnBrk="1" hangingPunct="1"/>
            <a:r>
              <a:rPr lang="en-US" dirty="0" smtClean="0"/>
              <a:t>Beginning with 2019 high school graduates, children of non-citizens serving in the Armed Forces or honorably discharged from the Armed Forces meet TOPS citizenship requirements.</a:t>
            </a:r>
          </a:p>
        </p:txBody>
      </p:sp>
    </p:spTree>
    <p:extLst>
      <p:ext uri="{BB962C8B-B14F-4D97-AF65-F5344CB8AC3E}">
        <p14:creationId xmlns:p14="http://schemas.microsoft.com/office/powerpoint/2010/main" val="403096540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dirty="0" smtClean="0"/>
              <a:t>Residency</a:t>
            </a:r>
          </a:p>
        </p:txBody>
      </p:sp>
      <p:sp>
        <p:nvSpPr>
          <p:cNvPr id="6147" name="Rectangle 3"/>
          <p:cNvSpPr>
            <a:spLocks noGrp="1" noChangeArrowheads="1"/>
          </p:cNvSpPr>
          <p:nvPr>
            <p:ph idx="1"/>
          </p:nvPr>
        </p:nvSpPr>
        <p:spPr/>
        <p:txBody>
          <a:bodyPr>
            <a:noAutofit/>
          </a:bodyPr>
          <a:lstStyle/>
          <a:p>
            <a:pPr eaLnBrk="1" hangingPunct="1">
              <a:lnSpc>
                <a:spcPct val="90000"/>
              </a:lnSpc>
            </a:pPr>
            <a:r>
              <a:rPr lang="en-US" sz="2800" dirty="0" smtClean="0"/>
              <a:t>Any student who is a resident of the state and who graduates from a public or approved non-public high school meets the TOPS residency requirements if he or she actually resides or lives in Louisiana for the period of his or her last two full years of high school culminating in graduation as certified by the high school</a:t>
            </a:r>
          </a:p>
          <a:p>
            <a:pPr eaLnBrk="1" hangingPunct="1">
              <a:lnSpc>
                <a:spcPct val="90000"/>
              </a:lnSpc>
            </a:pPr>
            <a:r>
              <a:rPr lang="en-US" sz="2800" dirty="0" smtClean="0"/>
              <a:t>Or, a parent or custodian of a dependent student must have been a resident of the state of Louisiana for the 24 months prior to high school graduation</a:t>
            </a:r>
          </a:p>
        </p:txBody>
      </p:sp>
    </p:spTree>
    <p:extLst>
      <p:ext uri="{BB962C8B-B14F-4D97-AF65-F5344CB8AC3E}">
        <p14:creationId xmlns:p14="http://schemas.microsoft.com/office/powerpoint/2010/main" val="132463515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dirty="0" smtClean="0"/>
              <a:t>Residency:  Military Dependents</a:t>
            </a:r>
          </a:p>
        </p:txBody>
      </p:sp>
      <p:sp>
        <p:nvSpPr>
          <p:cNvPr id="7171" name="Rectangle 3"/>
          <p:cNvSpPr>
            <a:spLocks noGrp="1" noChangeArrowheads="1"/>
          </p:cNvSpPr>
          <p:nvPr>
            <p:ph idx="1"/>
          </p:nvPr>
        </p:nvSpPr>
        <p:spPr/>
        <p:txBody>
          <a:bodyPr>
            <a:noAutofit/>
          </a:bodyPr>
          <a:lstStyle/>
          <a:p>
            <a:pPr eaLnBrk="1" hangingPunct="1">
              <a:spcBef>
                <a:spcPts val="0"/>
              </a:spcBef>
            </a:pPr>
            <a:r>
              <a:rPr lang="en-US" sz="2800" dirty="0" smtClean="0"/>
              <a:t>A dependent of a member of the U.S. Armed forces, who is transferred to Louisiana under permanent change of station orders, will be considered a resident for purposes of TOPS if the military member:</a:t>
            </a:r>
          </a:p>
          <a:p>
            <a:pPr lvl="1" eaLnBrk="1" hangingPunct="1">
              <a:spcBef>
                <a:spcPts val="0"/>
              </a:spcBef>
            </a:pPr>
            <a:r>
              <a:rPr lang="en-US" sz="2400" dirty="0" smtClean="0"/>
              <a:t>Changes his/her military personnel records to establish Louisiana as the member’s official state of residence within 180 days of reporting </a:t>
            </a:r>
          </a:p>
          <a:p>
            <a:pPr lvl="1" eaLnBrk="1" hangingPunct="1">
              <a:spcBef>
                <a:spcPts val="0"/>
              </a:spcBef>
            </a:pPr>
            <a:r>
              <a:rPr lang="en-US" sz="2400" dirty="0" smtClean="0"/>
              <a:t>Complies with Louisiana income tax laws</a:t>
            </a:r>
          </a:p>
          <a:p>
            <a:pPr lvl="1" eaLnBrk="1" hangingPunct="1">
              <a:spcBef>
                <a:spcPts val="0"/>
              </a:spcBef>
            </a:pPr>
            <a:r>
              <a:rPr lang="en-US" sz="2400" dirty="0" smtClean="0"/>
              <a:t>Submits an Affidavit of Residency and DD Form 2058</a:t>
            </a:r>
          </a:p>
        </p:txBody>
      </p:sp>
    </p:spTree>
    <p:extLst>
      <p:ext uri="{BB962C8B-B14F-4D97-AF65-F5344CB8AC3E}">
        <p14:creationId xmlns:p14="http://schemas.microsoft.com/office/powerpoint/2010/main" val="429099329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dirty="0" smtClean="0"/>
              <a:t>Criminal Record</a:t>
            </a:r>
          </a:p>
        </p:txBody>
      </p:sp>
      <p:sp>
        <p:nvSpPr>
          <p:cNvPr id="8195" name="Rectangle 3"/>
          <p:cNvSpPr>
            <a:spLocks noGrp="1" noChangeArrowheads="1"/>
          </p:cNvSpPr>
          <p:nvPr>
            <p:ph idx="1"/>
          </p:nvPr>
        </p:nvSpPr>
        <p:spPr/>
        <p:txBody>
          <a:bodyPr>
            <a:noAutofit/>
          </a:bodyPr>
          <a:lstStyle/>
          <a:p>
            <a:pPr eaLnBrk="1" hangingPunct="1">
              <a:spcBef>
                <a:spcPts val="0"/>
              </a:spcBef>
            </a:pPr>
            <a:r>
              <a:rPr lang="en-US" sz="2800" dirty="0" smtClean="0"/>
              <a:t>Have no criminal convictions</a:t>
            </a:r>
          </a:p>
          <a:p>
            <a:pPr lvl="1" eaLnBrk="1" hangingPunct="1">
              <a:spcBef>
                <a:spcPts val="0"/>
              </a:spcBef>
            </a:pPr>
            <a:r>
              <a:rPr lang="en-US" sz="2400" dirty="0" smtClean="0"/>
              <a:t>Excludes misdemeanor traffic violations</a:t>
            </a:r>
          </a:p>
          <a:p>
            <a:pPr eaLnBrk="1" hangingPunct="1">
              <a:spcBef>
                <a:spcPts val="0"/>
              </a:spcBef>
            </a:pPr>
            <a:r>
              <a:rPr lang="en-US" sz="2800" dirty="0" smtClean="0"/>
              <a:t>A student who has a “final criminal conviction” may not accept a TOPS award</a:t>
            </a:r>
          </a:p>
          <a:p>
            <a:pPr lvl="1" eaLnBrk="1" hangingPunct="1">
              <a:spcBef>
                <a:spcPts val="0"/>
              </a:spcBef>
            </a:pPr>
            <a:r>
              <a:rPr lang="en-US" sz="2400" dirty="0" smtClean="0"/>
              <a:t>A juvenile conviction is not considered a “final criminal conviction” regardless of the nature of the offense</a:t>
            </a:r>
          </a:p>
          <a:p>
            <a:pPr lvl="2" eaLnBrk="1" hangingPunct="1">
              <a:spcBef>
                <a:spcPts val="0"/>
              </a:spcBef>
            </a:pPr>
            <a:r>
              <a:rPr lang="en-US" sz="2000" dirty="0" smtClean="0"/>
              <a:t>If the severity of the crime committed by a juvenile is such that he/she is tried as an adult, a subsequent conviction could be a “final criminal conviction”</a:t>
            </a:r>
          </a:p>
          <a:p>
            <a:pPr lvl="1" eaLnBrk="1" hangingPunct="1">
              <a:spcBef>
                <a:spcPts val="0"/>
              </a:spcBef>
            </a:pPr>
            <a:r>
              <a:rPr lang="en-US" sz="2400" dirty="0" smtClean="0"/>
              <a:t>The student should contact his/her attorney to determine if their conviction is a final “criminal conviction”</a:t>
            </a:r>
          </a:p>
        </p:txBody>
      </p:sp>
    </p:spTree>
    <p:extLst>
      <p:ext uri="{BB962C8B-B14F-4D97-AF65-F5344CB8AC3E}">
        <p14:creationId xmlns:p14="http://schemas.microsoft.com/office/powerpoint/2010/main" val="235046855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dirty="0" smtClean="0"/>
              <a:t>Graduation Year</a:t>
            </a:r>
          </a:p>
        </p:txBody>
      </p:sp>
      <p:sp>
        <p:nvSpPr>
          <p:cNvPr id="10243" name="Rectangle 3"/>
          <p:cNvSpPr>
            <a:spLocks noGrp="1" noChangeArrowheads="1"/>
          </p:cNvSpPr>
          <p:nvPr>
            <p:ph idx="1"/>
          </p:nvPr>
        </p:nvSpPr>
        <p:spPr/>
        <p:txBody>
          <a:bodyPr/>
          <a:lstStyle/>
          <a:p>
            <a:pPr eaLnBrk="1" hangingPunct="1"/>
            <a:r>
              <a:rPr lang="en-US" dirty="0" smtClean="0"/>
              <a:t>For TOPS purposes, the annual academic year for high school begins on September 1 and ends on the following August 31</a:t>
            </a:r>
          </a:p>
        </p:txBody>
      </p:sp>
    </p:spTree>
    <p:extLst>
      <p:ext uri="{BB962C8B-B14F-4D97-AF65-F5344CB8AC3E}">
        <p14:creationId xmlns:p14="http://schemas.microsoft.com/office/powerpoint/2010/main" val="73713814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normAutofit/>
          </a:bodyPr>
          <a:lstStyle/>
          <a:p>
            <a:pPr eaLnBrk="1" hangingPunct="1"/>
            <a:r>
              <a:rPr lang="en-US" dirty="0" smtClean="0"/>
              <a:t>Early Graduation</a:t>
            </a:r>
          </a:p>
        </p:txBody>
      </p:sp>
      <p:sp>
        <p:nvSpPr>
          <p:cNvPr id="11267" name="Rectangle 3"/>
          <p:cNvSpPr>
            <a:spLocks noGrp="1" noChangeArrowheads="1"/>
          </p:cNvSpPr>
          <p:nvPr>
            <p:ph idx="1"/>
          </p:nvPr>
        </p:nvSpPr>
        <p:spPr/>
        <p:txBody>
          <a:bodyPr>
            <a:noAutofit/>
          </a:bodyPr>
          <a:lstStyle/>
          <a:p>
            <a:pPr eaLnBrk="1" hangingPunct="1">
              <a:spcBef>
                <a:spcPts val="0"/>
              </a:spcBef>
            </a:pPr>
            <a:r>
              <a:rPr lang="en-US" sz="2400" dirty="0" smtClean="0"/>
              <a:t>Students who graduate early at mid-year will be eligible for a TOPS Award in the Spring semester following graduation</a:t>
            </a:r>
          </a:p>
          <a:p>
            <a:pPr lvl="1" eaLnBrk="1" hangingPunct="1">
              <a:spcBef>
                <a:spcPts val="0"/>
              </a:spcBef>
            </a:pPr>
            <a:r>
              <a:rPr lang="en-US" sz="1800" dirty="0" smtClean="0"/>
              <a:t>Certification for mid-year graduates will be done in conjunction with certification of May graduates</a:t>
            </a:r>
          </a:p>
          <a:p>
            <a:pPr lvl="1" eaLnBrk="1" hangingPunct="1">
              <a:spcBef>
                <a:spcPts val="0"/>
              </a:spcBef>
            </a:pPr>
            <a:r>
              <a:rPr lang="en-US" sz="1800" dirty="0" smtClean="0"/>
              <a:t>Awards for mid-year graduates who attend college in the Spring and who are determined eligible will be paid retroactively</a:t>
            </a:r>
          </a:p>
          <a:p>
            <a:pPr eaLnBrk="1" hangingPunct="1">
              <a:spcBef>
                <a:spcPts val="0"/>
              </a:spcBef>
            </a:pPr>
            <a:r>
              <a:rPr lang="en-US" sz="2400" dirty="0" smtClean="0"/>
              <a:t>Students who graduate early in the Spring will be eligible for a TOPS award in the Fall semester following graduation</a:t>
            </a:r>
          </a:p>
          <a:p>
            <a:pPr eaLnBrk="1" hangingPunct="1">
              <a:spcBef>
                <a:spcPts val="0"/>
              </a:spcBef>
            </a:pPr>
            <a:r>
              <a:rPr lang="en-US" sz="2400" dirty="0" smtClean="0"/>
              <a:t>Students who graduate early must comply with the same FAFSA and ACT deadlines applicable to the class that graduates in the Spring of that high school academic year</a:t>
            </a:r>
          </a:p>
        </p:txBody>
      </p:sp>
    </p:spTree>
    <p:extLst>
      <p:ext uri="{BB962C8B-B14F-4D97-AF65-F5344CB8AC3E}">
        <p14:creationId xmlns:p14="http://schemas.microsoft.com/office/powerpoint/2010/main" val="145038756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990600"/>
            <a:ext cx="8229600" cy="762000"/>
          </a:xfrm>
        </p:spPr>
        <p:txBody>
          <a:bodyPr/>
          <a:lstStyle/>
          <a:p>
            <a:pPr eaLnBrk="1" hangingPunct="1"/>
            <a:r>
              <a:rPr lang="en-US" dirty="0" smtClean="0"/>
              <a:t>TOPS Core Curriculum</a:t>
            </a:r>
          </a:p>
        </p:txBody>
      </p:sp>
      <p:sp>
        <p:nvSpPr>
          <p:cNvPr id="12291" name="Rectangle 3"/>
          <p:cNvSpPr>
            <a:spLocks noGrp="1" noChangeArrowheads="1"/>
          </p:cNvSpPr>
          <p:nvPr>
            <p:ph idx="1"/>
          </p:nvPr>
        </p:nvSpPr>
        <p:spPr>
          <a:xfrm>
            <a:off x="457200" y="1676400"/>
            <a:ext cx="8229600" cy="4495800"/>
          </a:xfrm>
        </p:spPr>
        <p:txBody>
          <a:bodyPr>
            <a:noAutofit/>
          </a:bodyPr>
          <a:lstStyle/>
          <a:p>
            <a:pPr eaLnBrk="1" hangingPunct="1">
              <a:spcBef>
                <a:spcPts val="0"/>
              </a:spcBef>
            </a:pPr>
            <a:r>
              <a:rPr lang="en-US" sz="2400" dirty="0" smtClean="0"/>
              <a:t>All TOPS core curriculum courses must be completed by the date of high school graduation </a:t>
            </a:r>
          </a:p>
          <a:p>
            <a:pPr eaLnBrk="1" hangingPunct="1">
              <a:spcBef>
                <a:spcPts val="0"/>
              </a:spcBef>
            </a:pPr>
            <a:r>
              <a:rPr lang="en-US" sz="2400" dirty="0" smtClean="0"/>
              <a:t>Distance learning courses approved by the high school may be used to qualify for TOPS</a:t>
            </a:r>
          </a:p>
          <a:p>
            <a:pPr eaLnBrk="1" hangingPunct="1">
              <a:spcBef>
                <a:spcPts val="0"/>
              </a:spcBef>
            </a:pPr>
            <a:r>
              <a:rPr lang="en-US" sz="2400" dirty="0" smtClean="0"/>
              <a:t>College courses taken in the classroom, online, or by correspondence may be used to qualify for TOPS provided that they are determined to be equivalent courses and appear on the student’s official high school transcript</a:t>
            </a:r>
          </a:p>
          <a:p>
            <a:pPr eaLnBrk="1" hangingPunct="1">
              <a:spcBef>
                <a:spcPts val="0"/>
              </a:spcBef>
            </a:pPr>
            <a:r>
              <a:rPr lang="en-US" sz="2400" b="1" dirty="0" smtClean="0"/>
              <a:t>Effective for the graduating class of 2018, the TOPS Core Curriculum requirements and the method of calculating the grade point average required for program awards will change.</a:t>
            </a:r>
            <a:endParaRPr lang="en-US" sz="2400" dirty="0" smtClean="0"/>
          </a:p>
        </p:txBody>
      </p:sp>
    </p:spTree>
    <p:extLst>
      <p:ext uri="{BB962C8B-B14F-4D97-AF65-F5344CB8AC3E}">
        <p14:creationId xmlns:p14="http://schemas.microsoft.com/office/powerpoint/2010/main" val="222395069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381000" y="990600"/>
            <a:ext cx="8229600" cy="1143000"/>
          </a:xfrm>
        </p:spPr>
        <p:txBody>
          <a:bodyPr/>
          <a:lstStyle/>
          <a:p>
            <a:pPr eaLnBrk="1" hangingPunct="1"/>
            <a:r>
              <a:rPr lang="en-US" altLang="en-US" sz="3600" dirty="0" smtClean="0">
                <a:latin typeface="Arial" charset="0"/>
                <a:cs typeface="Arial" charset="0"/>
              </a:rPr>
              <a:t>TOPS Core Curriculum – 19 Units</a:t>
            </a:r>
            <a:br>
              <a:rPr lang="en-US" altLang="en-US" sz="3600" dirty="0" smtClean="0">
                <a:latin typeface="Arial" charset="0"/>
                <a:cs typeface="Arial" charset="0"/>
              </a:rPr>
            </a:br>
            <a:r>
              <a:rPr lang="en-US" altLang="en-US" sz="2400" dirty="0" smtClean="0">
                <a:latin typeface="Arial" charset="0"/>
                <a:cs typeface="Arial" charset="0"/>
              </a:rPr>
              <a:t>For students graduating in 2014 - 2017</a:t>
            </a:r>
            <a:endParaRPr lang="en-US" altLang="en-US" sz="3600" dirty="0" smtClean="0">
              <a:latin typeface="Arial" charset="0"/>
              <a:cs typeface="Arial" charset="0"/>
            </a:endParaRPr>
          </a:p>
        </p:txBody>
      </p:sp>
      <p:sp>
        <p:nvSpPr>
          <p:cNvPr id="55299" name="Rectangle 3"/>
          <p:cNvSpPr>
            <a:spLocks noGrp="1" noChangeArrowheads="1"/>
          </p:cNvSpPr>
          <p:nvPr>
            <p:ph idx="1"/>
          </p:nvPr>
        </p:nvSpPr>
        <p:spPr>
          <a:xfrm>
            <a:off x="228600" y="1905000"/>
            <a:ext cx="8686800" cy="4648200"/>
          </a:xfrm>
        </p:spPr>
        <p:txBody>
          <a:bodyPr/>
          <a:lstStyle/>
          <a:p>
            <a:pPr eaLnBrk="1" hangingPunct="1"/>
            <a:r>
              <a:rPr lang="en-US" altLang="en-US" dirty="0" smtClean="0">
                <a:latin typeface="Arial" charset="0"/>
                <a:cs typeface="Arial" charset="0"/>
              </a:rPr>
              <a:t>English – 4 Units</a:t>
            </a:r>
          </a:p>
          <a:p>
            <a:pPr eaLnBrk="1" hangingPunct="1"/>
            <a:r>
              <a:rPr lang="en-US" altLang="en-US" dirty="0" smtClean="0">
                <a:latin typeface="Arial" charset="0"/>
                <a:cs typeface="Arial" charset="0"/>
              </a:rPr>
              <a:t>Math – 4 Units</a:t>
            </a:r>
          </a:p>
          <a:p>
            <a:pPr eaLnBrk="1" hangingPunct="1"/>
            <a:r>
              <a:rPr lang="en-US" altLang="en-US" dirty="0" smtClean="0">
                <a:latin typeface="Arial" charset="0"/>
                <a:cs typeface="Arial" charset="0"/>
              </a:rPr>
              <a:t>Science – 4 Units</a:t>
            </a:r>
          </a:p>
          <a:p>
            <a:pPr eaLnBrk="1" hangingPunct="1"/>
            <a:r>
              <a:rPr lang="en-US" altLang="en-US" dirty="0" smtClean="0">
                <a:latin typeface="Arial" charset="0"/>
                <a:cs typeface="Arial" charset="0"/>
              </a:rPr>
              <a:t>Social Studies – 4 Units</a:t>
            </a:r>
          </a:p>
          <a:p>
            <a:pPr eaLnBrk="1" hangingPunct="1"/>
            <a:r>
              <a:rPr lang="en-US" altLang="en-US" dirty="0" smtClean="0">
                <a:latin typeface="Arial" charset="0"/>
                <a:cs typeface="Arial" charset="0"/>
              </a:rPr>
              <a:t>Foreign Language – 2 Units </a:t>
            </a:r>
            <a:r>
              <a:rPr lang="en-US" altLang="en-US" sz="2000" dirty="0" smtClean="0">
                <a:latin typeface="Arial" charset="0"/>
                <a:cs typeface="Arial" charset="0"/>
              </a:rPr>
              <a:t>(same language)</a:t>
            </a:r>
          </a:p>
          <a:p>
            <a:pPr eaLnBrk="1" hangingPunct="1"/>
            <a:r>
              <a:rPr lang="en-US" altLang="en-US" dirty="0" smtClean="0">
                <a:latin typeface="Arial" charset="0"/>
                <a:cs typeface="Arial" charset="0"/>
              </a:rPr>
              <a:t>Fine Arts – 1 Unit </a:t>
            </a:r>
            <a:r>
              <a:rPr lang="en-US" altLang="en-US" sz="2000" dirty="0" smtClean="0">
                <a:latin typeface="Arial" charset="0"/>
                <a:cs typeface="Arial" charset="0"/>
              </a:rPr>
              <a:t>(or 1 Performance, Studio, Visual Art or Speech III &amp; IV)</a:t>
            </a:r>
          </a:p>
        </p:txBody>
      </p:sp>
    </p:spTree>
    <p:extLst>
      <p:ext uri="{BB962C8B-B14F-4D97-AF65-F5344CB8AC3E}">
        <p14:creationId xmlns:p14="http://schemas.microsoft.com/office/powerpoint/2010/main" val="35106569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TOPS Core Curriculum</a:t>
            </a:r>
            <a:endParaRPr lang="en-US" sz="2000" dirty="0"/>
          </a:p>
        </p:txBody>
      </p:sp>
      <p:sp>
        <p:nvSpPr>
          <p:cNvPr id="3" name="Content Placeholder 2"/>
          <p:cNvSpPr>
            <a:spLocks noGrp="1"/>
          </p:cNvSpPr>
          <p:nvPr>
            <p:ph idx="1"/>
          </p:nvPr>
        </p:nvSpPr>
        <p:spPr/>
        <p:txBody>
          <a:bodyPr>
            <a:normAutofit fontScale="85000" lnSpcReduction="20000"/>
          </a:bodyPr>
          <a:lstStyle/>
          <a:p>
            <a:r>
              <a:rPr lang="en-US" dirty="0" smtClean="0"/>
              <a:t>Advanced Placement (AP) courses and International Baccalaureate (IB) courses with the same name as a course listed in the TOPS Core Curriculum may be substituted.</a:t>
            </a:r>
          </a:p>
          <a:p>
            <a:r>
              <a:rPr lang="en-US" dirty="0" smtClean="0"/>
              <a:t>The unit compromised of ½ Unit of Civics and ½ Unit of Free Enterprise may NOT be used by students in public schools to meet high school graduation requirements if they entered the ninth grade after June 30, 2011, but can be used by students in public and non-public schools to meet the TOPS Core Curriculum requirements.</a:t>
            </a:r>
            <a:endParaRPr lang="en-US" dirty="0"/>
          </a:p>
        </p:txBody>
      </p:sp>
    </p:spTree>
    <p:extLst>
      <p:ext uri="{BB962C8B-B14F-4D97-AF65-F5344CB8AC3E}">
        <p14:creationId xmlns:p14="http://schemas.microsoft.com/office/powerpoint/2010/main" val="29474960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bwMode="auto">
          <a:xfrm>
            <a:off x="381000" y="1031877"/>
            <a:ext cx="8553450" cy="647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en-US" altLang="en-US" sz="3200" dirty="0">
                <a:latin typeface="Arial" panose="020B0604020202020204" pitchFamily="34" charset="0"/>
                <a:cs typeface="Arial" panose="020B0604020202020204" pitchFamily="34" charset="0"/>
              </a:rPr>
              <a:t>Retrieving Username Using Secure Code</a:t>
            </a:r>
          </a:p>
        </p:txBody>
      </p:sp>
      <p:sp>
        <p:nvSpPr>
          <p:cNvPr id="34819" name="TextBox 8"/>
          <p:cNvSpPr txBox="1">
            <a:spLocks noChangeArrowheads="1"/>
          </p:cNvSpPr>
          <p:nvPr/>
        </p:nvSpPr>
        <p:spPr bwMode="auto">
          <a:xfrm>
            <a:off x="493712" y="1557340"/>
            <a:ext cx="822642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dirty="0"/>
              <a:t>Once you enter the secure code the screen will display your username</a:t>
            </a:r>
          </a:p>
          <a:p>
            <a:pPr eaLnBrk="1" hangingPunct="1"/>
            <a:endParaRPr lang="en-US" altLang="en-US" dirty="0"/>
          </a:p>
        </p:txBody>
      </p:sp>
      <p:grpSp>
        <p:nvGrpSpPr>
          <p:cNvPr id="34820" name="Group 10" descr="Forgot Username Web page with the username highlighted on the screen"/>
          <p:cNvGrpSpPr>
            <a:grpSpLocks/>
          </p:cNvGrpSpPr>
          <p:nvPr/>
        </p:nvGrpSpPr>
        <p:grpSpPr bwMode="auto">
          <a:xfrm>
            <a:off x="533400" y="2514602"/>
            <a:ext cx="8147050" cy="3114675"/>
            <a:chOff x="571500" y="2514600"/>
            <a:chExt cx="8147378" cy="3114675"/>
          </a:xfrm>
        </p:grpSpPr>
        <p:pic>
          <p:nvPicPr>
            <p:cNvPr id="3482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1500" y="2514600"/>
              <a:ext cx="8147378" cy="31146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 name="Oval 12"/>
            <p:cNvSpPr/>
            <p:nvPr/>
          </p:nvSpPr>
          <p:spPr>
            <a:xfrm>
              <a:off x="2362272" y="4267200"/>
              <a:ext cx="914437" cy="381000"/>
            </a:xfrm>
            <a:prstGeom prst="ellipse">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grpSp>
    </p:spTree>
    <p:extLst>
      <p:ext uri="{BB962C8B-B14F-4D97-AF65-F5344CB8AC3E}">
        <p14:creationId xmlns:p14="http://schemas.microsoft.com/office/powerpoint/2010/main" val="334993139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dirty="0" smtClean="0"/>
              <a:t>TOPS Core Curriculum GPA</a:t>
            </a:r>
          </a:p>
        </p:txBody>
      </p:sp>
      <p:sp>
        <p:nvSpPr>
          <p:cNvPr id="21507" name="Rectangle 3"/>
          <p:cNvSpPr>
            <a:spLocks noGrp="1" noChangeArrowheads="1"/>
          </p:cNvSpPr>
          <p:nvPr>
            <p:ph idx="1"/>
          </p:nvPr>
        </p:nvSpPr>
        <p:spPr/>
        <p:txBody>
          <a:bodyPr>
            <a:noAutofit/>
          </a:bodyPr>
          <a:lstStyle/>
          <a:p>
            <a:pPr eaLnBrk="1" hangingPunct="1">
              <a:spcBef>
                <a:spcPts val="0"/>
              </a:spcBef>
            </a:pPr>
            <a:r>
              <a:rPr lang="en-US" sz="2800" dirty="0" smtClean="0"/>
              <a:t>The cumulative grade point average (GPA) for a TOPS award will be calculated using only those grades achieved in the core curriculum courses</a:t>
            </a:r>
          </a:p>
          <a:p>
            <a:pPr lvl="1" eaLnBrk="1" hangingPunct="1">
              <a:spcBef>
                <a:spcPts val="0"/>
              </a:spcBef>
            </a:pPr>
            <a:r>
              <a:rPr lang="en-US" sz="2200" dirty="0" smtClean="0"/>
              <a:t>If a student has completed more than 19 credits for courses that are included in the core curriculum, the GPA will be calculated by using the course in each core curriculum category for which the student received the highest grade</a:t>
            </a:r>
          </a:p>
        </p:txBody>
      </p:sp>
    </p:spTree>
    <p:extLst>
      <p:ext uri="{BB962C8B-B14F-4D97-AF65-F5344CB8AC3E}">
        <p14:creationId xmlns:p14="http://schemas.microsoft.com/office/powerpoint/2010/main" val="261866033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dirty="0" smtClean="0"/>
              <a:t>TOPS Core Curriculum GPA</a:t>
            </a:r>
          </a:p>
        </p:txBody>
      </p:sp>
      <p:sp>
        <p:nvSpPr>
          <p:cNvPr id="22531" name="Rectangle 3"/>
          <p:cNvSpPr>
            <a:spLocks noGrp="1" noChangeArrowheads="1"/>
          </p:cNvSpPr>
          <p:nvPr>
            <p:ph idx="1"/>
          </p:nvPr>
        </p:nvSpPr>
        <p:spPr/>
        <p:txBody>
          <a:bodyPr>
            <a:noAutofit/>
          </a:bodyPr>
          <a:lstStyle/>
          <a:p>
            <a:pPr lvl="1" eaLnBrk="1" hangingPunct="1">
              <a:spcBef>
                <a:spcPts val="0"/>
              </a:spcBef>
            </a:pPr>
            <a:r>
              <a:rPr lang="en-US" sz="2600" dirty="0" smtClean="0"/>
              <a:t>If a student is substituting two units for a one unit category, the grades from the two units will be averaged together and substituted as one unit</a:t>
            </a:r>
          </a:p>
          <a:p>
            <a:pPr lvl="1" eaLnBrk="1" hangingPunct="1">
              <a:spcBef>
                <a:spcPts val="0"/>
              </a:spcBef>
            </a:pPr>
            <a:r>
              <a:rPr lang="en-US" sz="2600" dirty="0" smtClean="0"/>
              <a:t>“P” grades are not included in the TOPS Core GPA calculation</a:t>
            </a:r>
          </a:p>
          <a:p>
            <a:pPr lvl="1" eaLnBrk="1" hangingPunct="1">
              <a:spcBef>
                <a:spcPts val="0"/>
              </a:spcBef>
            </a:pPr>
            <a:r>
              <a:rPr lang="en-US" sz="2600" dirty="0" smtClean="0"/>
              <a:t>For high schools using any grading scale other than a 4.00 scale, all grade values must be converted to a 4.00 scale (through the graduating class of 2016 – 2017)</a:t>
            </a:r>
          </a:p>
          <a:p>
            <a:pPr lvl="1" eaLnBrk="1" hangingPunct="1">
              <a:spcBef>
                <a:spcPts val="0"/>
              </a:spcBef>
            </a:pPr>
            <a:r>
              <a:rPr lang="en-US" sz="2600" dirty="0" smtClean="0"/>
              <a:t>GPA cannot be rounded up</a:t>
            </a:r>
          </a:p>
        </p:txBody>
      </p:sp>
    </p:spTree>
    <p:extLst>
      <p:ext uri="{BB962C8B-B14F-4D97-AF65-F5344CB8AC3E}">
        <p14:creationId xmlns:p14="http://schemas.microsoft.com/office/powerpoint/2010/main" val="165196588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dirty="0" smtClean="0"/>
              <a:t>ACT</a:t>
            </a:r>
          </a:p>
        </p:txBody>
      </p:sp>
      <p:sp>
        <p:nvSpPr>
          <p:cNvPr id="23555" name="Rectangle 3"/>
          <p:cNvSpPr>
            <a:spLocks noGrp="1" noChangeArrowheads="1"/>
          </p:cNvSpPr>
          <p:nvPr>
            <p:ph idx="1"/>
          </p:nvPr>
        </p:nvSpPr>
        <p:spPr/>
        <p:txBody>
          <a:bodyPr>
            <a:noAutofit/>
          </a:bodyPr>
          <a:lstStyle/>
          <a:p>
            <a:pPr eaLnBrk="1" hangingPunct="1"/>
            <a:r>
              <a:rPr lang="en-US" dirty="0" smtClean="0"/>
              <a:t>Highest composite score will be considered</a:t>
            </a:r>
          </a:p>
          <a:p>
            <a:pPr lvl="1" eaLnBrk="1" hangingPunct="1"/>
            <a:r>
              <a:rPr lang="en-US" dirty="0" smtClean="0"/>
              <a:t>TOPS does not consider the Essay portion of the ACT in calculating the composite score needed to qualify</a:t>
            </a:r>
          </a:p>
          <a:p>
            <a:pPr eaLnBrk="1" hangingPunct="1"/>
            <a:r>
              <a:rPr lang="en-US" dirty="0" smtClean="0"/>
              <a:t>ACT Registration </a:t>
            </a:r>
          </a:p>
          <a:p>
            <a:pPr lvl="1" eaLnBrk="1" hangingPunct="1"/>
            <a:r>
              <a:rPr lang="en-US" b="1" dirty="0" smtClean="0"/>
              <a:t>TOPS Code 1595</a:t>
            </a:r>
          </a:p>
          <a:p>
            <a:pPr lvl="1" eaLnBrk="1" hangingPunct="1"/>
            <a:r>
              <a:rPr lang="en-US" dirty="0" smtClean="0"/>
              <a:t>Date of Birth</a:t>
            </a:r>
          </a:p>
          <a:p>
            <a:pPr lvl="1" eaLnBrk="1" hangingPunct="1"/>
            <a:endParaRPr lang="en-US" dirty="0" smtClean="0"/>
          </a:p>
        </p:txBody>
      </p:sp>
    </p:spTree>
    <p:extLst>
      <p:ext uri="{BB962C8B-B14F-4D97-AF65-F5344CB8AC3E}">
        <p14:creationId xmlns:p14="http://schemas.microsoft.com/office/powerpoint/2010/main" val="12279848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dirty="0" smtClean="0"/>
              <a:t>ACT</a:t>
            </a:r>
          </a:p>
        </p:txBody>
      </p:sp>
      <p:sp>
        <p:nvSpPr>
          <p:cNvPr id="24579" name="Rectangle 3"/>
          <p:cNvSpPr>
            <a:spLocks noGrp="1" noChangeArrowheads="1"/>
          </p:cNvSpPr>
          <p:nvPr>
            <p:ph idx="1"/>
          </p:nvPr>
        </p:nvSpPr>
        <p:spPr/>
        <p:txBody>
          <a:bodyPr>
            <a:noAutofit/>
          </a:bodyPr>
          <a:lstStyle/>
          <a:p>
            <a:pPr eaLnBrk="1" hangingPunct="1">
              <a:spcBef>
                <a:spcPts val="0"/>
              </a:spcBef>
            </a:pPr>
            <a:r>
              <a:rPr lang="en-US" sz="2800" dirty="0" smtClean="0"/>
              <a:t>ACT Deadlines for 2017 Graduates</a:t>
            </a:r>
          </a:p>
          <a:p>
            <a:pPr lvl="1" eaLnBrk="1" hangingPunct="1">
              <a:spcBef>
                <a:spcPts val="0"/>
              </a:spcBef>
            </a:pPr>
            <a:r>
              <a:rPr lang="en-US" sz="2400" dirty="0" smtClean="0"/>
              <a:t>Without penalty:  April 8, 2017</a:t>
            </a:r>
          </a:p>
          <a:p>
            <a:pPr lvl="1" eaLnBrk="1" hangingPunct="1">
              <a:spcBef>
                <a:spcPts val="0"/>
              </a:spcBef>
            </a:pPr>
            <a:r>
              <a:rPr lang="en-US" sz="2400" dirty="0" smtClean="0"/>
              <a:t>Loss of one semester eligibility: June 10, 2017</a:t>
            </a:r>
          </a:p>
          <a:p>
            <a:pPr lvl="2" eaLnBrk="1" hangingPunct="1">
              <a:spcBef>
                <a:spcPts val="0"/>
              </a:spcBef>
            </a:pPr>
            <a:r>
              <a:rPr lang="en-US" sz="2000" dirty="0" smtClean="0"/>
              <a:t>Special tests may be taken prior to July 1</a:t>
            </a:r>
          </a:p>
          <a:p>
            <a:pPr lvl="2" eaLnBrk="1" hangingPunct="1">
              <a:spcBef>
                <a:spcPts val="0"/>
              </a:spcBef>
            </a:pPr>
            <a:r>
              <a:rPr lang="en-US" sz="2000" dirty="0" smtClean="0"/>
              <a:t>A June ACT score </a:t>
            </a:r>
            <a:r>
              <a:rPr lang="en-US" sz="2000" b="1" dirty="0" smtClean="0"/>
              <a:t>cannot </a:t>
            </a:r>
            <a:r>
              <a:rPr lang="en-US" sz="2000" dirty="0" smtClean="0"/>
              <a:t>be used  to upgrade an Opportunity award to an Honors or Performance award</a:t>
            </a:r>
          </a:p>
          <a:p>
            <a:pPr lvl="2" eaLnBrk="1" hangingPunct="1">
              <a:spcBef>
                <a:spcPts val="0"/>
              </a:spcBef>
            </a:pPr>
            <a:r>
              <a:rPr lang="en-US" sz="2000" dirty="0" smtClean="0"/>
              <a:t>A June ACT score </a:t>
            </a:r>
            <a:r>
              <a:rPr lang="en-US" sz="2000" b="1" dirty="0" smtClean="0"/>
              <a:t>can</a:t>
            </a:r>
            <a:r>
              <a:rPr lang="en-US" sz="2000" dirty="0" smtClean="0"/>
              <a:t> be used to upgrade a Tech Award to an Opportunity Award with a one semester or two quarter penalty</a:t>
            </a:r>
          </a:p>
          <a:p>
            <a:pPr lvl="1" eaLnBrk="1" hangingPunct="1">
              <a:spcBef>
                <a:spcPts val="0"/>
              </a:spcBef>
            </a:pPr>
            <a:r>
              <a:rPr lang="en-US" sz="2400" dirty="0" smtClean="0"/>
              <a:t>Students who fail to achieve a qualifying ACT score by July 1 of the graduating year shall not be considered for an award</a:t>
            </a:r>
          </a:p>
        </p:txBody>
      </p:sp>
    </p:spTree>
    <p:extLst>
      <p:ext uri="{BB962C8B-B14F-4D97-AF65-F5344CB8AC3E}">
        <p14:creationId xmlns:p14="http://schemas.microsoft.com/office/powerpoint/2010/main" val="133304623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026"/>
          <p:cNvSpPr>
            <a:spLocks noGrp="1" noChangeArrowheads="1"/>
          </p:cNvSpPr>
          <p:nvPr>
            <p:ph type="title"/>
          </p:nvPr>
        </p:nvSpPr>
        <p:spPr/>
        <p:txBody>
          <a:bodyPr>
            <a:normAutofit/>
          </a:bodyPr>
          <a:lstStyle/>
          <a:p>
            <a:pPr eaLnBrk="1" hangingPunct="1"/>
            <a:r>
              <a:rPr lang="en-US" dirty="0" smtClean="0"/>
              <a:t>SAT</a:t>
            </a:r>
          </a:p>
        </p:txBody>
      </p:sp>
      <p:sp>
        <p:nvSpPr>
          <p:cNvPr id="25603" name="Rectangle 1027"/>
          <p:cNvSpPr>
            <a:spLocks noGrp="1" noChangeArrowheads="1"/>
          </p:cNvSpPr>
          <p:nvPr>
            <p:ph idx="1"/>
          </p:nvPr>
        </p:nvSpPr>
        <p:spPr>
          <a:xfrm>
            <a:off x="609600" y="2057400"/>
            <a:ext cx="8305800" cy="4068763"/>
          </a:xfrm>
        </p:spPr>
        <p:txBody>
          <a:bodyPr>
            <a:noAutofit/>
          </a:bodyPr>
          <a:lstStyle/>
          <a:p>
            <a:pPr eaLnBrk="1" hangingPunct="1">
              <a:spcBef>
                <a:spcPts val="0"/>
              </a:spcBef>
            </a:pPr>
            <a:r>
              <a:rPr lang="en-US" sz="2800" dirty="0" smtClean="0"/>
              <a:t>An equivalent SAT score may be substituted for the ACT score</a:t>
            </a:r>
          </a:p>
          <a:p>
            <a:pPr lvl="1" eaLnBrk="1" hangingPunct="1">
              <a:spcBef>
                <a:spcPts val="0"/>
              </a:spcBef>
            </a:pPr>
            <a:r>
              <a:rPr lang="en-US" sz="2400" dirty="0" smtClean="0"/>
              <a:t>TOPS does not consider the Essay portion of the SAT in calculating the composite score needed to qualify</a:t>
            </a:r>
          </a:p>
          <a:p>
            <a:pPr eaLnBrk="1" hangingPunct="1">
              <a:spcBef>
                <a:spcPts val="0"/>
              </a:spcBef>
            </a:pPr>
            <a:r>
              <a:rPr lang="en-US" sz="2800" dirty="0" smtClean="0"/>
              <a:t>SAT Registration </a:t>
            </a:r>
          </a:p>
          <a:p>
            <a:pPr lvl="1" eaLnBrk="1" hangingPunct="1">
              <a:spcBef>
                <a:spcPts val="0"/>
              </a:spcBef>
            </a:pPr>
            <a:r>
              <a:rPr lang="en-US" sz="2400" b="1" dirty="0" smtClean="0"/>
              <a:t>Scholarship Code 9019</a:t>
            </a:r>
          </a:p>
          <a:p>
            <a:pPr eaLnBrk="1" hangingPunct="1">
              <a:spcBef>
                <a:spcPts val="0"/>
              </a:spcBef>
            </a:pPr>
            <a:r>
              <a:rPr lang="en-US" sz="2800" dirty="0" smtClean="0"/>
              <a:t>SAT Test Deadlines</a:t>
            </a:r>
          </a:p>
          <a:p>
            <a:pPr lvl="1" eaLnBrk="1" hangingPunct="1">
              <a:spcBef>
                <a:spcPts val="0"/>
              </a:spcBef>
            </a:pPr>
            <a:r>
              <a:rPr lang="en-US" sz="2400" dirty="0" smtClean="0"/>
              <a:t>Without Penalty: March 11, 2017</a:t>
            </a:r>
          </a:p>
          <a:p>
            <a:pPr lvl="1" eaLnBrk="1" hangingPunct="1">
              <a:spcBef>
                <a:spcPts val="0"/>
              </a:spcBef>
            </a:pPr>
            <a:r>
              <a:rPr lang="en-US" sz="2400" dirty="0" smtClean="0"/>
              <a:t>Loss of 1 semester eligibility:  May 6, 2017 and June 3, 2017</a:t>
            </a:r>
          </a:p>
        </p:txBody>
      </p:sp>
    </p:spTree>
    <p:extLst>
      <p:ext uri="{BB962C8B-B14F-4D97-AF65-F5344CB8AC3E}">
        <p14:creationId xmlns:p14="http://schemas.microsoft.com/office/powerpoint/2010/main" val="230198693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normAutofit fontScale="90000"/>
          </a:bodyPr>
          <a:lstStyle/>
          <a:p>
            <a:pPr eaLnBrk="1" hangingPunct="1"/>
            <a:r>
              <a:rPr lang="en-US" dirty="0" smtClean="0"/>
              <a:t>Opportunity Award:</a:t>
            </a:r>
            <a:br>
              <a:rPr lang="en-US" dirty="0" smtClean="0"/>
            </a:br>
            <a:r>
              <a:rPr lang="en-US" sz="3200" dirty="0" smtClean="0"/>
              <a:t>Eligibility Requirements</a:t>
            </a:r>
          </a:p>
        </p:txBody>
      </p:sp>
      <p:sp>
        <p:nvSpPr>
          <p:cNvPr id="26627" name="Rectangle 3"/>
          <p:cNvSpPr>
            <a:spLocks noGrp="1" noChangeArrowheads="1"/>
          </p:cNvSpPr>
          <p:nvPr>
            <p:ph idx="1"/>
          </p:nvPr>
        </p:nvSpPr>
        <p:spPr>
          <a:xfrm>
            <a:off x="457200" y="2286000"/>
            <a:ext cx="8229600" cy="3886200"/>
          </a:xfrm>
        </p:spPr>
        <p:txBody>
          <a:bodyPr>
            <a:normAutofit/>
          </a:bodyPr>
          <a:lstStyle/>
          <a:p>
            <a:pPr eaLnBrk="1" hangingPunct="1"/>
            <a:r>
              <a:rPr lang="en-US" dirty="0" smtClean="0"/>
              <a:t>2.50 minimum TOPS Core Curriculum GPA</a:t>
            </a:r>
          </a:p>
          <a:p>
            <a:pPr eaLnBrk="1" hangingPunct="1"/>
            <a:r>
              <a:rPr lang="en-US" dirty="0" smtClean="0"/>
              <a:t>ACT score equal to the prior year’s state average, but never less than 20</a:t>
            </a:r>
          </a:p>
          <a:p>
            <a:pPr lvl="1" eaLnBrk="1" hangingPunct="1"/>
            <a:r>
              <a:rPr lang="en-US" dirty="0" smtClean="0"/>
              <a:t>20 for 2017 graduates</a:t>
            </a:r>
          </a:p>
          <a:p>
            <a:pPr lvl="2" eaLnBrk="1" hangingPunct="1"/>
            <a:r>
              <a:rPr lang="en-US" dirty="0" smtClean="0"/>
              <a:t>SAT score of 1020</a:t>
            </a:r>
          </a:p>
          <a:p>
            <a:pPr eaLnBrk="1" hangingPunct="1"/>
            <a:r>
              <a:rPr lang="en-US" dirty="0" smtClean="0"/>
              <a:t>Completion of the TOPS Core Curriculum</a:t>
            </a:r>
          </a:p>
          <a:p>
            <a:pPr eaLnBrk="1" hangingPunct="1"/>
            <a:r>
              <a:rPr lang="en-US" dirty="0" smtClean="0"/>
              <a:t>TOPS general eligibility requirements</a:t>
            </a:r>
          </a:p>
        </p:txBody>
      </p:sp>
    </p:spTree>
    <p:extLst>
      <p:ext uri="{BB962C8B-B14F-4D97-AF65-F5344CB8AC3E}">
        <p14:creationId xmlns:p14="http://schemas.microsoft.com/office/powerpoint/2010/main" val="264589451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US" dirty="0" smtClean="0"/>
              <a:t>Opportunity Award Benefits</a:t>
            </a:r>
          </a:p>
        </p:txBody>
      </p:sp>
      <p:sp>
        <p:nvSpPr>
          <p:cNvPr id="27651" name="Rectangle 3"/>
          <p:cNvSpPr>
            <a:spLocks noGrp="1" noChangeArrowheads="1"/>
          </p:cNvSpPr>
          <p:nvPr>
            <p:ph idx="1"/>
          </p:nvPr>
        </p:nvSpPr>
        <p:spPr>
          <a:xfrm>
            <a:off x="457200" y="1828800"/>
            <a:ext cx="8229600" cy="4495800"/>
          </a:xfrm>
        </p:spPr>
        <p:txBody>
          <a:bodyPr>
            <a:noAutofit/>
          </a:bodyPr>
          <a:lstStyle/>
          <a:p>
            <a:pPr>
              <a:spcBef>
                <a:spcPts val="0"/>
              </a:spcBef>
            </a:pPr>
            <a:r>
              <a:rPr lang="en-US" dirty="0" smtClean="0"/>
              <a:t>TOPS does not cover academic excellence fees, energy surcharges, technology fees, books, room &amp; board, parking fees, lab fees or any other fee that was not in effect on January 1, 1998</a:t>
            </a:r>
          </a:p>
          <a:p>
            <a:pPr>
              <a:spcBef>
                <a:spcPts val="0"/>
              </a:spcBef>
            </a:pPr>
            <a:r>
              <a:rPr lang="en-US" dirty="0" smtClean="0"/>
              <a:t>A TOPS award may be combined with other forms of financial aid up to the “Cost of Attendance” for the institution</a:t>
            </a:r>
          </a:p>
        </p:txBody>
      </p:sp>
    </p:spTree>
    <p:extLst>
      <p:ext uri="{BB962C8B-B14F-4D97-AF65-F5344CB8AC3E}">
        <p14:creationId xmlns:p14="http://schemas.microsoft.com/office/powerpoint/2010/main" val="80909996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dirty="0" smtClean="0"/>
              <a:t>TOPS Eligible Institutions: Public</a:t>
            </a:r>
          </a:p>
        </p:txBody>
      </p:sp>
      <p:sp>
        <p:nvSpPr>
          <p:cNvPr id="28675" name="Rectangle 3"/>
          <p:cNvSpPr>
            <a:spLocks noGrp="1" noChangeArrowheads="1"/>
          </p:cNvSpPr>
          <p:nvPr>
            <p:ph idx="1"/>
          </p:nvPr>
        </p:nvSpPr>
        <p:spPr/>
        <p:txBody>
          <a:bodyPr>
            <a:noAutofit/>
          </a:bodyPr>
          <a:lstStyle/>
          <a:p>
            <a:pPr eaLnBrk="1" hangingPunct="1">
              <a:spcBef>
                <a:spcPts val="0"/>
              </a:spcBef>
            </a:pPr>
            <a:r>
              <a:rPr lang="en-US" sz="2800" dirty="0" smtClean="0"/>
              <a:t>Louisiana State University System</a:t>
            </a:r>
          </a:p>
          <a:p>
            <a:pPr lvl="1" eaLnBrk="1" hangingPunct="1">
              <a:spcBef>
                <a:spcPts val="0"/>
              </a:spcBef>
            </a:pPr>
            <a:r>
              <a:rPr lang="en-US" sz="2000" dirty="0" smtClean="0"/>
              <a:t>Louisiana State University – Alexandria</a:t>
            </a:r>
          </a:p>
          <a:p>
            <a:pPr lvl="1" eaLnBrk="1" hangingPunct="1">
              <a:spcBef>
                <a:spcPts val="0"/>
              </a:spcBef>
            </a:pPr>
            <a:r>
              <a:rPr lang="en-US" sz="2000" dirty="0" smtClean="0"/>
              <a:t>Louisiana State University – Baton Rouge</a:t>
            </a:r>
          </a:p>
          <a:p>
            <a:pPr lvl="1" eaLnBrk="1" hangingPunct="1">
              <a:spcBef>
                <a:spcPts val="0"/>
              </a:spcBef>
            </a:pPr>
            <a:r>
              <a:rPr lang="en-US" sz="2000" dirty="0" smtClean="0"/>
              <a:t>Louisiana State University – Eunice</a:t>
            </a:r>
          </a:p>
          <a:p>
            <a:pPr lvl="1" eaLnBrk="1" hangingPunct="1">
              <a:spcBef>
                <a:spcPts val="0"/>
              </a:spcBef>
            </a:pPr>
            <a:r>
              <a:rPr lang="en-US" sz="2000" dirty="0" smtClean="0"/>
              <a:t>Louisiana State University – Shreveport</a:t>
            </a:r>
          </a:p>
          <a:p>
            <a:pPr lvl="1" eaLnBrk="1" hangingPunct="1">
              <a:spcBef>
                <a:spcPts val="0"/>
              </a:spcBef>
            </a:pPr>
            <a:r>
              <a:rPr lang="en-US" sz="2000" dirty="0" smtClean="0"/>
              <a:t>LSU Health Sciences Center – New Orleans</a:t>
            </a:r>
          </a:p>
          <a:p>
            <a:pPr lvl="1" eaLnBrk="1" hangingPunct="1">
              <a:spcBef>
                <a:spcPts val="0"/>
              </a:spcBef>
            </a:pPr>
            <a:r>
              <a:rPr lang="en-US" sz="2000" dirty="0" smtClean="0"/>
              <a:t>LSU Health Sciences Center – Shreveport</a:t>
            </a:r>
          </a:p>
          <a:p>
            <a:pPr lvl="1" eaLnBrk="1" hangingPunct="1">
              <a:spcBef>
                <a:spcPts val="0"/>
              </a:spcBef>
            </a:pPr>
            <a:r>
              <a:rPr lang="en-US" sz="2000" dirty="0" smtClean="0"/>
              <a:t>University of New Orleans</a:t>
            </a:r>
          </a:p>
          <a:p>
            <a:pPr eaLnBrk="1" hangingPunct="1">
              <a:spcBef>
                <a:spcPts val="0"/>
              </a:spcBef>
            </a:pPr>
            <a:r>
              <a:rPr lang="en-US" sz="2800" dirty="0" smtClean="0"/>
              <a:t>Southern University System</a:t>
            </a:r>
          </a:p>
          <a:p>
            <a:pPr lvl="1" eaLnBrk="1" hangingPunct="1">
              <a:spcBef>
                <a:spcPts val="0"/>
              </a:spcBef>
            </a:pPr>
            <a:r>
              <a:rPr lang="en-US" sz="2000" dirty="0" smtClean="0"/>
              <a:t>Southern University – Baton Rouge</a:t>
            </a:r>
          </a:p>
          <a:p>
            <a:pPr lvl="1" eaLnBrk="1" hangingPunct="1">
              <a:spcBef>
                <a:spcPts val="0"/>
              </a:spcBef>
            </a:pPr>
            <a:r>
              <a:rPr lang="en-US" sz="2000" dirty="0" smtClean="0"/>
              <a:t>Southern University – New Orleans</a:t>
            </a:r>
          </a:p>
          <a:p>
            <a:pPr lvl="1" eaLnBrk="1" hangingPunct="1">
              <a:spcBef>
                <a:spcPts val="0"/>
              </a:spcBef>
            </a:pPr>
            <a:r>
              <a:rPr lang="en-US" sz="2000" dirty="0" smtClean="0"/>
              <a:t>Southern University – Shreveport</a:t>
            </a:r>
          </a:p>
        </p:txBody>
      </p:sp>
    </p:spTree>
    <p:extLst>
      <p:ext uri="{BB962C8B-B14F-4D97-AF65-F5344CB8AC3E}">
        <p14:creationId xmlns:p14="http://schemas.microsoft.com/office/powerpoint/2010/main" val="338188689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US" dirty="0" smtClean="0"/>
              <a:t>TOPS Eligible Institutions: Public</a:t>
            </a:r>
          </a:p>
        </p:txBody>
      </p:sp>
      <p:sp>
        <p:nvSpPr>
          <p:cNvPr id="29699" name="Rectangle 3"/>
          <p:cNvSpPr>
            <a:spLocks noGrp="1" noChangeArrowheads="1"/>
          </p:cNvSpPr>
          <p:nvPr>
            <p:ph idx="1"/>
          </p:nvPr>
        </p:nvSpPr>
        <p:spPr/>
        <p:txBody>
          <a:bodyPr>
            <a:noAutofit/>
          </a:bodyPr>
          <a:lstStyle/>
          <a:p>
            <a:pPr eaLnBrk="1" hangingPunct="1">
              <a:spcBef>
                <a:spcPts val="0"/>
              </a:spcBef>
            </a:pPr>
            <a:r>
              <a:rPr lang="en-US" sz="2800" dirty="0" smtClean="0"/>
              <a:t>University of Louisiana System</a:t>
            </a:r>
          </a:p>
          <a:p>
            <a:pPr lvl="1" eaLnBrk="1" hangingPunct="1">
              <a:spcBef>
                <a:spcPts val="0"/>
              </a:spcBef>
            </a:pPr>
            <a:r>
              <a:rPr lang="en-US" sz="2400" dirty="0" smtClean="0"/>
              <a:t>Grambling State University</a:t>
            </a:r>
          </a:p>
          <a:p>
            <a:pPr lvl="1" eaLnBrk="1" hangingPunct="1">
              <a:spcBef>
                <a:spcPts val="0"/>
              </a:spcBef>
            </a:pPr>
            <a:r>
              <a:rPr lang="en-US" sz="2400" dirty="0" smtClean="0"/>
              <a:t>Louisiana Tech University</a:t>
            </a:r>
          </a:p>
          <a:p>
            <a:pPr lvl="1" eaLnBrk="1" hangingPunct="1">
              <a:spcBef>
                <a:spcPts val="0"/>
              </a:spcBef>
            </a:pPr>
            <a:r>
              <a:rPr lang="en-US" sz="2400" dirty="0" smtClean="0"/>
              <a:t>McNeese State University</a:t>
            </a:r>
          </a:p>
          <a:p>
            <a:pPr lvl="1" eaLnBrk="1" hangingPunct="1">
              <a:spcBef>
                <a:spcPts val="0"/>
              </a:spcBef>
            </a:pPr>
            <a:r>
              <a:rPr lang="en-US" sz="2400" dirty="0" smtClean="0"/>
              <a:t>Nicholls State University</a:t>
            </a:r>
          </a:p>
          <a:p>
            <a:pPr lvl="1" eaLnBrk="1" hangingPunct="1">
              <a:spcBef>
                <a:spcPts val="0"/>
              </a:spcBef>
            </a:pPr>
            <a:r>
              <a:rPr lang="en-US" sz="2400" dirty="0" smtClean="0"/>
              <a:t>Northwestern State University</a:t>
            </a:r>
          </a:p>
          <a:p>
            <a:pPr lvl="1" eaLnBrk="1" hangingPunct="1">
              <a:spcBef>
                <a:spcPts val="0"/>
              </a:spcBef>
            </a:pPr>
            <a:r>
              <a:rPr lang="en-US" sz="2400" dirty="0" smtClean="0"/>
              <a:t>Southeastern Louisiana University </a:t>
            </a:r>
          </a:p>
          <a:p>
            <a:pPr lvl="1" eaLnBrk="1" hangingPunct="1">
              <a:spcBef>
                <a:spcPts val="0"/>
              </a:spcBef>
            </a:pPr>
            <a:r>
              <a:rPr lang="en-US" sz="2400" dirty="0" smtClean="0"/>
              <a:t>University of Louisiana – Lafayette </a:t>
            </a:r>
          </a:p>
          <a:p>
            <a:pPr lvl="1" eaLnBrk="1" hangingPunct="1">
              <a:spcBef>
                <a:spcPts val="0"/>
              </a:spcBef>
            </a:pPr>
            <a:r>
              <a:rPr lang="en-US" sz="2400" dirty="0" smtClean="0"/>
              <a:t>University of Louisiana – Monroe </a:t>
            </a:r>
          </a:p>
        </p:txBody>
      </p:sp>
    </p:spTree>
    <p:extLst>
      <p:ext uri="{BB962C8B-B14F-4D97-AF65-F5344CB8AC3E}">
        <p14:creationId xmlns:p14="http://schemas.microsoft.com/office/powerpoint/2010/main" val="89650463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026"/>
          <p:cNvSpPr>
            <a:spLocks noGrp="1" noChangeArrowheads="1"/>
          </p:cNvSpPr>
          <p:nvPr>
            <p:ph type="title"/>
          </p:nvPr>
        </p:nvSpPr>
        <p:spPr/>
        <p:txBody>
          <a:bodyPr/>
          <a:lstStyle/>
          <a:p>
            <a:pPr eaLnBrk="1" hangingPunct="1"/>
            <a:r>
              <a:rPr lang="en-US" dirty="0" smtClean="0"/>
              <a:t>TOPS Eligible Institutions: Public</a:t>
            </a:r>
          </a:p>
        </p:txBody>
      </p:sp>
      <p:sp>
        <p:nvSpPr>
          <p:cNvPr id="30723" name="Rectangle 1027"/>
          <p:cNvSpPr>
            <a:spLocks noGrp="1" noChangeArrowheads="1"/>
          </p:cNvSpPr>
          <p:nvPr>
            <p:ph idx="1"/>
          </p:nvPr>
        </p:nvSpPr>
        <p:spPr/>
        <p:txBody>
          <a:bodyPr>
            <a:noAutofit/>
          </a:bodyPr>
          <a:lstStyle/>
          <a:p>
            <a:pPr eaLnBrk="1" hangingPunct="1">
              <a:spcBef>
                <a:spcPts val="0"/>
              </a:spcBef>
            </a:pPr>
            <a:r>
              <a:rPr lang="en-US" sz="2800" dirty="0" smtClean="0"/>
              <a:t>Louisiana Community and Technical College System</a:t>
            </a:r>
          </a:p>
          <a:p>
            <a:pPr lvl="1" eaLnBrk="1" hangingPunct="1">
              <a:spcBef>
                <a:spcPts val="0"/>
              </a:spcBef>
            </a:pPr>
            <a:r>
              <a:rPr lang="en-US" sz="2400" dirty="0" smtClean="0"/>
              <a:t>Louisiana Technical College – all campuses</a:t>
            </a:r>
          </a:p>
          <a:p>
            <a:pPr lvl="1" eaLnBrk="1" hangingPunct="1">
              <a:spcBef>
                <a:spcPts val="0"/>
              </a:spcBef>
            </a:pPr>
            <a:r>
              <a:rPr lang="en-US" sz="2400" dirty="0" smtClean="0"/>
              <a:t>Baton Rouge Community College</a:t>
            </a:r>
          </a:p>
          <a:p>
            <a:pPr lvl="1" eaLnBrk="1" hangingPunct="1">
              <a:spcBef>
                <a:spcPts val="0"/>
              </a:spcBef>
            </a:pPr>
            <a:r>
              <a:rPr lang="en-US" sz="2400" dirty="0" smtClean="0"/>
              <a:t>Bossier Parish Community College</a:t>
            </a:r>
          </a:p>
          <a:p>
            <a:pPr lvl="1" eaLnBrk="1" hangingPunct="1">
              <a:spcBef>
                <a:spcPts val="0"/>
              </a:spcBef>
            </a:pPr>
            <a:r>
              <a:rPr lang="en-US" sz="2400" dirty="0" smtClean="0"/>
              <a:t>Delgado Community College</a:t>
            </a:r>
          </a:p>
          <a:p>
            <a:pPr lvl="1" eaLnBrk="1" hangingPunct="1">
              <a:spcBef>
                <a:spcPts val="0"/>
              </a:spcBef>
            </a:pPr>
            <a:r>
              <a:rPr lang="en-US" sz="2400" dirty="0" smtClean="0"/>
              <a:t>L.E. Fletcher Technical Community College</a:t>
            </a:r>
          </a:p>
          <a:p>
            <a:pPr lvl="1" eaLnBrk="1" hangingPunct="1">
              <a:spcBef>
                <a:spcPts val="0"/>
              </a:spcBef>
            </a:pPr>
            <a:r>
              <a:rPr lang="en-US" sz="2400" dirty="0" smtClean="0"/>
              <a:t>Louisiana Delta Community College</a:t>
            </a:r>
          </a:p>
          <a:p>
            <a:pPr lvl="1" eaLnBrk="1" hangingPunct="1">
              <a:spcBef>
                <a:spcPts val="0"/>
              </a:spcBef>
            </a:pPr>
            <a:r>
              <a:rPr lang="en-US" sz="2400" dirty="0" smtClean="0"/>
              <a:t>Nunez Community College</a:t>
            </a:r>
          </a:p>
          <a:p>
            <a:pPr lvl="1" eaLnBrk="1" hangingPunct="1">
              <a:spcBef>
                <a:spcPts val="0"/>
              </a:spcBef>
            </a:pPr>
            <a:r>
              <a:rPr lang="en-US" sz="2400" dirty="0" smtClean="0"/>
              <a:t>River Parishes Community College</a:t>
            </a:r>
          </a:p>
          <a:p>
            <a:pPr lvl="1" eaLnBrk="1" hangingPunct="1">
              <a:spcBef>
                <a:spcPts val="0"/>
              </a:spcBef>
            </a:pPr>
            <a:r>
              <a:rPr lang="en-US" sz="2400" dirty="0" smtClean="0"/>
              <a:t>South Louisiana Community College</a:t>
            </a:r>
          </a:p>
          <a:p>
            <a:pPr lvl="1" eaLnBrk="1" hangingPunct="1">
              <a:spcBef>
                <a:spcPts val="0"/>
              </a:spcBef>
            </a:pPr>
            <a:r>
              <a:rPr lang="en-US" sz="2400" dirty="0" smtClean="0"/>
              <a:t>SOWELA Technical Community College</a:t>
            </a:r>
          </a:p>
        </p:txBody>
      </p:sp>
    </p:spTree>
    <p:extLst>
      <p:ext uri="{BB962C8B-B14F-4D97-AF65-F5344CB8AC3E}">
        <p14:creationId xmlns:p14="http://schemas.microsoft.com/office/powerpoint/2010/main" val="232618314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AMO_UNIQUEIDENTIFIER" val="Empty"/>
  <p:tag name="_AMO_REPORTCONTROLSVISIBLE" val="Empty"/>
</p:tagLst>
</file>

<file path=ppt/theme/theme1.xml><?xml version="1.0" encoding="utf-8"?>
<a:theme xmlns:a="http://schemas.openxmlformats.org/drawingml/2006/main" name="newagencypowerpoint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vert="horz" rtlCol="0">
        <a:spAutoFit/>
      </a:bodyPr>
      <a:lstStyle>
        <a:defPPr>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newagencypowerpoint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014newagencypowerpoint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newagencypowerpoint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vert="horz" rtlCol="0">
        <a:spAutoFit/>
      </a:bodyPr>
      <a:lstStyle>
        <a:defPPr>
          <a:defRPr/>
        </a:defPPr>
      </a:lstStyle>
    </a:txDef>
  </a:objectDefaults>
  <a:extraClrSchemeLst/>
</a:theme>
</file>

<file path=ppt/theme/theme6.xml><?xml version="1.0" encoding="utf-8"?>
<a:theme xmlns:a="http://schemas.openxmlformats.org/drawingml/2006/main" name="EdBackToSchl">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21873A"/>
      </a:hlink>
      <a:folHlink>
        <a:srgbClr val="717E00"/>
      </a:folHlink>
    </a:clrScheme>
    <a:fontScheme name="School Presentation">
      <a:majorFont>
        <a:latin typeface="Bookman Old Style"/>
        <a:ea typeface=""/>
        <a:cs typeface=""/>
      </a:majorFont>
      <a:minorFont>
        <a:latin typeface="Segoe Condens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newagencypowerpointtemplate</Template>
  <TotalTime>118</TotalTime>
  <Words>7207</Words>
  <Application>Microsoft Office PowerPoint</Application>
  <PresentationFormat>On-screen Show (4:3)</PresentationFormat>
  <Paragraphs>916</Paragraphs>
  <Slides>163</Slides>
  <Notes>77</Notes>
  <HiddenSlides>0</HiddenSlides>
  <MMClips>1</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163</vt:i4>
      </vt:variant>
    </vt:vector>
  </HeadingPairs>
  <TitlesOfParts>
    <vt:vector size="181" baseType="lpstr">
      <vt:lpstr>ＭＳ Ｐゴシック</vt:lpstr>
      <vt:lpstr>Arial</vt:lpstr>
      <vt:lpstr>Bookman Old Style</vt:lpstr>
      <vt:lpstr>Calibri</vt:lpstr>
      <vt:lpstr>Cambria</vt:lpstr>
      <vt:lpstr>David</vt:lpstr>
      <vt:lpstr>MardiGras</vt:lpstr>
      <vt:lpstr>Segoe Condensed</vt:lpstr>
      <vt:lpstr>Times New Roman</vt:lpstr>
      <vt:lpstr>Verdana</vt:lpstr>
      <vt:lpstr>Wingdings</vt:lpstr>
      <vt:lpstr>Wingdings 2</vt:lpstr>
      <vt:lpstr>newagencypowerpointtemplate</vt:lpstr>
      <vt:lpstr>Office Theme</vt:lpstr>
      <vt:lpstr>1_newagencypowerpointtemplate</vt:lpstr>
      <vt:lpstr>2014newagencypowerpointtemplate</vt:lpstr>
      <vt:lpstr>2_newagencypowerpointtemplate</vt:lpstr>
      <vt:lpstr>EdBackToSchl</vt:lpstr>
      <vt:lpstr>Creating an FSA ID</vt:lpstr>
      <vt:lpstr>What is the FSA ID?</vt:lpstr>
      <vt:lpstr>Using the FSA ID</vt:lpstr>
      <vt:lpstr>PowerPoint Presentation</vt:lpstr>
      <vt:lpstr>PowerPoint Presentation</vt:lpstr>
      <vt:lpstr>Forgot My Username</vt:lpstr>
      <vt:lpstr>Forgot My Username</vt:lpstr>
      <vt:lpstr>Retrieving Username Using Secure Code</vt:lpstr>
      <vt:lpstr>Retrieving Username Using Secure Code</vt:lpstr>
      <vt:lpstr>Forgot My Username</vt:lpstr>
      <vt:lpstr>Retrieving Username Using Challenge Questions</vt:lpstr>
      <vt:lpstr>Retrieving Username Using Challenge Questions</vt:lpstr>
      <vt:lpstr>PowerPoint Presentation</vt:lpstr>
      <vt:lpstr>Locked Out</vt:lpstr>
      <vt:lpstr>Locked Out</vt:lpstr>
      <vt:lpstr>Locked Out</vt:lpstr>
      <vt:lpstr>PowerPoint Presentation</vt:lpstr>
      <vt:lpstr>Where can I get more information?</vt:lpstr>
      <vt:lpstr>PowerPoint Presentation</vt:lpstr>
      <vt:lpstr>Topics We Will Discuss Tonight</vt:lpstr>
      <vt:lpstr>What is Financial Aid?</vt:lpstr>
      <vt:lpstr>What is Cost of Attendance (COA)?</vt:lpstr>
      <vt:lpstr>What is Expected Family Contribution (EFC)?</vt:lpstr>
      <vt:lpstr>What is Financial Need?</vt:lpstr>
      <vt:lpstr>Categories of Financial Aid</vt:lpstr>
      <vt:lpstr>Types of Financial Aid</vt:lpstr>
      <vt:lpstr>Gift Aid: Grants</vt:lpstr>
      <vt:lpstr>Gift Aid: Scholarships</vt:lpstr>
      <vt:lpstr>Self-Help Aid: Loans</vt:lpstr>
      <vt:lpstr>Self-Help Aid: Work-Study Employment</vt:lpstr>
      <vt:lpstr>Sources of Financial Aid</vt:lpstr>
      <vt:lpstr>Federal Government</vt:lpstr>
      <vt:lpstr>Federal Student Aid Programs</vt:lpstr>
      <vt:lpstr>States</vt:lpstr>
      <vt:lpstr>Colleges and Universities</vt:lpstr>
      <vt:lpstr>Private Sources</vt:lpstr>
      <vt:lpstr>Civic Organizations and Churches</vt:lpstr>
      <vt:lpstr>Employers</vt:lpstr>
      <vt:lpstr>Free Application for Federal Student Aid (FAFSA)</vt:lpstr>
      <vt:lpstr>FAFSA</vt:lpstr>
      <vt:lpstr>FAFSA</vt:lpstr>
      <vt:lpstr>FAFSA on the Web (FOTW)</vt:lpstr>
      <vt:lpstr>FAFSA on the Web</vt:lpstr>
      <vt:lpstr>FAFSA on the Web</vt:lpstr>
      <vt:lpstr>IRS Data Retrieval Tool </vt:lpstr>
      <vt:lpstr>IRS Data Retrieval Tool </vt:lpstr>
      <vt:lpstr>IRS Data Retrieval Tool</vt:lpstr>
      <vt:lpstr>FSA ID</vt:lpstr>
      <vt:lpstr>FAFSA on the Web Worksheet</vt:lpstr>
      <vt:lpstr>General Student Information</vt:lpstr>
      <vt:lpstr>Student Dependency Status</vt:lpstr>
      <vt:lpstr>Information About Parents of Dependent Students</vt:lpstr>
      <vt:lpstr>Information About Student (and Spouse)</vt:lpstr>
      <vt:lpstr>Additional Information</vt:lpstr>
      <vt:lpstr>Signatures</vt:lpstr>
      <vt:lpstr>Frequent FAFSA Errors</vt:lpstr>
      <vt:lpstr>FAFSA Processing Results</vt:lpstr>
      <vt:lpstr>FAFSA Processing Results</vt:lpstr>
      <vt:lpstr>FAFSA Processing Results</vt:lpstr>
      <vt:lpstr>Student Aid Report</vt:lpstr>
      <vt:lpstr>Making Corrections</vt:lpstr>
      <vt:lpstr>Questions</vt:lpstr>
      <vt:lpstr>Miracle Davis August 2, 2016</vt:lpstr>
      <vt:lpstr>What does it mean to be selected for Verification?</vt:lpstr>
      <vt:lpstr>Required Written Policies and Procedures</vt:lpstr>
      <vt:lpstr>Notification to Selected Students</vt:lpstr>
      <vt:lpstr>How Are Applicants Selected?</vt:lpstr>
      <vt:lpstr>Verification Exclusions </vt:lpstr>
      <vt:lpstr>Required Verification Items </vt:lpstr>
      <vt:lpstr>Documents Needed for Verification </vt:lpstr>
      <vt:lpstr>How to Verify? </vt:lpstr>
      <vt:lpstr>What Happens Next?</vt:lpstr>
      <vt:lpstr>Miracle Davis August 2, 2016</vt:lpstr>
      <vt:lpstr>Professional Judgment</vt:lpstr>
      <vt:lpstr>Importance of PJ</vt:lpstr>
      <vt:lpstr>Circumstances that are not unusual, does not merit PJ</vt:lpstr>
      <vt:lpstr>Questions?</vt:lpstr>
      <vt:lpstr>Southern University and A &amp; M College  miracle_davis@subr.edu (225) 771-2790</vt:lpstr>
      <vt:lpstr>Don’t Blow Your TOPS!</vt:lpstr>
      <vt:lpstr>TOPS</vt:lpstr>
      <vt:lpstr>Citizenship</vt:lpstr>
      <vt:lpstr>Residency</vt:lpstr>
      <vt:lpstr>Residency:  Military Dependents</vt:lpstr>
      <vt:lpstr>Criminal Record</vt:lpstr>
      <vt:lpstr>Graduation Year</vt:lpstr>
      <vt:lpstr>Early Graduation</vt:lpstr>
      <vt:lpstr>TOPS Core Curriculum</vt:lpstr>
      <vt:lpstr>TOPS Core Curriculum – 19 Units For students graduating in 2014 - 2017</vt:lpstr>
      <vt:lpstr>TOPS Core Curriculum</vt:lpstr>
      <vt:lpstr>TOPS Core Curriculum GPA</vt:lpstr>
      <vt:lpstr>TOPS Core Curriculum GPA</vt:lpstr>
      <vt:lpstr>ACT</vt:lpstr>
      <vt:lpstr>ACT</vt:lpstr>
      <vt:lpstr>SAT</vt:lpstr>
      <vt:lpstr>Opportunity Award: Eligibility Requirements</vt:lpstr>
      <vt:lpstr>Opportunity Award Benefits</vt:lpstr>
      <vt:lpstr>TOPS Eligible Institutions: Public</vt:lpstr>
      <vt:lpstr>TOPS Eligible Institutions: Public</vt:lpstr>
      <vt:lpstr>TOPS Eligible Institutions: Public</vt:lpstr>
      <vt:lpstr>TOPS Eligible Institutions: Private</vt:lpstr>
      <vt:lpstr>TOPS Eligible Institutions:  Out-of-State</vt:lpstr>
      <vt:lpstr>Opportunity Award Benefits</vt:lpstr>
      <vt:lpstr>Opportunity Award Benefits</vt:lpstr>
      <vt:lpstr>Opportunity Award Benefits</vt:lpstr>
      <vt:lpstr>Performance Award</vt:lpstr>
      <vt:lpstr>Honors Award</vt:lpstr>
      <vt:lpstr>Disabled Students &amp;  Exceptional Children</vt:lpstr>
      <vt:lpstr>TOPS Application</vt:lpstr>
      <vt:lpstr>Application Deadlines for        2017 Graduates</vt:lpstr>
      <vt:lpstr>TOPS  Tech  Award </vt:lpstr>
      <vt:lpstr>TOPS Tech Award General Eligibility Requirements </vt:lpstr>
      <vt:lpstr>TOPS Tech Award Eligibility Requirements</vt:lpstr>
      <vt:lpstr>TOPS Tech Core Curriculum For students graduating through 2016-2017</vt:lpstr>
      <vt:lpstr>TOPS Tech Core Curriculum For students graduating through 2016-2017</vt:lpstr>
      <vt:lpstr>PowerPoint Presentation</vt:lpstr>
      <vt:lpstr>PowerPoint Presentation</vt:lpstr>
      <vt:lpstr>TOPS Tech Core Curriculum For students graduating through 2016-2017</vt:lpstr>
      <vt:lpstr>TOPS Tech Core Curriculum For students graduating in 2015-2016 and thereafter</vt:lpstr>
      <vt:lpstr>TOPS Tech Core Curriculum For students graduating in 2015-2016 and thereafter</vt:lpstr>
      <vt:lpstr>TOPS Tech Core Curriculum For students graduating in 2015-2016 and thereafter</vt:lpstr>
      <vt:lpstr>TOPS Tech Core Curriculum For students graduating in 2015-2016 and thereafter</vt:lpstr>
      <vt:lpstr>TOPS Tech Award Benefits</vt:lpstr>
      <vt:lpstr>TOPS Tech Award Benefits:  Eligible Institutions </vt:lpstr>
      <vt:lpstr>LOSFA Special Programs</vt:lpstr>
      <vt:lpstr>Other LOSFA Programs</vt:lpstr>
      <vt:lpstr>Other LOSFA Programs</vt:lpstr>
      <vt:lpstr>Go Grant</vt:lpstr>
      <vt:lpstr>Go Grant</vt:lpstr>
      <vt:lpstr>Go Grant Framework 2016-2017</vt:lpstr>
      <vt:lpstr>Go Grant Framework  2016-2017</vt:lpstr>
      <vt:lpstr>Go Grant</vt:lpstr>
      <vt:lpstr>TOPS Tech  Early Start</vt:lpstr>
      <vt:lpstr>TOPS Tech Early Start</vt:lpstr>
      <vt:lpstr>TOPS Tech Early Start  Eligibility Requirements</vt:lpstr>
      <vt:lpstr>Application</vt:lpstr>
      <vt:lpstr>TOPS Tech Early Start  Award Benefits</vt:lpstr>
      <vt:lpstr>TOPS Tech Early Start  Retention Requirements</vt:lpstr>
      <vt:lpstr>Chafee Education &amp; Training Voucher Program (ETV)</vt:lpstr>
      <vt:lpstr>Chafee Education &amp; Training Voucher Program (ETV)</vt:lpstr>
      <vt:lpstr>Chafee Education &amp; Training Voucher Program (ETV)</vt:lpstr>
      <vt:lpstr>Rockefeller State Wildlife Scholarship</vt:lpstr>
      <vt:lpstr>Rockefeller State Wildlife Scholarship</vt:lpstr>
      <vt:lpstr>Strategies To Empower People (STEP) Program</vt:lpstr>
      <vt:lpstr>Strategies To Empower People (STEP) Program</vt:lpstr>
      <vt:lpstr>Supplemental Course Allocation (SCA)</vt:lpstr>
      <vt:lpstr>Supplemental Course Allocation (SCA)</vt:lpstr>
      <vt:lpstr>TOPS Legislative and Rule Changes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vector>
  </TitlesOfParts>
  <Company>Louisiana Office of Student Financial Assistance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Creating an FSA ID</dc:title>
  <dc:creator>Ebony Holmes</dc:creator>
  <cp:lastModifiedBy>Rhonda Bridevaux</cp:lastModifiedBy>
  <cp:revision>10</cp:revision>
  <cp:lastPrinted>2016-08-02T13:34:13Z</cp:lastPrinted>
  <dcterms:created xsi:type="dcterms:W3CDTF">2016-08-01T20:26:29Z</dcterms:created>
  <dcterms:modified xsi:type="dcterms:W3CDTF">2016-08-11T18:12:16Z</dcterms:modified>
</cp:coreProperties>
</file>