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259" r:id="rId2"/>
    <p:sldId id="260" r:id="rId3"/>
    <p:sldId id="261" r:id="rId4"/>
    <p:sldId id="263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314" r:id="rId20"/>
    <p:sldId id="315" r:id="rId21"/>
    <p:sldId id="316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02" r:id="rId52"/>
    <p:sldId id="311" r:id="rId53"/>
    <p:sldId id="312" r:id="rId54"/>
    <p:sldId id="301" r:id="rId55"/>
    <p:sldId id="313" r:id="rId56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4660"/>
  </p:normalViewPr>
  <p:slideViewPr>
    <p:cSldViewPr>
      <p:cViewPr>
        <p:scale>
          <a:sx n="120" d="100"/>
          <a:sy n="120" d="100"/>
        </p:scale>
        <p:origin x="-131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2" d="100"/>
          <a:sy n="132" d="100"/>
        </p:scale>
        <p:origin x="-1818" y="-84"/>
      </p:cViewPr>
      <p:guideLst>
        <p:guide orient="horz" pos="2304"/>
        <p:guide pos="30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6775E7D-0A69-404D-B999-C68FE0BEF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C7EA7AE4-017B-4FA0-8EF9-DB7AEB8E2149}" type="datetimeFigureOut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5209F1C7-D211-4ECF-85AD-81C85D37F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7BF2D-7983-425C-A10F-43FCE35B656F}" type="datetime1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www.osfa.la.gov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AC34C-8036-4B3F-9BDF-55A7099DC3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8BCB1-FA97-47BD-858A-10CCE1CE4E52}" type="datetime1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www.osfa.la.gov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C056F-F648-40DB-BDB3-85C0B2589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99E0-41AF-44D7-8C86-EB20DB58C7EE}" type="datetime1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www.osfa.la.gov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6B6E5-7600-4F20-A914-C8CF56931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371600" cy="68580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5" name="Picture 8" descr="losfalogoagencylargenobox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5181600"/>
            <a:ext cx="1147763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 userDrawn="1"/>
        </p:nvSpPr>
        <p:spPr>
          <a:xfrm>
            <a:off x="76200" y="76200"/>
            <a:ext cx="1169551" cy="5029200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Professional School Counselor Workshop 2012</a:t>
            </a:r>
            <a:endParaRPr lang="en-U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76400"/>
            <a:ext cx="7086600" cy="44497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6324600"/>
            <a:ext cx="7772400" cy="3651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www.osfa.la.gov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93DD3-3077-4BA9-97AA-861B48483A86}" type="datetime1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www.osfa.la.gov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EFD8B-0EED-49C2-97DE-FC583C0E6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52670-751F-45E0-A39B-DBAA1AA8FDAE}" type="datetime1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www.osfa.la.gov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81398-4D4A-4736-B3AF-9BB9FAE81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252FE-3193-4C75-B859-B4B07EA22FBF}" type="datetime1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www.osfa.la.gov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3AA48-84F0-4B7E-AC1E-3EAE16280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AF790-6EB8-47D3-979A-038ED759DC4D}" type="datetime1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www.osfa.la.gov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0F68C-1FE2-44DC-BC5D-36E5F87CF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D6B26-7CE9-47E2-A085-C66DCC231CAF}" type="datetime1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www.osfa.la.gov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AD503-D151-4124-A3AB-B560299BA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FB8BC-7801-4F01-9021-810F8C4CFBEB}" type="datetime1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www.osfa.la.gov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F20B0-52D6-4A5A-BFA3-01EEF91AC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3E604-888A-4E0D-A975-BECC979DDA48}" type="datetime1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www.osfa.la.gov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13798-23CA-434B-B9C5-3E1F61E4E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2C0A0F-731E-4E14-B59E-F9E951AAF118}" type="datetime1">
              <a:rPr lang="en-US"/>
              <a:pPr>
                <a:defRPr/>
              </a:pPr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www.osfa.la.gov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090647-C851-45B7-8F87-F6D502B22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7" r:id="rId3"/>
    <p:sldLayoutId id="2147483678" r:id="rId4"/>
    <p:sldLayoutId id="2147483679" r:id="rId5"/>
    <p:sldLayoutId id="2147483687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47800" y="5029200"/>
            <a:ext cx="6400800" cy="6096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i="1" dirty="0">
                <a:latin typeface="+mn-lt"/>
              </a:rPr>
              <a:t>Louisiana’s First Choice for College Access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i="1" dirty="0">
              <a:solidFill>
                <a:schemeClr val="tx1">
                  <a:tint val="75000"/>
                </a:schemeClr>
              </a:solidFill>
              <a:latin typeface="+mn-lt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b="1" i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5123" name="Picture 5" descr="losfalogoagencylargenoboxpp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609600"/>
            <a:ext cx="3802063" cy="426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Box 6"/>
          <p:cNvSpPr txBox="1">
            <a:spLocks noChangeArrowheads="1"/>
          </p:cNvSpPr>
          <p:nvPr/>
        </p:nvSpPr>
        <p:spPr bwMode="auto">
          <a:xfrm>
            <a:off x="0" y="55626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What is Financial Aid?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Financial Aid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76400"/>
            <a:ext cx="7315200" cy="4449763"/>
          </a:xfrm>
        </p:spPr>
        <p:txBody>
          <a:bodyPr/>
          <a:lstStyle/>
          <a:p>
            <a:r>
              <a:rPr lang="en-US" dirty="0" smtClean="0"/>
              <a:t>Scholarships</a:t>
            </a:r>
          </a:p>
          <a:p>
            <a:pPr lvl="1"/>
            <a:r>
              <a:rPr lang="en-US" dirty="0" smtClean="0"/>
              <a:t>Gift Aid – Based on Merit</a:t>
            </a:r>
          </a:p>
          <a:p>
            <a:r>
              <a:rPr lang="en-US" dirty="0" smtClean="0"/>
              <a:t>Grants</a:t>
            </a:r>
          </a:p>
          <a:p>
            <a:pPr lvl="1"/>
            <a:r>
              <a:rPr lang="en-US" dirty="0" smtClean="0"/>
              <a:t>Gift Aid – Based on Need</a:t>
            </a:r>
          </a:p>
          <a:p>
            <a:r>
              <a:rPr lang="en-US" dirty="0" smtClean="0"/>
              <a:t>Employment Opportunities</a:t>
            </a:r>
          </a:p>
          <a:p>
            <a:pPr lvl="1"/>
            <a:r>
              <a:rPr lang="en-US" dirty="0" smtClean="0"/>
              <a:t>May be based on need</a:t>
            </a:r>
          </a:p>
          <a:p>
            <a:r>
              <a:rPr lang="en-US" dirty="0" smtClean="0"/>
              <a:t>Loans</a:t>
            </a:r>
          </a:p>
          <a:p>
            <a:pPr lvl="1"/>
            <a:r>
              <a:rPr lang="en-US" dirty="0" smtClean="0"/>
              <a:t>Must be repaid – may be based on need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Financial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of Louisiana</a:t>
            </a:r>
          </a:p>
          <a:p>
            <a:r>
              <a:rPr lang="en-US" dirty="0" smtClean="0"/>
              <a:t>Federal Government</a:t>
            </a:r>
          </a:p>
          <a:p>
            <a:r>
              <a:rPr lang="en-US" dirty="0" smtClean="0"/>
              <a:t>Institution</a:t>
            </a:r>
          </a:p>
          <a:p>
            <a:r>
              <a:rPr lang="en-US" dirty="0" smtClean="0"/>
              <a:t>Military</a:t>
            </a:r>
          </a:p>
          <a:p>
            <a:r>
              <a:rPr lang="en-US" dirty="0" smtClean="0"/>
              <a:t>Private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762000"/>
            <a:ext cx="7086600" cy="5364163"/>
          </a:xfrm>
        </p:spPr>
        <p:txBody>
          <a:bodyPr/>
          <a:lstStyle/>
          <a:p>
            <a:pPr algn="ctr">
              <a:buNone/>
            </a:pPr>
            <a:r>
              <a:rPr lang="en-US" sz="9600" dirty="0" smtClean="0"/>
              <a:t>Louisiana State Aid Programs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7315200" cy="685800"/>
          </a:xfrm>
        </p:spPr>
        <p:txBody>
          <a:bodyPr/>
          <a:lstStyle/>
          <a:p>
            <a:r>
              <a:rPr lang="en-US" sz="4000" dirty="0" smtClean="0"/>
              <a:t>Louisiana State Aid Programs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685800"/>
            <a:ext cx="7391400" cy="5562600"/>
          </a:xfrm>
        </p:spPr>
        <p:txBody>
          <a:bodyPr/>
          <a:lstStyle/>
          <a:p>
            <a:r>
              <a:rPr lang="en-US" sz="2800" dirty="0" smtClean="0"/>
              <a:t>Scholarships &amp; Grants</a:t>
            </a:r>
          </a:p>
          <a:p>
            <a:pPr lvl="1"/>
            <a:r>
              <a:rPr lang="en-US" sz="2400" dirty="0" smtClean="0"/>
              <a:t>TOPS Scholarship</a:t>
            </a:r>
          </a:p>
          <a:p>
            <a:pPr lvl="1"/>
            <a:r>
              <a:rPr lang="en-US" sz="2400" dirty="0" smtClean="0"/>
              <a:t>Rockefeller State Wildlife Scholarship</a:t>
            </a:r>
          </a:p>
          <a:p>
            <a:pPr lvl="1"/>
            <a:r>
              <a:rPr lang="en-US" sz="2400" dirty="0" smtClean="0"/>
              <a:t>Go Grant</a:t>
            </a:r>
          </a:p>
          <a:p>
            <a:pPr lvl="1"/>
            <a:r>
              <a:rPr lang="en-US" sz="2400" dirty="0" smtClean="0"/>
              <a:t>Safer Tuition Reimbursement Program*</a:t>
            </a:r>
          </a:p>
          <a:p>
            <a:pPr lvl="1"/>
            <a:r>
              <a:rPr lang="en-US" sz="2400" dirty="0" smtClean="0"/>
              <a:t>Chafee Grant</a:t>
            </a:r>
          </a:p>
          <a:p>
            <a:pPr lvl="1"/>
            <a:r>
              <a:rPr lang="en-US" sz="2400" dirty="0" smtClean="0"/>
              <a:t>Rewards for Success (RFS)</a:t>
            </a:r>
          </a:p>
          <a:p>
            <a:r>
              <a:rPr lang="en-US" sz="2800" dirty="0" smtClean="0"/>
              <a:t>START Saving Program</a:t>
            </a:r>
          </a:p>
          <a:p>
            <a:r>
              <a:rPr lang="en-US" sz="2800" dirty="0" smtClean="0"/>
              <a:t>High School Opportunities</a:t>
            </a:r>
          </a:p>
          <a:p>
            <a:pPr lvl="1"/>
            <a:r>
              <a:rPr lang="en-US" sz="2400" dirty="0" smtClean="0"/>
              <a:t>TOPS Tech Early Start Program</a:t>
            </a:r>
          </a:p>
          <a:p>
            <a:pPr lvl="1"/>
            <a:r>
              <a:rPr lang="en-US" sz="2400" dirty="0" smtClean="0"/>
              <a:t>Expanding High School Choice (Dual enrollment program administered by LDOE)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www.osfa.la.gov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6183868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*Promoted by LOSFA only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7086600" cy="4830763"/>
          </a:xfrm>
        </p:spPr>
        <p:txBody>
          <a:bodyPr/>
          <a:lstStyle/>
          <a:p>
            <a:pPr algn="ctr">
              <a:buNone/>
            </a:pPr>
            <a:r>
              <a:rPr lang="en-US" sz="9600" dirty="0" smtClean="0"/>
              <a:t>Federal Aid Programs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7315200" cy="1066800"/>
          </a:xfrm>
        </p:spPr>
        <p:txBody>
          <a:bodyPr/>
          <a:lstStyle/>
          <a:p>
            <a:r>
              <a:rPr lang="en-US" sz="4000" dirty="0" smtClean="0"/>
              <a:t>Federal Student Aid Eligibility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143000"/>
            <a:ext cx="7391400" cy="5257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Be a U.S. citizen or an eligible non-citizen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Have a valid Social Security number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Be registered with Selective Service, if required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Must have a high school diploma or its equivalent, or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Complete a state approved home school program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Pass an ability-to-benefit test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Maintain Satisfactory Academic Progress (SAP)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Check with your school to determine its SAP standards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7315200" cy="838200"/>
          </a:xfrm>
        </p:spPr>
        <p:txBody>
          <a:bodyPr/>
          <a:lstStyle/>
          <a:p>
            <a:r>
              <a:rPr lang="en-US" dirty="0" smtClean="0"/>
              <a:t>Federal Pell Grant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838200"/>
            <a:ext cx="7315200" cy="5486400"/>
          </a:xfrm>
        </p:spPr>
        <p:txBody>
          <a:bodyPr/>
          <a:lstStyle/>
          <a:p>
            <a:r>
              <a:rPr lang="en-US" sz="2800" dirty="0" smtClean="0"/>
              <a:t>General Information</a:t>
            </a:r>
          </a:p>
          <a:p>
            <a:pPr lvl="1"/>
            <a:r>
              <a:rPr lang="en-US" sz="2400" dirty="0" smtClean="0"/>
              <a:t>Entitlement for students with substantial financial need</a:t>
            </a:r>
          </a:p>
          <a:p>
            <a:pPr lvl="1"/>
            <a:r>
              <a:rPr lang="en-US" sz="2400" dirty="0" smtClean="0"/>
              <a:t>Gift aid – does not have to be repaid</a:t>
            </a:r>
          </a:p>
          <a:p>
            <a:pPr lvl="1"/>
            <a:r>
              <a:rPr lang="en-US" sz="2400" dirty="0" smtClean="0"/>
              <a:t>Portable – can receive at any participating institution</a:t>
            </a:r>
          </a:p>
          <a:p>
            <a:pPr lvl="1"/>
            <a:r>
              <a:rPr lang="en-US" sz="2400" dirty="0" smtClean="0"/>
              <a:t>Eligibility is determined by the federal central processor when the FAFSA is filed</a:t>
            </a:r>
          </a:p>
          <a:p>
            <a:pPr lvl="1"/>
            <a:r>
              <a:rPr lang="en-US" sz="2400" dirty="0" smtClean="0"/>
              <a:t>Maximum Annual Award: $5,550 (</a:t>
            </a:r>
            <a:r>
              <a:rPr lang="en-US" sz="2400" dirty="0" smtClean="0"/>
              <a:t>2012-13)</a:t>
            </a:r>
            <a:endParaRPr lang="en-US" sz="2400" dirty="0" smtClean="0"/>
          </a:p>
          <a:p>
            <a:r>
              <a:rPr lang="en-US" sz="2800" dirty="0" smtClean="0"/>
              <a:t>Eligibility Criteria</a:t>
            </a:r>
          </a:p>
          <a:p>
            <a:pPr lvl="1"/>
            <a:r>
              <a:rPr lang="en-US" sz="2400" dirty="0" smtClean="0"/>
              <a:t>Undergraduate students without a bachelor’s degree or first professional degree</a:t>
            </a:r>
          </a:p>
          <a:p>
            <a:pPr lvl="1"/>
            <a:r>
              <a:rPr lang="en-US" sz="2400" dirty="0" smtClean="0"/>
              <a:t>Must demonstrate substantial financial need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Campus-Based Federal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447800"/>
            <a:ext cx="7086600" cy="4953000"/>
          </a:xfrm>
        </p:spPr>
        <p:txBody>
          <a:bodyPr/>
          <a:lstStyle/>
          <a:p>
            <a:r>
              <a:rPr lang="en-US" sz="2800" dirty="0" smtClean="0"/>
              <a:t>Eligibility is determined by the institution’s financial aid office for the following programs:</a:t>
            </a:r>
          </a:p>
          <a:p>
            <a:pPr lvl="1"/>
            <a:r>
              <a:rPr lang="en-US" sz="2400" dirty="0" smtClean="0"/>
              <a:t>FSEOG</a:t>
            </a:r>
          </a:p>
          <a:p>
            <a:pPr lvl="1"/>
            <a:r>
              <a:rPr lang="en-US" sz="2400" dirty="0" smtClean="0"/>
              <a:t>TEACH Grant</a:t>
            </a:r>
          </a:p>
          <a:p>
            <a:pPr lvl="1"/>
            <a:r>
              <a:rPr lang="en-US" sz="2400" dirty="0" smtClean="0"/>
              <a:t>Iraq and Afghanistan Service Grant</a:t>
            </a:r>
          </a:p>
          <a:p>
            <a:pPr lvl="1"/>
            <a:r>
              <a:rPr lang="en-US" sz="2400" dirty="0" smtClean="0"/>
              <a:t>Federal Work Study</a:t>
            </a:r>
          </a:p>
          <a:p>
            <a:pPr lvl="1"/>
            <a:r>
              <a:rPr lang="en-US" sz="2400" dirty="0" smtClean="0"/>
              <a:t>Perkins Loans</a:t>
            </a:r>
          </a:p>
          <a:p>
            <a:pPr lvl="1"/>
            <a:r>
              <a:rPr lang="en-US" sz="2400" dirty="0" smtClean="0"/>
              <a:t>William D. Ford Direct Student Loans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391400" cy="1143000"/>
          </a:xfrm>
        </p:spPr>
        <p:txBody>
          <a:bodyPr/>
          <a:lstStyle/>
          <a:p>
            <a:r>
              <a:rPr lang="en-US" sz="3600" dirty="0" smtClean="0"/>
              <a:t>Federal Supplemental Educational Opportunity Grant (FSEOG)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76400"/>
            <a:ext cx="7467600" cy="4648200"/>
          </a:xfrm>
        </p:spPr>
        <p:txBody>
          <a:bodyPr/>
          <a:lstStyle/>
          <a:p>
            <a:r>
              <a:rPr lang="en-US" dirty="0" smtClean="0"/>
              <a:t>General Information:</a:t>
            </a:r>
          </a:p>
          <a:p>
            <a:pPr lvl="1"/>
            <a:r>
              <a:rPr lang="en-US" dirty="0" smtClean="0"/>
              <a:t>Gift aid</a:t>
            </a:r>
          </a:p>
          <a:p>
            <a:pPr lvl="1"/>
            <a:r>
              <a:rPr lang="en-US" dirty="0" smtClean="0"/>
              <a:t>Maximum award $4,000</a:t>
            </a:r>
          </a:p>
          <a:p>
            <a:pPr lvl="1"/>
            <a:r>
              <a:rPr lang="en-US" dirty="0" smtClean="0"/>
              <a:t>Apply by completing the FAFSA annually</a:t>
            </a:r>
          </a:p>
          <a:p>
            <a:r>
              <a:rPr lang="en-US" dirty="0" smtClean="0"/>
              <a:t>Eligibility Criteria:</a:t>
            </a:r>
          </a:p>
          <a:p>
            <a:pPr lvl="1"/>
            <a:r>
              <a:rPr lang="en-US" dirty="0" smtClean="0"/>
              <a:t>Undergraduate students without a bachelor’s or first professional degree</a:t>
            </a:r>
          </a:p>
          <a:p>
            <a:pPr lvl="1"/>
            <a:r>
              <a:rPr lang="en-US" dirty="0" smtClean="0"/>
              <a:t>Must demonstrate substantial financial need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7086600" cy="838200"/>
          </a:xfrm>
        </p:spPr>
        <p:txBody>
          <a:bodyPr/>
          <a:lstStyle/>
          <a:p>
            <a:pPr eaLnBrk="1" hangingPunct="1"/>
            <a:r>
              <a:rPr lang="en-US" smtClean="0"/>
              <a:t>TEACH Grant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143000"/>
            <a:ext cx="71628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cs typeface="Times New Roman" charset="0"/>
              </a:rPr>
              <a:t>Teacher Education Assistance for College and Higher Education (TEACH) Grant 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sz="2400" dirty="0" smtClean="0">
                <a:cs typeface="Times New Roman" charset="0"/>
              </a:rPr>
              <a:t>Grants for undergraduate and graduate students who intend to teach full-time in high-need subject areas for at least four years at schools that serve low-income students 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Maximum Annual Award Amount: $4,000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Aggregate Undergraduate Limit: $16,000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sz="2400" dirty="0" smtClean="0"/>
              <a:t>Aggregate Graduate Limit: $8,000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Institutions are not required to participate in this program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381000"/>
            <a:ext cx="7086600" cy="5745163"/>
          </a:xfrm>
        </p:spPr>
        <p:txBody>
          <a:bodyPr anchor="ctr" anchorCtr="0"/>
          <a:lstStyle/>
          <a:p>
            <a:pPr algn="ctr">
              <a:buNone/>
            </a:pPr>
            <a:r>
              <a:rPr lang="en-US" sz="9600" dirty="0" smtClean="0">
                <a:latin typeface="Arial" pitchFamily="34" charset="0"/>
                <a:cs typeface="Arial" pitchFamily="34" charset="0"/>
              </a:rPr>
              <a:t>What is Financial Aid?</a:t>
            </a:r>
            <a:endParaRPr lang="en-US" sz="9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7086600" cy="838200"/>
          </a:xfrm>
        </p:spPr>
        <p:txBody>
          <a:bodyPr/>
          <a:lstStyle/>
          <a:p>
            <a:pPr eaLnBrk="1" hangingPunct="1"/>
            <a:r>
              <a:rPr lang="en-US" smtClean="0"/>
              <a:t>TEACH Grant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143000"/>
            <a:ext cx="7162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Eligibility Requirements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Apply by completing the FAFSA annually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Not required to have financial need</a:t>
            </a:r>
            <a:endParaRPr lang="en-US" sz="1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Meet one of the following academic criteria: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>
                <a:cs typeface="Arial" charset="0"/>
              </a:rPr>
              <a:t>Score above the 75th percentile on a college admissions test (e.g. SAT, ACT, or GRE,) </a:t>
            </a:r>
            <a:r>
              <a:rPr lang="en-US" sz="1800" b="1" dirty="0" smtClean="0">
                <a:cs typeface="Arial" charset="0"/>
              </a:rPr>
              <a:t>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>
                <a:cs typeface="Arial" charset="0"/>
              </a:rPr>
              <a:t>Graduate from high school with a cumulative GPA of at least 3.25 on a 4.0 scale to receive a grant as a freshman, </a:t>
            </a:r>
            <a:r>
              <a:rPr lang="en-US" sz="1800" b="1" dirty="0" smtClean="0">
                <a:cs typeface="Arial" charset="0"/>
              </a:rPr>
              <a:t>or</a:t>
            </a:r>
            <a:r>
              <a:rPr lang="en-US" sz="1800" dirty="0" smtClean="0">
                <a:cs typeface="Arial" charset="0"/>
              </a:rPr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>
                <a:cs typeface="Arial" charset="0"/>
              </a:rPr>
              <a:t>Have a cumulative college GPA of at least 3.25 to receive a grant for each subsequent term</a:t>
            </a:r>
            <a:endParaRPr lang="en-US" sz="1400" dirty="0" smtClean="0"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cs typeface="Arial" charset="0"/>
              </a:rPr>
              <a:t>Must complete TEACH Grant counseling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cs typeface="Arial" charset="0"/>
              </a:rPr>
              <a:t>Sign a TEACH Grant Agreement to serve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752600" y="76200"/>
            <a:ext cx="70866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TEACH Grant</a:t>
            </a:r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676400" y="990600"/>
            <a:ext cx="7391400" cy="5105400"/>
          </a:xfrm>
        </p:spPr>
        <p:txBody>
          <a:bodyPr/>
          <a:lstStyle/>
          <a:p>
            <a:pPr marL="339725" lvl="1" indent="-228600" eaLnBrk="1" hangingPunct="1"/>
            <a:r>
              <a:rPr lang="en-US" dirty="0" smtClean="0">
                <a:cs typeface="Arial" charset="0"/>
              </a:rPr>
              <a:t>Teaching Obligation</a:t>
            </a:r>
            <a:endParaRPr lang="en-US" dirty="0" smtClean="0">
              <a:cs typeface="Times New Roman" charset="0"/>
            </a:endParaRPr>
          </a:p>
          <a:p>
            <a:pPr marL="571500" lvl="2" eaLnBrk="1" hangingPunct="1"/>
            <a:r>
              <a:rPr lang="en-US" sz="2000" dirty="0" smtClean="0">
                <a:cs typeface="Times New Roman" charset="0"/>
              </a:rPr>
              <a:t>Recipients must serve as a </a:t>
            </a:r>
            <a:r>
              <a:rPr lang="en-US" sz="2000" b="1" dirty="0" smtClean="0">
                <a:cs typeface="Times New Roman" charset="0"/>
              </a:rPr>
              <a:t>highly-qualified</a:t>
            </a:r>
            <a:r>
              <a:rPr lang="en-US" sz="2000" dirty="0" smtClean="0">
                <a:cs typeface="Times New Roman" charset="0"/>
              </a:rPr>
              <a:t>, </a:t>
            </a:r>
            <a:r>
              <a:rPr lang="en-US" sz="2000" b="1" dirty="0" smtClean="0">
                <a:cs typeface="Times New Roman" charset="0"/>
              </a:rPr>
              <a:t>full-time</a:t>
            </a:r>
            <a:r>
              <a:rPr lang="en-US" sz="2000" dirty="0" smtClean="0">
                <a:cs typeface="Times New Roman" charset="0"/>
              </a:rPr>
              <a:t> teacher in a </a:t>
            </a:r>
            <a:r>
              <a:rPr lang="en-US" sz="2000" b="1" dirty="0" smtClean="0">
                <a:cs typeface="Times New Roman" charset="0"/>
              </a:rPr>
              <a:t>high-need subject area</a:t>
            </a:r>
            <a:r>
              <a:rPr lang="en-US" sz="2000" dirty="0" smtClean="0">
                <a:cs typeface="Times New Roman" charset="0"/>
              </a:rPr>
              <a:t> for at least </a:t>
            </a:r>
            <a:r>
              <a:rPr lang="en-US" sz="2000" b="1" dirty="0" smtClean="0">
                <a:cs typeface="Times New Roman" charset="0"/>
              </a:rPr>
              <a:t>four years</a:t>
            </a:r>
            <a:r>
              <a:rPr lang="en-US" sz="2000" dirty="0" smtClean="0">
                <a:cs typeface="Times New Roman" charset="0"/>
              </a:rPr>
              <a:t> at a </a:t>
            </a:r>
            <a:r>
              <a:rPr lang="en-US" sz="2000" b="1" dirty="0" smtClean="0">
                <a:cs typeface="Times New Roman" charset="0"/>
              </a:rPr>
              <a:t>school serving low-income students</a:t>
            </a:r>
            <a:r>
              <a:rPr lang="en-US" sz="2000" dirty="0" smtClean="0">
                <a:cs typeface="Times New Roman" charset="0"/>
              </a:rPr>
              <a:t> </a:t>
            </a:r>
          </a:p>
          <a:p>
            <a:pPr marL="801688" lvl="3" eaLnBrk="1" hangingPunct="1"/>
            <a:r>
              <a:rPr lang="en-US" sz="1800" dirty="0" smtClean="0">
                <a:cs typeface="Arial" charset="0"/>
              </a:rPr>
              <a:t>Bilingual Education and English Language Acquisition</a:t>
            </a:r>
          </a:p>
          <a:p>
            <a:pPr marL="801688" lvl="3" eaLnBrk="1" hangingPunct="1"/>
            <a:r>
              <a:rPr lang="en-US" sz="1800" dirty="0" smtClean="0">
                <a:cs typeface="Arial" charset="0"/>
              </a:rPr>
              <a:t>Foreign Language</a:t>
            </a:r>
          </a:p>
          <a:p>
            <a:pPr marL="801688" lvl="3" eaLnBrk="1" hangingPunct="1"/>
            <a:r>
              <a:rPr lang="en-US" sz="1800" dirty="0" smtClean="0">
                <a:cs typeface="Arial" charset="0"/>
              </a:rPr>
              <a:t>Mathematics</a:t>
            </a:r>
          </a:p>
          <a:p>
            <a:pPr marL="801688" lvl="3" eaLnBrk="1" hangingPunct="1"/>
            <a:r>
              <a:rPr lang="en-US" sz="1800" dirty="0" smtClean="0">
                <a:cs typeface="Arial" charset="0"/>
              </a:rPr>
              <a:t>Reading Specialist </a:t>
            </a:r>
          </a:p>
          <a:p>
            <a:pPr marL="801688" lvl="3" eaLnBrk="1" hangingPunct="1"/>
            <a:r>
              <a:rPr lang="en-US" sz="1800" dirty="0" smtClean="0">
                <a:cs typeface="Arial" charset="0"/>
              </a:rPr>
              <a:t>Science Special Education </a:t>
            </a:r>
          </a:p>
          <a:p>
            <a:pPr marL="801688" lvl="3" eaLnBrk="1" hangingPunct="1"/>
            <a:r>
              <a:rPr lang="en-US" sz="1800" dirty="0" smtClean="0">
                <a:cs typeface="Arial" charset="0"/>
              </a:rPr>
              <a:t>Other teacher shortage areas </a:t>
            </a:r>
            <a:r>
              <a:rPr lang="en-US" sz="1800" b="1" i="1" dirty="0" smtClean="0">
                <a:cs typeface="Arial" charset="0"/>
              </a:rPr>
              <a:t>http://www.ed.gov/about/offices/list/ope/pol/tsa.doc </a:t>
            </a:r>
            <a:endParaRPr lang="en-US" sz="1800" dirty="0" smtClean="0">
              <a:cs typeface="Times New Roman" charset="0"/>
            </a:endParaRPr>
          </a:p>
          <a:p>
            <a:pPr marL="339725" lvl="2" eaLnBrk="1" hangingPunct="1">
              <a:spcAft>
                <a:spcPts val="1200"/>
              </a:spcAft>
            </a:pPr>
            <a:r>
              <a:rPr lang="en-US" sz="2000" dirty="0" smtClean="0">
                <a:cs typeface="Times New Roman" charset="0"/>
              </a:rPr>
              <a:t>Recipients must complete their teaching obligation within eight years of finishing the program for which you received the grant or repay the grant plus interest</a:t>
            </a: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315200" cy="868362"/>
          </a:xfrm>
        </p:spPr>
        <p:txBody>
          <a:bodyPr/>
          <a:lstStyle/>
          <a:p>
            <a:r>
              <a:rPr lang="en-US" sz="3600" dirty="0" smtClean="0"/>
              <a:t>Iraq and Afghanistan Service Grant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143000"/>
            <a:ext cx="7086600" cy="5181600"/>
          </a:xfrm>
        </p:spPr>
        <p:txBody>
          <a:bodyPr/>
          <a:lstStyle/>
          <a:p>
            <a:r>
              <a:rPr lang="en-US" sz="2800" dirty="0" smtClean="0"/>
              <a:t>For students whose parent or guardian died as a result of military service in Iraq or Afghanistan after 9/11/2001</a:t>
            </a:r>
          </a:p>
          <a:p>
            <a:r>
              <a:rPr lang="en-US" sz="2800" dirty="0" smtClean="0"/>
              <a:t>Student must have been less than 24 years of age or must have been enrolled at least half-time at the time of their parent or guardian’s death</a:t>
            </a:r>
          </a:p>
          <a:p>
            <a:r>
              <a:rPr lang="en-US" sz="2800" dirty="0" smtClean="0"/>
              <a:t>Student must </a:t>
            </a:r>
            <a:r>
              <a:rPr lang="en-US" sz="2800" b="1" dirty="0" smtClean="0"/>
              <a:t>not</a:t>
            </a:r>
            <a:r>
              <a:rPr lang="en-US" sz="2800" dirty="0" smtClean="0"/>
              <a:t> have qualified for a Pell Grant</a:t>
            </a:r>
          </a:p>
          <a:p>
            <a:r>
              <a:rPr lang="en-US" sz="2800" dirty="0" smtClean="0"/>
              <a:t>Maximum award is equal to maximum Pell Grant amount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Work Study (FWS)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7086600" cy="5105400"/>
          </a:xfrm>
        </p:spPr>
        <p:txBody>
          <a:bodyPr/>
          <a:lstStyle/>
          <a:p>
            <a:r>
              <a:rPr lang="en-US" sz="2800" dirty="0" smtClean="0"/>
              <a:t>General Information:</a:t>
            </a:r>
          </a:p>
          <a:p>
            <a:pPr lvl="1"/>
            <a:r>
              <a:rPr lang="en-US" sz="2400" dirty="0" smtClean="0"/>
              <a:t>Apply by completing the FAFSA annually</a:t>
            </a:r>
          </a:p>
          <a:p>
            <a:pPr lvl="1"/>
            <a:r>
              <a:rPr lang="en-US" sz="2400" dirty="0" smtClean="0"/>
              <a:t>Eligibility determined by the institution’s financial aid office</a:t>
            </a:r>
          </a:p>
          <a:p>
            <a:pPr lvl="1"/>
            <a:r>
              <a:rPr lang="en-US" sz="2400" dirty="0" smtClean="0"/>
              <a:t>Wages must be not less than current minimum wage but may be more</a:t>
            </a:r>
          </a:p>
          <a:p>
            <a:pPr lvl="1"/>
            <a:r>
              <a:rPr lang="en-US" sz="2400" dirty="0" smtClean="0"/>
              <a:t>The amount you earn per academic year cannot exceed your total FWS award</a:t>
            </a:r>
          </a:p>
          <a:p>
            <a:pPr lvl="1"/>
            <a:r>
              <a:rPr lang="en-US" sz="2400" dirty="0" smtClean="0"/>
              <a:t>Employer may be the institution, a non-profit organization, or public agency</a:t>
            </a:r>
          </a:p>
          <a:p>
            <a:pPr lvl="2"/>
            <a:r>
              <a:rPr lang="en-US" sz="2000" dirty="0" smtClean="0"/>
              <a:t>Jobs at a non-profit organization or public agency must be related to the student’s major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Work Study (FWS)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Eligibility Criteria:</a:t>
            </a:r>
          </a:p>
          <a:p>
            <a:pPr lvl="1"/>
            <a:r>
              <a:rPr lang="en-US" dirty="0" smtClean="0"/>
              <a:t>Undergraduate, graduate or professional students</a:t>
            </a:r>
          </a:p>
          <a:p>
            <a:pPr lvl="2"/>
            <a:r>
              <a:rPr lang="en-US" dirty="0" smtClean="0"/>
              <a:t>Includes less-than-half-time students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smtClean="0"/>
              <a:t>Must demonstrate financial need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Perkins Loan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7315200" cy="5105400"/>
          </a:xfrm>
        </p:spPr>
        <p:txBody>
          <a:bodyPr/>
          <a:lstStyle/>
          <a:p>
            <a:r>
              <a:rPr lang="en-US" dirty="0" smtClean="0"/>
              <a:t>General Information:</a:t>
            </a:r>
          </a:p>
          <a:p>
            <a:pPr lvl="1"/>
            <a:r>
              <a:rPr lang="en-US" dirty="0" smtClean="0"/>
              <a:t>5% fixed interest rate</a:t>
            </a:r>
          </a:p>
          <a:p>
            <a:pPr lvl="1"/>
            <a:r>
              <a:rPr lang="en-US" dirty="0" smtClean="0"/>
              <a:t>Institution is the lender</a:t>
            </a:r>
          </a:p>
          <a:p>
            <a:pPr lvl="1"/>
            <a:r>
              <a:rPr lang="en-US" dirty="0" smtClean="0"/>
              <a:t>Eligibility determined by the institution’s financial aid office</a:t>
            </a:r>
          </a:p>
          <a:p>
            <a:pPr lvl="1"/>
            <a:r>
              <a:rPr lang="en-US" dirty="0" smtClean="0"/>
              <a:t>Annual Loan Limits:</a:t>
            </a:r>
          </a:p>
          <a:p>
            <a:pPr lvl="2"/>
            <a:r>
              <a:rPr lang="en-US" dirty="0" smtClean="0"/>
              <a:t>$5,500 for undergraduates</a:t>
            </a:r>
          </a:p>
          <a:p>
            <a:pPr lvl="2"/>
            <a:r>
              <a:rPr lang="en-US" dirty="0" smtClean="0"/>
              <a:t>$8,000 for graduate or professional students</a:t>
            </a:r>
          </a:p>
          <a:p>
            <a:pPr lvl="1"/>
            <a:r>
              <a:rPr lang="en-US" dirty="0" smtClean="0"/>
              <a:t>9 month grace period</a:t>
            </a:r>
          </a:p>
          <a:p>
            <a:pPr lvl="1"/>
            <a:r>
              <a:rPr lang="en-US" dirty="0" smtClean="0"/>
              <a:t>10 year repayment period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Perkins Loan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Eligibility Criteria:</a:t>
            </a:r>
          </a:p>
          <a:p>
            <a:pPr lvl="1"/>
            <a:r>
              <a:rPr lang="en-US" dirty="0" smtClean="0"/>
              <a:t>Undergraduate, graduate, and professional students</a:t>
            </a:r>
          </a:p>
          <a:p>
            <a:pPr lvl="1"/>
            <a:r>
              <a:rPr lang="en-US" dirty="0" smtClean="0"/>
              <a:t>Must demonstrate financial need</a:t>
            </a:r>
          </a:p>
          <a:p>
            <a:pPr lvl="1"/>
            <a:r>
              <a:rPr lang="en-US" dirty="0" smtClean="0"/>
              <a:t>Must complete Perkins Loan Counseling prior to first disbursement</a:t>
            </a:r>
          </a:p>
          <a:p>
            <a:pPr lvl="1"/>
            <a:r>
              <a:rPr lang="en-US" dirty="0" smtClean="0"/>
              <a:t>Must sign a Promissory Note indicating the borrower’s willingness to repay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William D. Ford Direct Loans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Subsidized Loan</a:t>
            </a:r>
          </a:p>
          <a:p>
            <a:r>
              <a:rPr lang="en-US" dirty="0" smtClean="0"/>
              <a:t>Unsubsidized Loan</a:t>
            </a:r>
          </a:p>
          <a:p>
            <a:r>
              <a:rPr lang="en-US" dirty="0" smtClean="0"/>
              <a:t>Parental Loans for Undergraduate Students (PLUS)</a:t>
            </a:r>
          </a:p>
          <a:p>
            <a:r>
              <a:rPr lang="en-US" dirty="0" smtClean="0"/>
              <a:t>Plus Loans for Graduate and Professional Students</a:t>
            </a:r>
          </a:p>
          <a:p>
            <a:r>
              <a:rPr lang="en-US" dirty="0" smtClean="0"/>
              <a:t>Consolidation Loans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Subsidized Loan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Loan is need-based</a:t>
            </a:r>
          </a:p>
          <a:p>
            <a:r>
              <a:rPr lang="en-US" dirty="0" smtClean="0"/>
              <a:t>Must be enrolled at least half-time</a:t>
            </a:r>
          </a:p>
          <a:p>
            <a:r>
              <a:rPr lang="en-US" dirty="0" smtClean="0"/>
              <a:t>Federal government pays all interest while:</a:t>
            </a:r>
          </a:p>
          <a:p>
            <a:pPr lvl="1"/>
            <a:r>
              <a:rPr lang="en-US" dirty="0" smtClean="0"/>
              <a:t>Borrower is in school</a:t>
            </a:r>
          </a:p>
          <a:p>
            <a:pPr lvl="1"/>
            <a:r>
              <a:rPr lang="en-US" dirty="0" smtClean="0"/>
              <a:t>During the grace period</a:t>
            </a:r>
          </a:p>
          <a:p>
            <a:pPr lvl="1"/>
            <a:r>
              <a:rPr lang="en-US" dirty="0" smtClean="0"/>
              <a:t>During periods of deferment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Unsubsidized Loan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Loan is not need-based</a:t>
            </a:r>
          </a:p>
          <a:p>
            <a:r>
              <a:rPr lang="en-US" dirty="0" smtClean="0"/>
              <a:t>Must be enrolled at least half-time</a:t>
            </a:r>
          </a:p>
          <a:p>
            <a:r>
              <a:rPr lang="en-US" dirty="0" smtClean="0"/>
              <a:t>Borrower is responsible for interest at all times</a:t>
            </a:r>
          </a:p>
          <a:p>
            <a:pPr lvl="1"/>
            <a:r>
              <a:rPr lang="en-US" dirty="0" smtClean="0"/>
              <a:t>Borrower must elect to capitalize the interest or pay the interest while they are in school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249362"/>
          </a:xfrm>
        </p:spPr>
        <p:txBody>
          <a:bodyPr/>
          <a:lstStyle/>
          <a:p>
            <a:r>
              <a:rPr lang="en-US" dirty="0" smtClean="0"/>
              <a:t>What does college cost?</a:t>
            </a:r>
            <a:br>
              <a:rPr lang="en-US" dirty="0" smtClean="0"/>
            </a:br>
            <a:r>
              <a:rPr lang="en-US" sz="2800" dirty="0" smtClean="0"/>
              <a:t>Estimated Cost of Attendance (COA)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600200" y="1676400"/>
          <a:ext cx="7391400" cy="3581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990600"/>
                <a:gridCol w="990600"/>
                <a:gridCol w="1066800"/>
                <a:gridCol w="1066800"/>
                <a:gridCol w="1066800"/>
                <a:gridCol w="990600"/>
              </a:tblGrid>
              <a:tr h="74620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Academic Year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Tuition &amp; Fees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Room &amp; Board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Books &amp; Supplies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Trans-</a:t>
                      </a:r>
                    </a:p>
                    <a:p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portation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Personal Expense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</a:tr>
              <a:tr h="5670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2012-2013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$6,314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$12,165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$1,654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$1,156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$2,006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$23,295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670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2013-2014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$6,629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$12,773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$1,737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$1,214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$2,106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$24,459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670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2014-2015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$6,960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$13,412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$1,823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$1,275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$2,211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$25,681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670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2015-2016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$7,308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$14,082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$1,914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$1,388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$2,321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$26,352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670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$27,211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$52,432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$7,128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$5,033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$8,644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$98,115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www.osfa.la.gov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00200" y="54102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bg1"/>
                </a:solidFill>
              </a:rPr>
              <a:t>Based on estimated expense at Louisiana State University – Baton Rouge for a dependent student living on campus who graduates from high school in 2011 assuming a 5% annual increase and a 9 month academic year.</a:t>
            </a:r>
            <a:endParaRPr lang="en-US" sz="16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7086600" cy="1143000"/>
          </a:xfrm>
        </p:spPr>
        <p:txBody>
          <a:bodyPr/>
          <a:lstStyle/>
          <a:p>
            <a:r>
              <a:rPr lang="en-US" dirty="0" smtClean="0"/>
              <a:t>PLUS Loans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066800"/>
            <a:ext cx="7315200" cy="5410200"/>
          </a:xfrm>
        </p:spPr>
        <p:txBody>
          <a:bodyPr/>
          <a:lstStyle/>
          <a:p>
            <a:r>
              <a:rPr lang="en-US" sz="2800" dirty="0" smtClean="0"/>
              <a:t>Eligible borrowers:</a:t>
            </a:r>
          </a:p>
          <a:p>
            <a:pPr lvl="1"/>
            <a:r>
              <a:rPr lang="en-US" sz="2400" dirty="0" smtClean="0"/>
              <a:t>Parent of a dependent undergraduate student</a:t>
            </a:r>
          </a:p>
          <a:p>
            <a:pPr lvl="1"/>
            <a:r>
              <a:rPr lang="en-US" sz="2400" dirty="0" smtClean="0"/>
              <a:t>Graduate or professional student</a:t>
            </a:r>
          </a:p>
          <a:p>
            <a:pPr lvl="1"/>
            <a:r>
              <a:rPr lang="en-US" sz="2400" dirty="0" smtClean="0"/>
              <a:t>Borrower must not have adverse credit</a:t>
            </a:r>
            <a:endParaRPr lang="en-US" sz="2800" dirty="0" smtClean="0"/>
          </a:p>
          <a:p>
            <a:r>
              <a:rPr lang="en-US" sz="2800" dirty="0" smtClean="0"/>
              <a:t>May borrow up to the Cost of Attendance less other aid received by the student</a:t>
            </a:r>
          </a:p>
          <a:p>
            <a:r>
              <a:rPr lang="en-US" sz="2800" dirty="0" smtClean="0"/>
              <a:t>Loan is not need-based</a:t>
            </a:r>
          </a:p>
          <a:p>
            <a:r>
              <a:rPr lang="en-US" sz="2800" dirty="0" smtClean="0"/>
              <a:t>Loan is unsubsidized</a:t>
            </a:r>
          </a:p>
          <a:p>
            <a:r>
              <a:rPr lang="en-US" sz="2800" dirty="0" smtClean="0"/>
              <a:t>Loan goes into repayment when fully disbursed</a:t>
            </a:r>
          </a:p>
          <a:p>
            <a:r>
              <a:rPr lang="en-US" sz="2800" dirty="0" smtClean="0"/>
              <a:t>Student must be enrolled at least half-time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Consolidation Loans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447800"/>
            <a:ext cx="7086600" cy="4724400"/>
          </a:xfrm>
        </p:spPr>
        <p:txBody>
          <a:bodyPr/>
          <a:lstStyle/>
          <a:p>
            <a:r>
              <a:rPr lang="en-US" sz="2800" dirty="0" smtClean="0"/>
              <a:t>Available after you complete your education</a:t>
            </a:r>
          </a:p>
          <a:p>
            <a:r>
              <a:rPr lang="en-US" sz="2800" dirty="0" smtClean="0"/>
              <a:t>Allows you to combine loans into a single loan</a:t>
            </a:r>
          </a:p>
          <a:p>
            <a:r>
              <a:rPr lang="en-US" sz="2800" dirty="0" smtClean="0"/>
              <a:t>Allows you to reduce your monthly payments and extend your repayment period</a:t>
            </a:r>
          </a:p>
          <a:p>
            <a:r>
              <a:rPr lang="en-US" sz="2800" dirty="0" smtClean="0"/>
              <a:t>The interest rate on the consolidation loan may be higher or lower than the interest rates of the individual loans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7086600" cy="990600"/>
          </a:xfrm>
        </p:spPr>
        <p:txBody>
          <a:bodyPr/>
          <a:lstStyle/>
          <a:p>
            <a:r>
              <a:rPr lang="en-US" dirty="0" smtClean="0"/>
              <a:t>Direct Loan Limits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676400" y="1066800"/>
          <a:ext cx="71628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2514600"/>
                <a:gridCol w="16002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Dependent Undergraduate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Students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Borrower’s Academic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Level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Combined Subsidized &amp; Unsubsidized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Additional Unsubsidized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Freshman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$3,500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$2,000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Sophomore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$4,500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$2,000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Remaining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Undergraduate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$5,500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$2,000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00200" y="3429000"/>
          <a:ext cx="73152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1600200"/>
                <a:gridCol w="1600200"/>
                <a:gridCol w="10668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Independent Students</a:t>
                      </a:r>
                    </a:p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and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Dependent Students Whose Parents Are Denied a Plus Loan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3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Borrower’s Academic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Level</a:t>
                      </a:r>
                      <a:endParaRPr lang="en-US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Combined Subsidized &amp; Unsubsidized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Additional Unsubsidized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Freshman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$3,500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$6,000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$9,500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Sophomore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$4,500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$6,000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$10,500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Remaining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Undergraduate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$5,500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$7,000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$12,500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Loan Limits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47800" y="1676400"/>
          <a:ext cx="7543800" cy="258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1905000"/>
                <a:gridCol w="25908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Aggregate Loan Limits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Borrower’s Academic Level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Subsidized Limit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smtClean="0">
                          <a:latin typeface="Arial" pitchFamily="34" charset="0"/>
                          <a:cs typeface="Arial" pitchFamily="34" charset="0"/>
                        </a:rPr>
                        <a:t>Aggregate</a:t>
                      </a:r>
                      <a:r>
                        <a:rPr lang="en-US" sz="1600" baseline="0" smtClean="0">
                          <a:latin typeface="Arial" pitchFamily="34" charset="0"/>
                          <a:cs typeface="Arial" pitchFamily="34" charset="0"/>
                        </a:rPr>
                        <a:t> Limit </a:t>
                      </a:r>
                    </a:p>
                    <a:p>
                      <a:pPr algn="l"/>
                      <a:r>
                        <a:rPr lang="en-US" sz="1400" baseline="0" smtClean="0">
                          <a:latin typeface="Arial" pitchFamily="34" charset="0"/>
                          <a:cs typeface="Arial" pitchFamily="34" charset="0"/>
                        </a:rPr>
                        <a:t>(Subsidized &amp; Unsubsidized)</a:t>
                      </a:r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Dependent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$23,000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$31,000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Independent Undergraduate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$23,000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$57,500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Graduate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or Professional</a:t>
                      </a:r>
                    </a:p>
                    <a:p>
                      <a:pPr algn="l"/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(includes undergraduate amount)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$65,500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$138,500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PLUS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Cost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of Attendance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No federal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limit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315200" cy="1143000"/>
          </a:xfrm>
        </p:spPr>
        <p:txBody>
          <a:bodyPr/>
          <a:lstStyle/>
          <a:p>
            <a:r>
              <a:rPr lang="en-US" sz="3600" dirty="0" smtClean="0"/>
              <a:t>Borrower Rights &amp; Responsibilities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7086600" cy="5029200"/>
          </a:xfrm>
        </p:spPr>
        <p:txBody>
          <a:bodyPr/>
          <a:lstStyle/>
          <a:p>
            <a:r>
              <a:rPr lang="en-US" sz="2800" dirty="0" smtClean="0"/>
              <a:t>You may prepay your loans in whole or in part at any time without penalty</a:t>
            </a:r>
          </a:p>
          <a:p>
            <a:r>
              <a:rPr lang="en-US" sz="2800" dirty="0" smtClean="0"/>
              <a:t>You must receive </a:t>
            </a:r>
            <a:r>
              <a:rPr lang="en-US" sz="2800" b="1" dirty="0" smtClean="0"/>
              <a:t>Entrance Counseling</a:t>
            </a:r>
            <a:r>
              <a:rPr lang="en-US" sz="2800" dirty="0" smtClean="0"/>
              <a:t> before receiving loan funds and </a:t>
            </a:r>
            <a:r>
              <a:rPr lang="en-US" sz="2800" b="1" dirty="0" smtClean="0"/>
              <a:t>Exit Counseling</a:t>
            </a:r>
            <a:r>
              <a:rPr lang="en-US" sz="2800" dirty="0" smtClean="0"/>
              <a:t> before leaving school</a:t>
            </a:r>
          </a:p>
          <a:p>
            <a:r>
              <a:rPr lang="en-US" sz="2800" dirty="0" smtClean="0"/>
              <a:t>You will have a grace period of six months before your loan goes into repayment</a:t>
            </a:r>
          </a:p>
          <a:p>
            <a:pPr lvl="1"/>
            <a:r>
              <a:rPr lang="en-US" sz="2400" dirty="0" smtClean="0"/>
              <a:t>Begins the day after you graduate, withdraw from school, or drop below half-time status</a:t>
            </a:r>
          </a:p>
          <a:p>
            <a:pPr lvl="1"/>
            <a:r>
              <a:rPr lang="en-US" sz="2400" dirty="0" smtClean="0"/>
              <a:t>One grace period per loan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28600"/>
            <a:ext cx="7086600" cy="838200"/>
          </a:xfrm>
        </p:spPr>
        <p:txBody>
          <a:bodyPr/>
          <a:lstStyle/>
          <a:p>
            <a:r>
              <a:rPr lang="en-US" dirty="0" smtClean="0"/>
              <a:t>Repayment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143000"/>
            <a:ext cx="7315200" cy="5257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Standard Repayment Plan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Up to 10 year repayment period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Graduated Repayment Plan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Payments will increase over time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Up to 10 year repayment period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Extended Repayment Plan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Must have more than $30,000 in loans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Fixed or graduated repayment for up to 25 years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Income-Based Repayment Plan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borrowers who have a financial hardship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Payments adjusted based on income during period of hardship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Repayment period may exceed 10 years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Loan cancellation for borrowers meeting certain requirements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28600"/>
            <a:ext cx="7086600" cy="1143000"/>
          </a:xfrm>
        </p:spPr>
        <p:txBody>
          <a:bodyPr/>
          <a:lstStyle/>
          <a:p>
            <a:r>
              <a:rPr lang="en-US" sz="4000" dirty="0" smtClean="0"/>
              <a:t>Postponing Loan Repayment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7086600" cy="5105400"/>
          </a:xfrm>
        </p:spPr>
        <p:txBody>
          <a:bodyPr/>
          <a:lstStyle/>
          <a:p>
            <a:r>
              <a:rPr lang="en-US" dirty="0" smtClean="0"/>
              <a:t>Deferment</a:t>
            </a:r>
          </a:p>
          <a:p>
            <a:pPr lvl="1"/>
            <a:r>
              <a:rPr lang="en-US" dirty="0" smtClean="0"/>
              <a:t>A period of time where no payments are required</a:t>
            </a:r>
          </a:p>
          <a:p>
            <a:pPr lvl="2"/>
            <a:r>
              <a:rPr lang="en-US" dirty="0" smtClean="0"/>
              <a:t>Subsidized loans do not accrue interest</a:t>
            </a:r>
          </a:p>
          <a:p>
            <a:pPr lvl="2"/>
            <a:r>
              <a:rPr lang="en-US" dirty="0" smtClean="0"/>
              <a:t>Unsubsidized Loans do accrue interest</a:t>
            </a:r>
          </a:p>
          <a:p>
            <a:pPr lvl="1"/>
            <a:r>
              <a:rPr lang="en-US" dirty="0" smtClean="0"/>
              <a:t>Deferment Conditions</a:t>
            </a:r>
          </a:p>
          <a:p>
            <a:pPr lvl="2"/>
            <a:r>
              <a:rPr lang="en-US" dirty="0" smtClean="0"/>
              <a:t>If you are enrolled at least half-time</a:t>
            </a:r>
          </a:p>
          <a:p>
            <a:pPr lvl="2"/>
            <a:r>
              <a:rPr lang="en-US" dirty="0" smtClean="0"/>
              <a:t>Inability to find full-time employment (up to 3 years)</a:t>
            </a:r>
          </a:p>
          <a:p>
            <a:pPr lvl="2"/>
            <a:r>
              <a:rPr lang="en-US" dirty="0" smtClean="0"/>
              <a:t>Economic Hardship (up to 3 years)</a:t>
            </a:r>
          </a:p>
          <a:p>
            <a:pPr lvl="2"/>
            <a:r>
              <a:rPr lang="en-US" dirty="0" smtClean="0"/>
              <a:t>Military Active Duty</a:t>
            </a:r>
          </a:p>
          <a:p>
            <a:pPr lvl="2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Postponing Loan Repayment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95400"/>
            <a:ext cx="7467600" cy="5105400"/>
          </a:xfrm>
        </p:spPr>
        <p:txBody>
          <a:bodyPr/>
          <a:lstStyle/>
          <a:p>
            <a:r>
              <a:rPr lang="en-US" dirty="0" smtClean="0"/>
              <a:t>Forbearance</a:t>
            </a:r>
          </a:p>
          <a:p>
            <a:pPr lvl="1"/>
            <a:r>
              <a:rPr lang="en-US" dirty="0" smtClean="0"/>
              <a:t>A forbearance can allow you to temporarily reduce or suspend payments if you are not eligible for a deferment</a:t>
            </a:r>
          </a:p>
          <a:p>
            <a:pPr lvl="2"/>
            <a:r>
              <a:rPr lang="en-US" dirty="0" smtClean="0"/>
              <a:t>Interest accrues during the forbearance period</a:t>
            </a:r>
          </a:p>
          <a:p>
            <a:pPr lvl="1"/>
            <a:r>
              <a:rPr lang="en-US" dirty="0" smtClean="0"/>
              <a:t>Forbearance Conditions:</a:t>
            </a:r>
          </a:p>
          <a:p>
            <a:pPr lvl="2"/>
            <a:r>
              <a:rPr lang="en-US" dirty="0" smtClean="0"/>
              <a:t>Economic Hardship</a:t>
            </a:r>
          </a:p>
          <a:p>
            <a:pPr lvl="2"/>
            <a:r>
              <a:rPr lang="en-US" dirty="0" smtClean="0"/>
              <a:t>Local or national emergency, or natural disaster</a:t>
            </a:r>
          </a:p>
          <a:p>
            <a:pPr lvl="2"/>
            <a:r>
              <a:rPr lang="en-US" dirty="0" smtClean="0"/>
              <a:t>Participation in a loan forgiveness program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2400"/>
            <a:ext cx="7086600" cy="1143000"/>
          </a:xfrm>
        </p:spPr>
        <p:txBody>
          <a:bodyPr/>
          <a:lstStyle/>
          <a:p>
            <a:r>
              <a:rPr lang="en-US" dirty="0" smtClean="0"/>
              <a:t>Discharge and Cancellation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19200"/>
            <a:ext cx="7391400" cy="5105400"/>
          </a:xfrm>
        </p:spPr>
        <p:txBody>
          <a:bodyPr/>
          <a:lstStyle/>
          <a:p>
            <a:r>
              <a:rPr lang="en-US" dirty="0" smtClean="0"/>
              <a:t>Your loan may be discharged if:</a:t>
            </a:r>
          </a:p>
          <a:p>
            <a:pPr lvl="1"/>
            <a:r>
              <a:rPr lang="en-US" dirty="0" smtClean="0"/>
              <a:t>You die</a:t>
            </a:r>
          </a:p>
          <a:p>
            <a:pPr lvl="1"/>
            <a:r>
              <a:rPr lang="en-US" dirty="0" smtClean="0"/>
              <a:t>You are totally and permanently disabled</a:t>
            </a:r>
          </a:p>
          <a:p>
            <a:pPr lvl="1"/>
            <a:r>
              <a:rPr lang="en-US" dirty="0" smtClean="0"/>
              <a:t>You are unable to complete your education because the school closed, falsely certified a loan, or fraudulently completed a loan application in your name</a:t>
            </a:r>
          </a:p>
          <a:p>
            <a:r>
              <a:rPr lang="en-US" dirty="0" smtClean="0"/>
              <a:t>Bankruptcy generally does not result in the cancellation of a student loan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Default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447800"/>
            <a:ext cx="7086600" cy="4876800"/>
          </a:xfrm>
        </p:spPr>
        <p:txBody>
          <a:bodyPr/>
          <a:lstStyle/>
          <a:p>
            <a:r>
              <a:rPr lang="en-US" sz="2800" dirty="0" smtClean="0"/>
              <a:t>A loan is considered to be defaulted if you fail to make payments for 270 days</a:t>
            </a:r>
          </a:p>
          <a:p>
            <a:r>
              <a:rPr lang="en-US" sz="2800" dirty="0" smtClean="0"/>
              <a:t>A defaulted student loan can result in:</a:t>
            </a:r>
          </a:p>
          <a:p>
            <a:pPr lvl="1"/>
            <a:r>
              <a:rPr lang="en-US" sz="2000" dirty="0" smtClean="0"/>
              <a:t>Damage to your credit rating</a:t>
            </a:r>
          </a:p>
          <a:p>
            <a:pPr lvl="1"/>
            <a:r>
              <a:rPr lang="en-US" sz="2000" dirty="0" smtClean="0"/>
              <a:t>Wage garnishment</a:t>
            </a:r>
          </a:p>
          <a:p>
            <a:pPr lvl="1"/>
            <a:r>
              <a:rPr lang="en-US" sz="2000" dirty="0" smtClean="0"/>
              <a:t>Denial of professional licenses</a:t>
            </a:r>
          </a:p>
          <a:p>
            <a:pPr lvl="1"/>
            <a:r>
              <a:rPr lang="en-US" sz="2000" dirty="0" smtClean="0"/>
              <a:t>Withholding of federal and state tax refunds</a:t>
            </a:r>
          </a:p>
          <a:p>
            <a:pPr lvl="1"/>
            <a:r>
              <a:rPr lang="en-US" sz="2000" dirty="0" smtClean="0"/>
              <a:t>Liability for collection costs and legal fees</a:t>
            </a:r>
          </a:p>
          <a:p>
            <a:pPr lvl="1"/>
            <a:r>
              <a:rPr lang="en-US" sz="2000" dirty="0" smtClean="0"/>
              <a:t>Referral of account to a collection agency</a:t>
            </a:r>
          </a:p>
          <a:p>
            <a:pPr lvl="1"/>
            <a:r>
              <a:rPr lang="en-US" sz="2000" dirty="0" smtClean="0"/>
              <a:t>Denial of access to student transcripts</a:t>
            </a:r>
          </a:p>
          <a:p>
            <a:pPr lvl="1"/>
            <a:r>
              <a:rPr lang="en-US" sz="2000" dirty="0" smtClean="0"/>
              <a:t>Loss of eligibility for future student financial aid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How are you going to pay for it?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19200"/>
            <a:ext cx="7239000" cy="5257800"/>
          </a:xfrm>
        </p:spPr>
        <p:txBody>
          <a:bodyPr/>
          <a:lstStyle/>
          <a:p>
            <a:r>
              <a:rPr lang="en-US" sz="2800" dirty="0" smtClean="0"/>
              <a:t>A TOPS Scholarship pays tuition and certain fees at a La. public institution</a:t>
            </a:r>
          </a:p>
          <a:p>
            <a:pPr lvl="1"/>
            <a:r>
              <a:rPr lang="en-US" sz="2400" dirty="0" smtClean="0"/>
              <a:t>TOPS does not cover:</a:t>
            </a:r>
          </a:p>
          <a:p>
            <a:pPr lvl="2"/>
            <a:r>
              <a:rPr lang="en-US" sz="2000" dirty="0" smtClean="0"/>
              <a:t>Technology Fees</a:t>
            </a:r>
          </a:p>
          <a:p>
            <a:pPr lvl="2"/>
            <a:r>
              <a:rPr lang="en-US" sz="2000" dirty="0" smtClean="0"/>
              <a:t>Academic Excellence Fees</a:t>
            </a:r>
          </a:p>
          <a:p>
            <a:pPr lvl="2"/>
            <a:r>
              <a:rPr lang="en-US" sz="2000" dirty="0" smtClean="0"/>
              <a:t>Energy Surcharges</a:t>
            </a:r>
          </a:p>
          <a:p>
            <a:pPr lvl="2"/>
            <a:r>
              <a:rPr lang="en-US" sz="2000" dirty="0" smtClean="0"/>
              <a:t>Mandatory fees imposed after January 1, 1998</a:t>
            </a:r>
          </a:p>
          <a:p>
            <a:pPr lvl="2"/>
            <a:r>
              <a:rPr lang="en-US" sz="2000" dirty="0" smtClean="0"/>
              <a:t>Room &amp; Board</a:t>
            </a:r>
          </a:p>
          <a:p>
            <a:pPr lvl="2"/>
            <a:r>
              <a:rPr lang="en-US" sz="2000" dirty="0" smtClean="0"/>
              <a:t>Books &amp; Supplies</a:t>
            </a:r>
          </a:p>
          <a:p>
            <a:pPr lvl="2"/>
            <a:r>
              <a:rPr lang="en-US" sz="2000" dirty="0" smtClean="0"/>
              <a:t>Transportation or Personal Expenses</a:t>
            </a:r>
            <a:endParaRPr lang="en-US" sz="2800" dirty="0" smtClean="0"/>
          </a:p>
          <a:p>
            <a:pPr lvl="1"/>
            <a:r>
              <a:rPr lang="en-US" sz="2400" dirty="0" smtClean="0"/>
              <a:t>For example, for 2012-13:</a:t>
            </a:r>
          </a:p>
          <a:p>
            <a:pPr lvl="2"/>
            <a:r>
              <a:rPr lang="en-US" sz="2000" dirty="0" smtClean="0"/>
              <a:t>TOPS Opportunity at LSU-BR: $2,592 per semester</a:t>
            </a:r>
          </a:p>
          <a:p>
            <a:pPr lvl="2"/>
            <a:r>
              <a:rPr lang="en-US" sz="2000" dirty="0" smtClean="0"/>
              <a:t>LSU-BR Tuition and Fees: $3,498 per semester</a:t>
            </a: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Loans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71600"/>
            <a:ext cx="7543800" cy="5029200"/>
          </a:xfrm>
        </p:spPr>
        <p:txBody>
          <a:bodyPr/>
          <a:lstStyle/>
          <a:p>
            <a:r>
              <a:rPr lang="en-US" dirty="0" smtClean="0"/>
              <a:t>A private student loan is a non-federal loan issued by a lender</a:t>
            </a:r>
          </a:p>
          <a:p>
            <a:pPr lvl="1"/>
            <a:r>
              <a:rPr lang="en-US" dirty="0" smtClean="0"/>
              <a:t>Private loans are often direct marketed to the student causing them to not apply for federal aid</a:t>
            </a:r>
          </a:p>
          <a:p>
            <a:pPr lvl="1"/>
            <a:r>
              <a:rPr lang="en-US" dirty="0" smtClean="0"/>
              <a:t>Private loans are also known as Alternative loans</a:t>
            </a:r>
          </a:p>
          <a:p>
            <a:r>
              <a:rPr lang="en-US" dirty="0" smtClean="0"/>
              <a:t>Private loans should only be used when all federal loan options have been exhausted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676400" y="381000"/>
          <a:ext cx="7086600" cy="585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228600"/>
                <a:gridCol w="3429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Federal Direct Loans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Private Loans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You will not have to start repaying your Federal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Student Loan until after you leave school or attend less than full-time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Many private student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loans require payments while you are still in school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The interest rate on a Federal Student Loan is fixed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Private loans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can have variable interest rates greater than 18%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 student does not need to pass a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credit check to get a Federal Student Loan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Private loans may require an established credit history and your credit score can determine your interest rate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You don’t need a co-signer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You may need a co-signer to get the best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deal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Some interest is tax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deductable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Interest may not be tax deductable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Federal Student Loans may be consolidated into a Federal Consolidation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Loan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Private loans cannot be consolidated into a federal student loan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95401"/>
            <a:ext cx="7086600" cy="3200400"/>
          </a:xfrm>
        </p:spPr>
        <p:txBody>
          <a:bodyPr/>
          <a:lstStyle/>
          <a:p>
            <a:pPr algn="ctr">
              <a:buNone/>
            </a:pPr>
            <a:r>
              <a:rPr lang="en-US" sz="9600" dirty="0" smtClean="0"/>
              <a:t>Institutional Aid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792162"/>
          </a:xfrm>
        </p:spPr>
        <p:txBody>
          <a:bodyPr/>
          <a:lstStyle/>
          <a:p>
            <a:r>
              <a:rPr lang="en-US" dirty="0" smtClean="0"/>
              <a:t>Institutional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066800"/>
            <a:ext cx="7086600" cy="5562600"/>
          </a:xfrm>
        </p:spPr>
        <p:txBody>
          <a:bodyPr/>
          <a:lstStyle/>
          <a:p>
            <a:r>
              <a:rPr lang="en-US" sz="2800" dirty="0" smtClean="0"/>
              <a:t>Each institution has its own merit-based scholarship programs</a:t>
            </a:r>
          </a:p>
          <a:p>
            <a:r>
              <a:rPr lang="en-US" sz="2800" dirty="0" smtClean="0"/>
              <a:t>Many schools have their own need-based aid programs</a:t>
            </a:r>
          </a:p>
          <a:p>
            <a:r>
              <a:rPr lang="en-US" sz="2800" dirty="0" smtClean="0"/>
              <a:t>Investigate aid opportunities early</a:t>
            </a:r>
          </a:p>
          <a:p>
            <a:pPr lvl="1"/>
            <a:r>
              <a:rPr lang="en-US" sz="2400" dirty="0" smtClean="0"/>
              <a:t>Each institution has its own aid application process and deadline</a:t>
            </a:r>
          </a:p>
          <a:p>
            <a:pPr lvl="1"/>
            <a:r>
              <a:rPr lang="en-US" sz="2400" dirty="0" smtClean="0"/>
              <a:t>Institutional Web sites list scholarship opportunities</a:t>
            </a:r>
          </a:p>
          <a:p>
            <a:r>
              <a:rPr lang="en-US" sz="2800" dirty="0" smtClean="0"/>
              <a:t>Departmental Scholarships</a:t>
            </a:r>
          </a:p>
          <a:p>
            <a:pPr lvl="1"/>
            <a:r>
              <a:rPr lang="en-US" sz="2400" dirty="0" smtClean="0"/>
              <a:t>Scholarship opportunities for students in a specific major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Deadlines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676400" y="1376680"/>
          <a:ext cx="70866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23622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Institution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Scholarship Deadline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Financial Aid Deadline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BRCC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6/1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7/15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BPCC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3/31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6/1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Centenary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12/15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2/15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Delgado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5/15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5/1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Delta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CC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6/30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4/15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Dillard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12/1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Grambling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12/1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4/3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Holy Cross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7/1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La. College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12/5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LSU-A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3/15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LSU-BR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11/15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Deadlines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676400" y="1376680"/>
          <a:ext cx="70866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23622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Institution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Scholarship Deadline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Financial Aid Deadline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LSU-E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6/1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LSU-S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12/1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6/1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La. Tech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1/5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7/15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Loyola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12/1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2/15 (priority)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itchFamily="34" charset="0"/>
                          <a:cs typeface="Arial" pitchFamily="34" charset="0"/>
                        </a:rPr>
                        <a:t>McNeese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12/1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5/1 (priority)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Nicholls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1/5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4/15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Northwestern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12/1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5/1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River Parishes CC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4/15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4/15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OLOL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3/15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South Louisiana CC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6/30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SLU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5/1 (priority)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Deadlines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676400" y="1376680"/>
          <a:ext cx="7086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23622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Institution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Scholarship Deadline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Financial Aid Deadline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SOWELA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6/1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SU-BR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12/1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3/31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SU-NO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5/15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6/30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Tulane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11/15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2/15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ULL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1/31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5/1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ULM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12/1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7/23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UNO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1/15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5/15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Xavier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3/1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www.osfa.la.gov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5334000"/>
            <a:ext cx="708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These dates are provided for informational purposes only. You should verify scholarship and financial aid deadlines with the institution.</a:t>
            </a:r>
            <a:endParaRPr lang="en-US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2400"/>
            <a:ext cx="7086600" cy="762000"/>
          </a:xfrm>
        </p:spPr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838200"/>
            <a:ext cx="7391400" cy="5715000"/>
          </a:xfrm>
        </p:spPr>
        <p:txBody>
          <a:bodyPr/>
          <a:lstStyle/>
          <a:p>
            <a:r>
              <a:rPr lang="en-US" sz="2800" dirty="0" smtClean="0"/>
              <a:t>FAFSA</a:t>
            </a:r>
          </a:p>
          <a:p>
            <a:pPr lvl="1"/>
            <a:r>
              <a:rPr lang="en-US" sz="2400" dirty="0" smtClean="0"/>
              <a:t>Required for all federal need-based aid programs</a:t>
            </a:r>
          </a:p>
          <a:p>
            <a:r>
              <a:rPr lang="en-US" sz="2800" dirty="0" smtClean="0"/>
              <a:t>Institutional Data Form</a:t>
            </a:r>
          </a:p>
          <a:p>
            <a:pPr lvl="1"/>
            <a:r>
              <a:rPr lang="en-US" sz="2400" dirty="0" smtClean="0"/>
              <a:t>Many institutions require this form to gather information on student preferences and interest in specific programs</a:t>
            </a:r>
          </a:p>
          <a:p>
            <a:r>
              <a:rPr lang="en-US" sz="2800" dirty="0" smtClean="0"/>
              <a:t>CSS Profile</a:t>
            </a:r>
          </a:p>
          <a:p>
            <a:pPr lvl="1"/>
            <a:r>
              <a:rPr lang="en-US" sz="2400" dirty="0" smtClean="0"/>
              <a:t>Some private institutions use this form to gather additional financial information</a:t>
            </a:r>
          </a:p>
          <a:p>
            <a:r>
              <a:rPr lang="en-US" sz="2800" dirty="0" smtClean="0"/>
              <a:t>Verification Forms</a:t>
            </a:r>
          </a:p>
          <a:p>
            <a:pPr lvl="1"/>
            <a:r>
              <a:rPr lang="en-US" sz="2400" dirty="0" smtClean="0"/>
              <a:t>Approximately 30% of applicants for federal student aid are randomly selected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Situations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371600"/>
            <a:ext cx="7315200" cy="5029200"/>
          </a:xfrm>
        </p:spPr>
        <p:txBody>
          <a:bodyPr/>
          <a:lstStyle/>
          <a:p>
            <a:r>
              <a:rPr lang="en-US" sz="2400" dirty="0" smtClean="0"/>
              <a:t>You should make an appointment with a Financial Aid Counselor at the institution you plan to attend for assistance with the FAFSA if any of the following situations apply:</a:t>
            </a:r>
          </a:p>
          <a:p>
            <a:pPr lvl="1"/>
            <a:r>
              <a:rPr lang="en-US" sz="2000" dirty="0" smtClean="0"/>
              <a:t>You have no contact with your parents</a:t>
            </a:r>
          </a:p>
          <a:p>
            <a:pPr lvl="1"/>
            <a:r>
              <a:rPr lang="en-US" sz="2000" dirty="0" smtClean="0"/>
              <a:t>You have left home due to an abusive situation</a:t>
            </a:r>
          </a:p>
          <a:p>
            <a:pPr lvl="1"/>
            <a:r>
              <a:rPr lang="en-US" sz="2000" dirty="0" smtClean="0"/>
              <a:t>Your family has had a significant change in income due to the death of a family member or the loss of a job</a:t>
            </a:r>
          </a:p>
          <a:p>
            <a:pPr lvl="1"/>
            <a:r>
              <a:rPr lang="en-US" sz="2000" dirty="0" smtClean="0"/>
              <a:t>Your family has unusually large medical expenses</a:t>
            </a:r>
          </a:p>
          <a:p>
            <a:pPr lvl="1"/>
            <a:r>
              <a:rPr lang="en-US" sz="2000" dirty="0" smtClean="0"/>
              <a:t>Your family is paying unusually high elementary or secondary school tuition</a:t>
            </a:r>
            <a:endParaRPr lang="en-US" sz="2800" dirty="0" smtClean="0"/>
          </a:p>
          <a:p>
            <a:r>
              <a:rPr lang="en-US" sz="2400" dirty="0" smtClean="0"/>
              <a:t>The school is not required to make adjustments to the FAFSA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7315200" cy="5029200"/>
          </a:xfrm>
        </p:spPr>
        <p:txBody>
          <a:bodyPr/>
          <a:lstStyle/>
          <a:p>
            <a:r>
              <a:rPr lang="en-US" sz="2800" dirty="0" smtClean="0"/>
              <a:t>Packages are usually prepared for students who have been accepted for admission and have sent their FAFSA data to the school</a:t>
            </a:r>
          </a:p>
          <a:p>
            <a:r>
              <a:rPr lang="en-US" sz="2800" dirty="0" smtClean="0"/>
              <a:t>The sum of all aid received cannot exceed the cost of attendance (COA)</a:t>
            </a:r>
          </a:p>
          <a:p>
            <a:r>
              <a:rPr lang="en-US" sz="2800" dirty="0" smtClean="0"/>
              <a:t>Aid is typically packaged in the following order:</a:t>
            </a:r>
          </a:p>
          <a:p>
            <a:pPr lvl="1"/>
            <a:r>
              <a:rPr lang="en-US" sz="2400" dirty="0" smtClean="0"/>
              <a:t>Scholarships &amp; Grants</a:t>
            </a:r>
          </a:p>
          <a:p>
            <a:pPr lvl="1"/>
            <a:r>
              <a:rPr lang="en-US" sz="2400" dirty="0" smtClean="0"/>
              <a:t>Work Study</a:t>
            </a:r>
          </a:p>
          <a:p>
            <a:pPr lvl="1"/>
            <a:r>
              <a:rPr lang="en-US" sz="2400" dirty="0" smtClean="0"/>
              <a:t>Student Loans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600200" y="381000"/>
            <a:ext cx="7086600" cy="5745163"/>
          </a:xfrm>
        </p:spPr>
        <p:txBody>
          <a:bodyPr anchor="ctr" anchorCtr="0"/>
          <a:lstStyle/>
          <a:p>
            <a:pPr algn="ctr">
              <a:buNone/>
            </a:pPr>
            <a:r>
              <a:rPr lang="en-US" sz="7200" dirty="0" smtClean="0">
                <a:latin typeface="Arial" pitchFamily="34" charset="0"/>
                <a:cs typeface="Arial" pitchFamily="34" charset="0"/>
              </a:rPr>
              <a:t>So how are you going to pay for the rest of </a:t>
            </a:r>
            <a:r>
              <a:rPr lang="en-US" sz="7200" dirty="0" smtClean="0"/>
              <a:t>i</a:t>
            </a:r>
            <a:r>
              <a:rPr lang="en-US" sz="7200" dirty="0" smtClean="0">
                <a:latin typeface="Arial" pitchFamily="34" charset="0"/>
                <a:cs typeface="Arial" pitchFamily="34" charset="0"/>
              </a:rPr>
              <a:t>t?</a:t>
            </a:r>
            <a:endParaRPr lang="en-US" sz="7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Award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295400"/>
            <a:ext cx="7086600" cy="4953000"/>
          </a:xfrm>
        </p:spPr>
        <p:txBody>
          <a:bodyPr/>
          <a:lstStyle/>
          <a:p>
            <a:r>
              <a:rPr lang="en-US" sz="2800" dirty="0" smtClean="0"/>
              <a:t>The award letter will list all aid that the financial aid office has approved for the student</a:t>
            </a:r>
          </a:p>
          <a:p>
            <a:r>
              <a:rPr lang="en-US" sz="2800" dirty="0" smtClean="0"/>
              <a:t>Institutions will typically include an estimate of a TOPS award in the financial aid package to prevent an over-award of other forms of financial aid</a:t>
            </a:r>
          </a:p>
          <a:p>
            <a:pPr lvl="1"/>
            <a:r>
              <a:rPr lang="en-US" sz="2400" dirty="0" smtClean="0"/>
              <a:t>Official notification of a TOPS award is made by LOSFA</a:t>
            </a:r>
          </a:p>
          <a:p>
            <a:r>
              <a:rPr lang="en-US" sz="2800" dirty="0" smtClean="0"/>
              <a:t>Verify the method required to accept the award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95399"/>
            <a:ext cx="7086600" cy="2743201"/>
          </a:xfrm>
        </p:spPr>
        <p:txBody>
          <a:bodyPr/>
          <a:lstStyle/>
          <a:p>
            <a:pPr algn="ctr">
              <a:buNone/>
            </a:pPr>
            <a:r>
              <a:rPr lang="en-US" sz="8000" dirty="0" smtClean="0"/>
              <a:t>Military Opportunities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28600"/>
            <a:ext cx="7315200" cy="762000"/>
          </a:xfrm>
        </p:spPr>
        <p:txBody>
          <a:bodyPr/>
          <a:lstStyle/>
          <a:p>
            <a:r>
              <a:rPr lang="en-US" sz="3600" dirty="0" smtClean="0"/>
              <a:t>Military Educational Opportunities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73162"/>
            <a:ext cx="7391400" cy="5227638"/>
          </a:xfrm>
        </p:spPr>
        <p:txBody>
          <a:bodyPr/>
          <a:lstStyle/>
          <a:p>
            <a:r>
              <a:rPr lang="en-US" sz="2800" dirty="0" smtClean="0"/>
              <a:t>G.I. Bill</a:t>
            </a:r>
          </a:p>
          <a:p>
            <a:pPr lvl="1"/>
            <a:r>
              <a:rPr lang="en-US" sz="2400" dirty="0" smtClean="0"/>
              <a:t>Education benefits for service members who have served on active duty for 90 or more days</a:t>
            </a:r>
          </a:p>
          <a:p>
            <a:pPr lvl="2"/>
            <a:r>
              <a:rPr lang="en-US" sz="2000" dirty="0" smtClean="0"/>
              <a:t>Up to 100% Tuition and Fees Coverage</a:t>
            </a:r>
          </a:p>
          <a:p>
            <a:pPr lvl="2"/>
            <a:r>
              <a:rPr lang="en-US" sz="2000" dirty="0" smtClean="0"/>
              <a:t>Monthly Living (Housing) Stipend</a:t>
            </a:r>
          </a:p>
          <a:p>
            <a:pPr lvl="2"/>
            <a:r>
              <a:rPr lang="en-US" sz="2000" dirty="0" smtClean="0"/>
              <a:t>Up to $1,000 a year for Books and Supplies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315200" cy="1143000"/>
          </a:xfrm>
        </p:spPr>
        <p:txBody>
          <a:bodyPr/>
          <a:lstStyle/>
          <a:p>
            <a:r>
              <a:rPr lang="en-US" sz="3600" dirty="0" smtClean="0"/>
              <a:t>Military Educational Opportunities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7086600" cy="4648200"/>
          </a:xfrm>
        </p:spPr>
        <p:txBody>
          <a:bodyPr/>
          <a:lstStyle/>
          <a:p>
            <a:r>
              <a:rPr lang="en-US" dirty="0" smtClean="0"/>
              <a:t>ROTC Scholarships</a:t>
            </a:r>
          </a:p>
          <a:p>
            <a:pPr marL="742950" lvl="2" indent="-342900"/>
            <a:r>
              <a:rPr lang="en-US" dirty="0" smtClean="0"/>
              <a:t>In exchange for a service commitment, the Reserve Officers’ Training Corps (ROTC) scholarships pay for almost all tuition, fees and book charges for four years of college</a:t>
            </a:r>
          </a:p>
          <a:p>
            <a:r>
              <a:rPr lang="en-US" dirty="0" smtClean="0"/>
              <a:t>Louisiana National Guard Tuition Exemption</a:t>
            </a:r>
          </a:p>
          <a:p>
            <a:pPr lvl="1"/>
            <a:r>
              <a:rPr lang="en-US" sz="2400" dirty="0" smtClean="0"/>
              <a:t>Waives the cost of tuition only for Louisiana Army and Air National Guard soldiers attending a Louisiana institution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95399"/>
            <a:ext cx="7086600" cy="3200401"/>
          </a:xfrm>
        </p:spPr>
        <p:txBody>
          <a:bodyPr/>
          <a:lstStyle/>
          <a:p>
            <a:pPr algn="ctr">
              <a:buNone/>
            </a:pPr>
            <a:r>
              <a:rPr lang="en-US" sz="9600" dirty="0" smtClean="0"/>
              <a:t>Private </a:t>
            </a:r>
          </a:p>
          <a:p>
            <a:pPr algn="ctr">
              <a:buNone/>
            </a:pPr>
            <a:r>
              <a:rPr lang="en-US" sz="9600" dirty="0" smtClean="0"/>
              <a:t>Aid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2400"/>
            <a:ext cx="7086600" cy="1143000"/>
          </a:xfrm>
        </p:spPr>
        <p:txBody>
          <a:bodyPr/>
          <a:lstStyle/>
          <a:p>
            <a:r>
              <a:rPr lang="en-US" dirty="0" smtClean="0"/>
              <a:t>Private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7086600" cy="4953000"/>
          </a:xfrm>
        </p:spPr>
        <p:txBody>
          <a:bodyPr/>
          <a:lstStyle/>
          <a:p>
            <a:r>
              <a:rPr lang="en-US" sz="2800" dirty="0" smtClean="0"/>
              <a:t>The best source of information on private aid is the Internet. There are numerous free scholarship search services available</a:t>
            </a:r>
          </a:p>
          <a:p>
            <a:pPr lvl="1"/>
            <a:r>
              <a:rPr lang="en-US" sz="2400" dirty="0" smtClean="0"/>
              <a:t>See the LOSFA Web site Useful Internet Links page or Surfing The Web for a listing</a:t>
            </a:r>
          </a:p>
          <a:p>
            <a:r>
              <a:rPr lang="en-US" sz="2800" dirty="0" smtClean="0"/>
              <a:t>Private aid can be based on merit or financial need</a:t>
            </a:r>
          </a:p>
          <a:p>
            <a:r>
              <a:rPr lang="en-US" sz="2800" dirty="0" smtClean="0"/>
              <a:t>Providers of private aid include: companies, civic organizations, religious organizations, clubs, etc.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Basis of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Merit-based aid is based on a student’s academic achievement, grades, ACT/SAT scores, talent, ability, athletic achievement, etc.</a:t>
            </a:r>
          </a:p>
          <a:p>
            <a:endParaRPr lang="en-US" dirty="0" smtClean="0"/>
          </a:p>
          <a:p>
            <a:r>
              <a:rPr lang="en-US" dirty="0" smtClean="0"/>
              <a:t>Need-based aid is based on the student’s financial need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133600"/>
            <a:ext cx="7467600" cy="3992563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en-US" b="1" dirty="0" smtClean="0"/>
              <a:t>COST OF ATTENDANCE</a:t>
            </a:r>
          </a:p>
          <a:p>
            <a:pPr algn="ctr">
              <a:lnSpc>
                <a:spcPct val="200000"/>
              </a:lnSpc>
              <a:buNone/>
            </a:pPr>
            <a:r>
              <a:rPr lang="en-US" b="1" dirty="0" smtClean="0"/>
              <a:t>- EXPECTED FAMILY CONTRIBUTION</a:t>
            </a:r>
          </a:p>
          <a:p>
            <a:pPr algn="ctr">
              <a:lnSpc>
                <a:spcPct val="200000"/>
              </a:lnSpc>
              <a:buNone/>
            </a:pPr>
            <a:r>
              <a:rPr lang="en-US" b="1" dirty="0" smtClean="0"/>
              <a:t>FINANCIAL NEED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10800000" flipH="1">
            <a:off x="1600200" y="4190999"/>
            <a:ext cx="7467600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of Attendance (COA)</a:t>
            </a:r>
          </a:p>
          <a:p>
            <a:pPr lvl="1"/>
            <a:r>
              <a:rPr lang="en-US" dirty="0" smtClean="0"/>
              <a:t>Tuition and Fees</a:t>
            </a:r>
          </a:p>
          <a:p>
            <a:pPr lvl="1"/>
            <a:r>
              <a:rPr lang="en-US" dirty="0" smtClean="0"/>
              <a:t>Room and Board</a:t>
            </a:r>
          </a:p>
          <a:p>
            <a:pPr lvl="1"/>
            <a:r>
              <a:rPr lang="en-US" dirty="0" smtClean="0"/>
              <a:t>Books and Supplies</a:t>
            </a:r>
          </a:p>
          <a:p>
            <a:pPr lvl="1"/>
            <a:r>
              <a:rPr lang="en-US" dirty="0" smtClean="0"/>
              <a:t>Transportation</a:t>
            </a:r>
          </a:p>
          <a:p>
            <a:pPr lvl="1"/>
            <a:r>
              <a:rPr lang="en-US" dirty="0" smtClean="0"/>
              <a:t>Miscellaneous personal expenses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Expected Family Contribution (EFC)</a:t>
            </a:r>
          </a:p>
          <a:p>
            <a:pPr lvl="1"/>
            <a:r>
              <a:rPr lang="en-US" dirty="0" smtClean="0"/>
              <a:t>Income</a:t>
            </a:r>
          </a:p>
          <a:p>
            <a:pPr lvl="1"/>
            <a:r>
              <a:rPr lang="en-US" dirty="0" smtClean="0"/>
              <a:t>Assets (excluding the family home)</a:t>
            </a:r>
          </a:p>
          <a:p>
            <a:pPr lvl="1"/>
            <a:r>
              <a:rPr lang="en-US" dirty="0" smtClean="0"/>
              <a:t>Family size</a:t>
            </a:r>
          </a:p>
          <a:p>
            <a:pPr lvl="1"/>
            <a:r>
              <a:rPr lang="en-US" dirty="0" smtClean="0"/>
              <a:t>Number of family members attending college (excluding parents)</a:t>
            </a:r>
          </a:p>
          <a:p>
            <a:pPr lvl="1"/>
            <a:r>
              <a:rPr lang="en-US" dirty="0" smtClean="0"/>
              <a:t>Age of parents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www.osfa.la.gov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1130</TotalTime>
  <Words>2740</Words>
  <Application>Microsoft Office PowerPoint</Application>
  <PresentationFormat>On-screen Show (4:3)</PresentationFormat>
  <Paragraphs>583</Paragraphs>
  <Slides>55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Office Theme</vt:lpstr>
      <vt:lpstr>Slide 1</vt:lpstr>
      <vt:lpstr>Slide 2</vt:lpstr>
      <vt:lpstr>What does college cost? Estimated Cost of Attendance (COA)</vt:lpstr>
      <vt:lpstr>How are you going to pay for it?</vt:lpstr>
      <vt:lpstr>Slide 5</vt:lpstr>
      <vt:lpstr>Basis of Aid</vt:lpstr>
      <vt:lpstr>Financial Need</vt:lpstr>
      <vt:lpstr>Financial Need</vt:lpstr>
      <vt:lpstr>Financial Need</vt:lpstr>
      <vt:lpstr>Types of Financial Aid </vt:lpstr>
      <vt:lpstr>Sources of Financial Aid</vt:lpstr>
      <vt:lpstr>Slide 12</vt:lpstr>
      <vt:lpstr>Louisiana State Aid Programs</vt:lpstr>
      <vt:lpstr>Slide 14</vt:lpstr>
      <vt:lpstr>Federal Student Aid Eligibility</vt:lpstr>
      <vt:lpstr>Federal Pell Grant</vt:lpstr>
      <vt:lpstr>Campus-Based Federal Aid</vt:lpstr>
      <vt:lpstr>Federal Supplemental Educational Opportunity Grant (FSEOG)</vt:lpstr>
      <vt:lpstr>TEACH Grant</vt:lpstr>
      <vt:lpstr>TEACH Grant</vt:lpstr>
      <vt:lpstr>TEACH Grant</vt:lpstr>
      <vt:lpstr>Iraq and Afghanistan Service Grant</vt:lpstr>
      <vt:lpstr>Federal Work Study (FWS)</vt:lpstr>
      <vt:lpstr>Federal Work Study (FWS)</vt:lpstr>
      <vt:lpstr>Federal Perkins Loan</vt:lpstr>
      <vt:lpstr>Federal Perkins Loan</vt:lpstr>
      <vt:lpstr>William D. Ford Direct Loans</vt:lpstr>
      <vt:lpstr>Subsidized Loan</vt:lpstr>
      <vt:lpstr>Unsubsidized Loan</vt:lpstr>
      <vt:lpstr>PLUS Loans</vt:lpstr>
      <vt:lpstr>Consolidation Loans</vt:lpstr>
      <vt:lpstr>Direct Loan Limits</vt:lpstr>
      <vt:lpstr>Direct Loan Limits</vt:lpstr>
      <vt:lpstr>Borrower Rights &amp; Responsibilities</vt:lpstr>
      <vt:lpstr>Repayment Options</vt:lpstr>
      <vt:lpstr>Postponing Loan Repayment</vt:lpstr>
      <vt:lpstr>Postponing Loan Repayment</vt:lpstr>
      <vt:lpstr>Discharge and Cancellation</vt:lpstr>
      <vt:lpstr>Consequences of Default</vt:lpstr>
      <vt:lpstr>Private Loans</vt:lpstr>
      <vt:lpstr>Slide 41</vt:lpstr>
      <vt:lpstr>Slide 42</vt:lpstr>
      <vt:lpstr>Institutional Aid</vt:lpstr>
      <vt:lpstr>Institutional Deadlines</vt:lpstr>
      <vt:lpstr>Institutional Deadlines</vt:lpstr>
      <vt:lpstr>Institutional Deadlines</vt:lpstr>
      <vt:lpstr>Forms</vt:lpstr>
      <vt:lpstr>Special Situations</vt:lpstr>
      <vt:lpstr>Packaging</vt:lpstr>
      <vt:lpstr>Institutional Award Letter</vt:lpstr>
      <vt:lpstr>Slide 51</vt:lpstr>
      <vt:lpstr>Military Educational Opportunities</vt:lpstr>
      <vt:lpstr>Military Educational Opportunities</vt:lpstr>
      <vt:lpstr>Slide 54</vt:lpstr>
      <vt:lpstr>Private Aid</vt:lpstr>
    </vt:vector>
  </TitlesOfParts>
  <Company>Louisiana Office of Student Financial Assistance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Rhonda Bridevaux</dc:creator>
  <cp:lastModifiedBy>rbridevaux</cp:lastModifiedBy>
  <cp:revision>130</cp:revision>
  <dcterms:created xsi:type="dcterms:W3CDTF">2008-10-23T15:15:41Z</dcterms:created>
  <dcterms:modified xsi:type="dcterms:W3CDTF">2012-08-27T19:50:10Z</dcterms:modified>
</cp:coreProperties>
</file>