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9" r:id="rId2"/>
    <p:sldId id="260" r:id="rId3"/>
    <p:sldId id="263" r:id="rId4"/>
    <p:sldId id="262" r:id="rId5"/>
    <p:sldId id="296" r:id="rId6"/>
    <p:sldId id="297" r:id="rId7"/>
    <p:sldId id="298" r:id="rId8"/>
    <p:sldId id="299" r:id="rId9"/>
    <p:sldId id="300" r:id="rId10"/>
    <p:sldId id="301" r:id="rId11"/>
    <p:sldId id="302" r:id="rId12"/>
    <p:sldId id="303" r:id="rId13"/>
    <p:sldId id="304" r:id="rId14"/>
    <p:sldId id="261" r:id="rId15"/>
    <p:sldId id="265" r:id="rId16"/>
    <p:sldId id="266" r:id="rId17"/>
    <p:sldId id="271" r:id="rId18"/>
    <p:sldId id="272" r:id="rId19"/>
    <p:sldId id="267" r:id="rId20"/>
    <p:sldId id="268" r:id="rId21"/>
    <p:sldId id="269" r:id="rId22"/>
    <p:sldId id="270" r:id="rId23"/>
    <p:sldId id="273" r:id="rId24"/>
    <p:sldId id="274" r:id="rId25"/>
    <p:sldId id="275" r:id="rId26"/>
    <p:sldId id="289" r:id="rId27"/>
    <p:sldId id="290" r:id="rId28"/>
    <p:sldId id="291" r:id="rId29"/>
    <p:sldId id="292" r:id="rId30"/>
    <p:sldId id="293" r:id="rId31"/>
    <p:sldId id="294" r:id="rId32"/>
    <p:sldId id="295" r:id="rId33"/>
    <p:sldId id="276" r:id="rId34"/>
  </p:sldIdLst>
  <p:sldSz cx="9144000" cy="6858000" type="screen4x3"/>
  <p:notesSz cx="9232900" cy="6934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34" autoAdjust="0"/>
    <p:restoredTop sz="94660"/>
  </p:normalViewPr>
  <p:slideViewPr>
    <p:cSldViewPr>
      <p:cViewPr varScale="1">
        <p:scale>
          <a:sx n="128" d="100"/>
          <a:sy n="128" d="100"/>
        </p:scale>
        <p:origin x="-107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30" d="100"/>
          <a:sy n="130" d="100"/>
        </p:scale>
        <p:origin x="-1890" y="-96"/>
      </p:cViewPr>
      <p:guideLst>
        <p:guide orient="horz" pos="2184"/>
        <p:guide pos="29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0923" cy="346710"/>
          </a:xfrm>
          <a:prstGeom prst="rect">
            <a:avLst/>
          </a:prstGeom>
        </p:spPr>
        <p:txBody>
          <a:bodyPr vert="horz" lIns="92377" tIns="46189" rIns="92377" bIns="46189" rtlCol="0"/>
          <a:lstStyle>
            <a:lvl1pPr algn="l">
              <a:defRPr sz="1200"/>
            </a:lvl1pPr>
          </a:lstStyle>
          <a:p>
            <a:endParaRPr lang="en-US"/>
          </a:p>
        </p:txBody>
      </p:sp>
      <p:sp>
        <p:nvSpPr>
          <p:cNvPr id="4" name="Footer Placeholder 3"/>
          <p:cNvSpPr>
            <a:spLocks noGrp="1"/>
          </p:cNvSpPr>
          <p:nvPr>
            <p:ph type="ftr" sz="quarter" idx="2"/>
          </p:nvPr>
        </p:nvSpPr>
        <p:spPr>
          <a:xfrm>
            <a:off x="0" y="6586287"/>
            <a:ext cx="4000923" cy="346710"/>
          </a:xfrm>
          <a:prstGeom prst="rect">
            <a:avLst/>
          </a:prstGeom>
        </p:spPr>
        <p:txBody>
          <a:bodyPr vert="horz" lIns="92377" tIns="46189" rIns="92377" bIns="46189" rtlCol="0" anchor="b"/>
          <a:lstStyle>
            <a:lvl1pPr algn="l">
              <a:defRPr sz="1200"/>
            </a:lvl1pPr>
          </a:lstStyle>
          <a:p>
            <a:endParaRPr lang="en-US"/>
          </a:p>
        </p:txBody>
      </p:sp>
      <p:sp>
        <p:nvSpPr>
          <p:cNvPr id="5" name="Slide Number Placeholder 4"/>
          <p:cNvSpPr>
            <a:spLocks noGrp="1"/>
          </p:cNvSpPr>
          <p:nvPr>
            <p:ph type="sldNum" sz="quarter" idx="3"/>
          </p:nvPr>
        </p:nvSpPr>
        <p:spPr>
          <a:xfrm>
            <a:off x="5229840" y="6586287"/>
            <a:ext cx="4000923" cy="346710"/>
          </a:xfrm>
          <a:prstGeom prst="rect">
            <a:avLst/>
          </a:prstGeom>
        </p:spPr>
        <p:txBody>
          <a:bodyPr vert="horz" lIns="92377" tIns="46189" rIns="92377" bIns="46189" rtlCol="0" anchor="b"/>
          <a:lstStyle>
            <a:lvl1pPr algn="r">
              <a:defRPr sz="1200"/>
            </a:lvl1pPr>
          </a:lstStyle>
          <a:p>
            <a:fld id="{4F05D055-C363-44D3-A682-BC1D8EA6E842}" type="slidenum">
              <a:rPr lang="en-US" smtClean="0"/>
              <a:pPr/>
              <a:t>‹#›</a:t>
            </a:fld>
            <a:endParaRPr lang="en-US"/>
          </a:p>
        </p:txBody>
      </p:sp>
    </p:spTree>
    <p:extLst>
      <p:ext uri="{BB962C8B-B14F-4D97-AF65-F5344CB8AC3E}">
        <p14:creationId xmlns:p14="http://schemas.microsoft.com/office/powerpoint/2010/main" val="12532301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0923" cy="346710"/>
          </a:xfrm>
          <a:prstGeom prst="rect">
            <a:avLst/>
          </a:prstGeom>
        </p:spPr>
        <p:txBody>
          <a:bodyPr vert="horz" lIns="92377" tIns="46189" rIns="92377" bIns="46189" rtlCol="0"/>
          <a:lstStyle>
            <a:lvl1pPr algn="l" fontAlgn="auto">
              <a:spcBef>
                <a:spcPts val="0"/>
              </a:spcBef>
              <a:spcAft>
                <a:spcPts val="0"/>
              </a:spcAft>
              <a:defRPr sz="1200">
                <a:latin typeface="+mn-lt"/>
              </a:defRPr>
            </a:lvl1pPr>
          </a:lstStyle>
          <a:p>
            <a:pPr>
              <a:defRPr/>
            </a:pPr>
            <a:endParaRPr lang="en-US"/>
          </a:p>
        </p:txBody>
      </p:sp>
      <p:sp>
        <p:nvSpPr>
          <p:cNvPr id="4" name="Slide Image Placeholder 3"/>
          <p:cNvSpPr>
            <a:spLocks noGrp="1" noRot="1" noChangeAspect="1"/>
          </p:cNvSpPr>
          <p:nvPr>
            <p:ph type="sldImg" idx="2"/>
          </p:nvPr>
        </p:nvSpPr>
        <p:spPr>
          <a:xfrm>
            <a:off x="2882900" y="519113"/>
            <a:ext cx="3467100" cy="2600325"/>
          </a:xfrm>
          <a:prstGeom prst="rect">
            <a:avLst/>
          </a:prstGeom>
          <a:noFill/>
          <a:ln w="12700">
            <a:solidFill>
              <a:prstClr val="black"/>
            </a:solidFill>
          </a:ln>
        </p:spPr>
        <p:txBody>
          <a:bodyPr vert="horz" lIns="92377" tIns="46189" rIns="92377" bIns="46189" rtlCol="0" anchor="ctr"/>
          <a:lstStyle/>
          <a:p>
            <a:pPr lvl="0"/>
            <a:endParaRPr lang="en-US" noProof="0" smtClean="0"/>
          </a:p>
        </p:txBody>
      </p:sp>
      <p:sp>
        <p:nvSpPr>
          <p:cNvPr id="5" name="Notes Placeholder 4"/>
          <p:cNvSpPr>
            <a:spLocks noGrp="1"/>
          </p:cNvSpPr>
          <p:nvPr>
            <p:ph type="body" sz="quarter" idx="3"/>
          </p:nvPr>
        </p:nvSpPr>
        <p:spPr>
          <a:xfrm>
            <a:off x="923290" y="3293746"/>
            <a:ext cx="7386320" cy="3120390"/>
          </a:xfrm>
          <a:prstGeom prst="rect">
            <a:avLst/>
          </a:prstGeom>
        </p:spPr>
        <p:txBody>
          <a:bodyPr vert="horz" lIns="92377" tIns="46189" rIns="92377" bIns="461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6586287"/>
            <a:ext cx="4000923" cy="346710"/>
          </a:xfrm>
          <a:prstGeom prst="rect">
            <a:avLst/>
          </a:prstGeom>
        </p:spPr>
        <p:txBody>
          <a:bodyPr vert="horz" lIns="92377" tIns="46189" rIns="92377" bIns="461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5229840" y="6586287"/>
            <a:ext cx="4000923" cy="346710"/>
          </a:xfrm>
          <a:prstGeom prst="rect">
            <a:avLst/>
          </a:prstGeom>
        </p:spPr>
        <p:txBody>
          <a:bodyPr vert="horz" lIns="92377" tIns="46189" rIns="92377" bIns="46189" rtlCol="0" anchor="b"/>
          <a:lstStyle>
            <a:lvl1pPr algn="r" fontAlgn="auto">
              <a:spcBef>
                <a:spcPts val="0"/>
              </a:spcBef>
              <a:spcAft>
                <a:spcPts val="0"/>
              </a:spcAft>
              <a:defRPr sz="1200">
                <a:latin typeface="+mn-lt"/>
              </a:defRPr>
            </a:lvl1pPr>
          </a:lstStyle>
          <a:p>
            <a:pPr>
              <a:defRPr/>
            </a:pPr>
            <a:fld id="{5209F1C7-D211-4ECF-85AD-81C85D37F7FA}" type="slidenum">
              <a:rPr lang="en-US"/>
              <a:pPr>
                <a:defRPr/>
              </a:pPr>
              <a:t>‹#›</a:t>
            </a:fld>
            <a:endParaRPr lang="en-US"/>
          </a:p>
        </p:txBody>
      </p:sp>
    </p:spTree>
    <p:extLst>
      <p:ext uri="{BB962C8B-B14F-4D97-AF65-F5344CB8AC3E}">
        <p14:creationId xmlns:p14="http://schemas.microsoft.com/office/powerpoint/2010/main" val="122100247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209F1C7-D211-4ECF-85AD-81C85D37F7FA}" type="slidenum">
              <a:rPr lang="en-US" smtClean="0"/>
              <a:pPr>
                <a:defRPr/>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827BF2D-7983-425C-A10F-43FCE35B656F}"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56AC34C-8036-4B3F-9BDF-55A7099DC39D}"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5E8BCB1-FA97-47BD-858A-10CCE1CE4E52}"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A2C056F-F648-40DB-BDB3-85C0B2589D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2699E0-41AF-44D7-8C86-EB20DB58C7EE}"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B2F6B6E5-7600-4F20-A914-C8CF56931A0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a:xfrm>
            <a:off x="0" y="0"/>
            <a:ext cx="1371600" cy="6858000"/>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50000"/>
              </a:spcBef>
              <a:spcAft>
                <a:spcPts val="0"/>
              </a:spcAft>
              <a:defRPr/>
            </a:pPr>
            <a:endParaRPr lang="en-US" dirty="0">
              <a:solidFill>
                <a:srgbClr val="00B0F0"/>
              </a:solidFill>
            </a:endParaRPr>
          </a:p>
        </p:txBody>
      </p:sp>
      <p:pic>
        <p:nvPicPr>
          <p:cNvPr id="5" name="Picture 8" descr="losfalogoagencylargenobox.gif"/>
          <p:cNvPicPr>
            <a:picLocks noChangeAspect="1"/>
          </p:cNvPicPr>
          <p:nvPr userDrawn="1"/>
        </p:nvPicPr>
        <p:blipFill>
          <a:blip r:embed="rId2" cstate="print"/>
          <a:srcRect/>
          <a:stretch>
            <a:fillRect/>
          </a:stretch>
        </p:blipFill>
        <p:spPr bwMode="auto">
          <a:xfrm>
            <a:off x="152400" y="5181600"/>
            <a:ext cx="1147763" cy="1543050"/>
          </a:xfrm>
          <a:prstGeom prst="rect">
            <a:avLst/>
          </a:prstGeom>
          <a:noFill/>
          <a:ln w="9525">
            <a:noFill/>
            <a:miter lim="800000"/>
            <a:headEnd/>
            <a:tailEnd/>
          </a:ln>
        </p:spPr>
      </p:pic>
      <p:sp>
        <p:nvSpPr>
          <p:cNvPr id="6" name="TextBox 5"/>
          <p:cNvSpPr txBox="1"/>
          <p:nvPr userDrawn="1"/>
        </p:nvSpPr>
        <p:spPr>
          <a:xfrm>
            <a:off x="125849" y="152400"/>
            <a:ext cx="1169551" cy="5029200"/>
          </a:xfrm>
          <a:prstGeom prst="rect">
            <a:avLst/>
          </a:prstGeom>
          <a:noFill/>
        </p:spPr>
        <p:txBody>
          <a:bodyPr vert="vert270" wrap="square">
            <a:spAutoFit/>
          </a:bodyPr>
          <a:lstStyle/>
          <a:p>
            <a:pPr algn="ctr" fontAlgn="auto">
              <a:spcBef>
                <a:spcPct val="50000"/>
              </a:spcBef>
              <a:spcAft>
                <a:spcPts val="0"/>
              </a:spcAft>
              <a:defRPr/>
            </a:pPr>
            <a:r>
              <a:rPr lang="en-US" sz="3200" dirty="0" smtClean="0">
                <a:solidFill>
                  <a:srgbClr val="FFFF00"/>
                </a:solidFill>
                <a:latin typeface="Arial" pitchFamily="34" charset="0"/>
                <a:cs typeface="Arial" pitchFamily="34" charset="0"/>
              </a:rPr>
              <a:t>Professional</a:t>
            </a:r>
            <a:r>
              <a:rPr lang="en-US" sz="3200" baseline="0" dirty="0" smtClean="0">
                <a:solidFill>
                  <a:srgbClr val="FFFF00"/>
                </a:solidFill>
                <a:latin typeface="Arial" pitchFamily="34" charset="0"/>
                <a:cs typeface="Arial" pitchFamily="34" charset="0"/>
              </a:rPr>
              <a:t> School Counselor Workshop 2013</a:t>
            </a:r>
            <a:endParaRPr lang="en-US" sz="3200" dirty="0">
              <a:solidFill>
                <a:srgbClr val="FFFF00"/>
              </a:solidFill>
              <a:latin typeface="Arial" pitchFamily="34" charset="0"/>
              <a:cs typeface="Arial" pitchFamily="34" charset="0"/>
            </a:endParaRPr>
          </a:p>
        </p:txBody>
      </p:sp>
      <p:sp>
        <p:nvSpPr>
          <p:cNvPr id="2" name="Title 1"/>
          <p:cNvSpPr>
            <a:spLocks noGrp="1"/>
          </p:cNvSpPr>
          <p:nvPr>
            <p:ph type="title"/>
          </p:nvPr>
        </p:nvSpPr>
        <p:spPr>
          <a:xfrm>
            <a:off x="1600200" y="274638"/>
            <a:ext cx="7086600" cy="1143000"/>
          </a:xfrm>
        </p:spPr>
        <p:txBody>
          <a:bodyPr/>
          <a:lstStyle>
            <a:lvl1pPr>
              <a:defRPr>
                <a:solidFill>
                  <a:srgbClr val="FFFF00"/>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600200" y="1676400"/>
            <a:ext cx="7086600" cy="4449763"/>
          </a:xfrm>
        </p:spPr>
        <p:txBody>
          <a:bodyPr/>
          <a:lstStyle>
            <a:lvl1pPr>
              <a:defRPr>
                <a:solidFill>
                  <a:schemeClr val="bg1"/>
                </a:solidFill>
                <a:latin typeface="Arial" pitchFamily="34" charset="0"/>
                <a:cs typeface="Arial" pitchFamily="34" charset="0"/>
              </a:defRPr>
            </a:lvl1pPr>
            <a:lvl2pPr>
              <a:defRPr>
                <a:solidFill>
                  <a:schemeClr val="bg1"/>
                </a:solidFill>
                <a:latin typeface="Arial" pitchFamily="34" charset="0"/>
                <a:cs typeface="Arial" pitchFamily="34" charset="0"/>
              </a:defRPr>
            </a:lvl2pPr>
            <a:lvl3pPr>
              <a:defRPr>
                <a:solidFill>
                  <a:schemeClr val="bg1"/>
                </a:solidFill>
                <a:latin typeface="Arial" pitchFamily="34" charset="0"/>
                <a:cs typeface="Arial" pitchFamily="34" charset="0"/>
              </a:defRPr>
            </a:lvl3pPr>
            <a:lvl4pPr>
              <a:defRPr>
                <a:solidFill>
                  <a:schemeClr val="bg1"/>
                </a:solidFill>
                <a:latin typeface="Arial" pitchFamily="34" charset="0"/>
                <a:cs typeface="Arial" pitchFamily="34" charset="0"/>
              </a:defRPr>
            </a:lvl4pPr>
            <a:lvl5pPr>
              <a:defRPr>
                <a:solidFill>
                  <a:schemeClr val="bg1"/>
                </a:solidFill>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Footer Placeholder 4"/>
          <p:cNvSpPr>
            <a:spLocks noGrp="1"/>
          </p:cNvSpPr>
          <p:nvPr>
            <p:ph type="ftr" sz="quarter" idx="11"/>
          </p:nvPr>
        </p:nvSpPr>
        <p:spPr>
          <a:xfrm>
            <a:off x="1371600" y="6356350"/>
            <a:ext cx="7772400" cy="425450"/>
          </a:xfrm>
        </p:spPr>
        <p:txBody>
          <a:bodyPr/>
          <a:lstStyle>
            <a:lvl1pPr>
              <a:defRPr>
                <a:solidFill>
                  <a:srgbClr val="FFFF00"/>
                </a:solidFill>
              </a:defRPr>
            </a:lvl1pPr>
          </a:lstStyle>
          <a:p>
            <a:pPr>
              <a:defRPr/>
            </a:pPr>
            <a:r>
              <a:rPr lang="en-US" dirty="0" smtClean="0"/>
              <a:t>www.osfa.la.gov</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2B93DD3-3077-4BA9-97AA-861B48483A86}" type="datetime1">
              <a:rPr lang="en-US"/>
              <a:pPr>
                <a:defRPr/>
              </a:pPr>
              <a:t>9/23/2013</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www.osfa.la.gov</a:t>
            </a:r>
          </a:p>
        </p:txBody>
      </p:sp>
      <p:sp>
        <p:nvSpPr>
          <p:cNvPr id="6" name="Slide Number Placeholder 5"/>
          <p:cNvSpPr>
            <a:spLocks noGrp="1"/>
          </p:cNvSpPr>
          <p:nvPr>
            <p:ph type="sldNum" sz="quarter" idx="12"/>
          </p:nvPr>
        </p:nvSpPr>
        <p:spPr/>
        <p:txBody>
          <a:bodyPr/>
          <a:lstStyle>
            <a:lvl1pPr>
              <a:defRPr/>
            </a:lvl1pPr>
          </a:lstStyle>
          <a:p>
            <a:pPr>
              <a:defRPr/>
            </a:pPr>
            <a:fld id="{0C7EFD8B-0EED-49C2-97DE-FC583C0E662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3952670-751F-45E0-A39B-DBAA1AA8FDAE}" type="datetime1">
              <a:rPr lang="en-US"/>
              <a:pPr>
                <a:defRPr/>
              </a:pPr>
              <a:t>9/23/2013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23B81398-4D4A-4736-B3AF-9BB9FAE8114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CF252FE-3193-4C75-B859-B4B07EA22FBF}" type="datetime1">
              <a:rPr lang="en-US"/>
              <a:pPr>
                <a:defRPr/>
              </a:pPr>
              <a:t>9/23/2013</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www.osfa.la.gov</a:t>
            </a:r>
          </a:p>
        </p:txBody>
      </p:sp>
      <p:sp>
        <p:nvSpPr>
          <p:cNvPr id="9" name="Slide Number Placeholder 5"/>
          <p:cNvSpPr>
            <a:spLocks noGrp="1"/>
          </p:cNvSpPr>
          <p:nvPr>
            <p:ph type="sldNum" sz="quarter" idx="12"/>
          </p:nvPr>
        </p:nvSpPr>
        <p:spPr/>
        <p:txBody>
          <a:bodyPr/>
          <a:lstStyle>
            <a:lvl1pPr>
              <a:defRPr/>
            </a:lvl1pPr>
          </a:lstStyle>
          <a:p>
            <a:pPr>
              <a:defRPr/>
            </a:pPr>
            <a:fld id="{0913AA48-84F0-4B7E-AC1E-3EAE16280B7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214AF790-6EB8-47D3-979A-038ED759DC4D}" type="datetime1">
              <a:rPr lang="en-US"/>
              <a:pPr>
                <a:defRPr/>
              </a:pPr>
              <a:t>9/23/2013</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www.osfa.la.gov</a:t>
            </a:r>
          </a:p>
        </p:txBody>
      </p:sp>
      <p:sp>
        <p:nvSpPr>
          <p:cNvPr id="5" name="Slide Number Placeholder 4"/>
          <p:cNvSpPr>
            <a:spLocks noGrp="1"/>
          </p:cNvSpPr>
          <p:nvPr>
            <p:ph type="sldNum" sz="quarter" idx="12"/>
          </p:nvPr>
        </p:nvSpPr>
        <p:spPr/>
        <p:txBody>
          <a:bodyPr/>
          <a:lstStyle>
            <a:lvl1pPr>
              <a:defRPr/>
            </a:lvl1pPr>
          </a:lstStyle>
          <a:p>
            <a:pPr>
              <a:defRPr/>
            </a:pPr>
            <a:fld id="{38B0F68C-1FE2-44DC-BC5D-36E5F87CF58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38D6B26-7CE9-47E2-A085-C66DCC231CAF}" type="datetime1">
              <a:rPr lang="en-US"/>
              <a:pPr>
                <a:defRPr/>
              </a:pPr>
              <a:t>9/23/2013</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www.osfa.la.gov</a:t>
            </a:r>
          </a:p>
        </p:txBody>
      </p:sp>
      <p:sp>
        <p:nvSpPr>
          <p:cNvPr id="4" name="Slide Number Placeholder 5"/>
          <p:cNvSpPr>
            <a:spLocks noGrp="1"/>
          </p:cNvSpPr>
          <p:nvPr>
            <p:ph type="sldNum" sz="quarter" idx="12"/>
          </p:nvPr>
        </p:nvSpPr>
        <p:spPr/>
        <p:txBody>
          <a:bodyPr/>
          <a:lstStyle>
            <a:lvl1pPr>
              <a:defRPr/>
            </a:lvl1pPr>
          </a:lstStyle>
          <a:p>
            <a:pPr>
              <a:defRPr/>
            </a:pPr>
            <a:fld id="{C9EAD503-D151-4124-A3AB-B560299BAC28}"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94FB8BC-7801-4F01-9021-810F8C4CFBEB}" type="datetime1">
              <a:rPr lang="en-US"/>
              <a:pPr>
                <a:defRPr/>
              </a:pPr>
              <a:t>9/23/2013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369F20B0-52D6-4A5A-BFA3-01EEF91ACB2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8B3E604-888A-4E0D-A975-BECC979DDA48}" type="datetime1">
              <a:rPr lang="en-US"/>
              <a:pPr>
                <a:defRPr/>
              </a:pPr>
              <a:t>9/23/2013</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www.osfa.la.gov</a:t>
            </a:r>
          </a:p>
        </p:txBody>
      </p:sp>
      <p:sp>
        <p:nvSpPr>
          <p:cNvPr id="7" name="Slide Number Placeholder 5"/>
          <p:cNvSpPr>
            <a:spLocks noGrp="1"/>
          </p:cNvSpPr>
          <p:nvPr>
            <p:ph type="sldNum" sz="quarter" idx="12"/>
          </p:nvPr>
        </p:nvSpPr>
        <p:spPr/>
        <p:txBody>
          <a:bodyPr/>
          <a:lstStyle>
            <a:lvl1pPr>
              <a:defRPr/>
            </a:lvl1pPr>
          </a:lstStyle>
          <a:p>
            <a:pPr>
              <a:defRPr/>
            </a:pPr>
            <a:fld id="{FFC13798-23CA-434B-B9C5-3E1F61E4E97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CC"/>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62C0A0F-731E-4E14-B59E-F9E951AAF118}" type="datetime1">
              <a:rPr lang="en-US"/>
              <a:pPr>
                <a:defRPr/>
              </a:pPr>
              <a:t>9/23/2013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www.osfa.la.gov</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C090647-C851-45B7-8F87-F6D502B22D1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77" r:id="rId3"/>
    <p:sldLayoutId id="2147483678" r:id="rId4"/>
    <p:sldLayoutId id="2147483679" r:id="rId5"/>
    <p:sldLayoutId id="2147483687" r:id="rId6"/>
    <p:sldLayoutId id="2147483680" r:id="rId7"/>
    <p:sldLayoutId id="2147483681" r:id="rId8"/>
    <p:sldLayoutId id="2147483682" r:id="rId9"/>
    <p:sldLayoutId id="2147483683" r:id="rId10"/>
    <p:sldLayoutId id="2147483684"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447800" y="5029200"/>
            <a:ext cx="6400800" cy="609600"/>
          </a:xfrm>
          <a:prstGeom prst="rect">
            <a:avLst/>
          </a:prstGeom>
        </p:spPr>
        <p:txBody>
          <a:bodyPr>
            <a:normAutofit/>
          </a:bodyPr>
          <a:lstStyle/>
          <a:p>
            <a:pPr algn="ctr" fontAlgn="auto">
              <a:spcBef>
                <a:spcPct val="20000"/>
              </a:spcBef>
              <a:spcAft>
                <a:spcPts val="0"/>
              </a:spcAft>
              <a:buFont typeface="Arial" pitchFamily="34" charset="0"/>
              <a:buNone/>
              <a:defRPr/>
            </a:pPr>
            <a:r>
              <a:rPr lang="en-US" sz="2400" b="1" i="1" dirty="0">
                <a:latin typeface="+mn-lt"/>
              </a:rPr>
              <a:t>Louisiana’s First Choice for College Access</a:t>
            </a:r>
          </a:p>
          <a:p>
            <a:pPr algn="ctr" fontAlgn="auto">
              <a:spcBef>
                <a:spcPct val="20000"/>
              </a:spcBef>
              <a:spcAft>
                <a:spcPts val="0"/>
              </a:spcAft>
              <a:buFont typeface="Arial" pitchFamily="34" charset="0"/>
              <a:buNone/>
              <a:defRPr/>
            </a:pPr>
            <a:endParaRPr lang="en-US" sz="2400" b="1" i="1" dirty="0">
              <a:solidFill>
                <a:schemeClr val="tx1">
                  <a:tint val="75000"/>
                </a:schemeClr>
              </a:solidFill>
              <a:latin typeface="+mn-lt"/>
            </a:endParaRPr>
          </a:p>
          <a:p>
            <a:pPr algn="ctr" fontAlgn="auto">
              <a:spcBef>
                <a:spcPct val="20000"/>
              </a:spcBef>
              <a:spcAft>
                <a:spcPts val="0"/>
              </a:spcAft>
              <a:buFont typeface="Arial" pitchFamily="34" charset="0"/>
              <a:buNone/>
              <a:defRPr/>
            </a:pPr>
            <a:endParaRPr lang="en-US" sz="2800" b="1" i="1" dirty="0">
              <a:solidFill>
                <a:schemeClr val="accent1">
                  <a:lumMod val="50000"/>
                </a:schemeClr>
              </a:solidFill>
              <a:latin typeface="+mn-lt"/>
            </a:endParaRPr>
          </a:p>
        </p:txBody>
      </p:sp>
      <p:pic>
        <p:nvPicPr>
          <p:cNvPr id="5123" name="Picture 5" descr="losfalogoagencylargenoboxpp.eps"/>
          <p:cNvPicPr>
            <a:picLocks noChangeAspect="1"/>
          </p:cNvPicPr>
          <p:nvPr/>
        </p:nvPicPr>
        <p:blipFill>
          <a:blip r:embed="rId3" cstate="print"/>
          <a:srcRect/>
          <a:stretch>
            <a:fillRect/>
          </a:stretch>
        </p:blipFill>
        <p:spPr bwMode="auto">
          <a:xfrm>
            <a:off x="2590800" y="609600"/>
            <a:ext cx="3802063" cy="4262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086600" cy="914400"/>
          </a:xfrm>
        </p:spPr>
        <p:txBody>
          <a:bodyPr/>
          <a:lstStyle/>
          <a:p>
            <a:r>
              <a:rPr lang="en-US" dirty="0" smtClean="0"/>
              <a:t>Federal Student Aid Update</a:t>
            </a:r>
            <a:endParaRPr lang="en-US" dirty="0"/>
          </a:p>
        </p:txBody>
      </p:sp>
      <p:sp>
        <p:nvSpPr>
          <p:cNvPr id="3" name="Content Placeholder 2"/>
          <p:cNvSpPr>
            <a:spLocks noGrp="1"/>
          </p:cNvSpPr>
          <p:nvPr>
            <p:ph idx="1"/>
          </p:nvPr>
        </p:nvSpPr>
        <p:spPr>
          <a:xfrm>
            <a:off x="1600200" y="990600"/>
            <a:ext cx="7391400" cy="5486400"/>
          </a:xfrm>
        </p:spPr>
        <p:txBody>
          <a:bodyPr/>
          <a:lstStyle/>
          <a:p>
            <a:pPr marL="0" indent="0">
              <a:buNone/>
            </a:pPr>
            <a:r>
              <a:rPr lang="en-US" sz="2800" dirty="0" smtClean="0"/>
              <a:t>The Impact of Sequestration on Federal Student Aid Programs</a:t>
            </a:r>
          </a:p>
          <a:p>
            <a:pPr marL="0" indent="0" algn="ctr">
              <a:buNone/>
            </a:pPr>
            <a:r>
              <a:rPr lang="en-US" sz="2800" dirty="0" smtClean="0"/>
              <a:t>Teacher Education Assistance for College and Higher Education (TEACH) Grants</a:t>
            </a:r>
          </a:p>
          <a:p>
            <a:pPr lvl="1">
              <a:buFont typeface="Arial" pitchFamily="34" charset="0"/>
              <a:buChar char="•"/>
            </a:pPr>
            <a:r>
              <a:rPr lang="en-US" sz="1800" dirty="0" smtClean="0"/>
              <a:t>The TEACH Grant program provides grants to students who are completing, or plan to complete, coursework needed to begin a career in teaching and agree to teach, for at least four complete academic years, in a high-need field at an elementary school, secondary school, or </a:t>
            </a:r>
            <a:r>
              <a:rPr lang="en-US" sz="1800" b="1" i="1" dirty="0" smtClean="0"/>
              <a:t>educational service agency </a:t>
            </a:r>
            <a:r>
              <a:rPr lang="en-US" sz="1800" dirty="0" smtClean="0"/>
              <a:t>that serves students from low-income families.</a:t>
            </a:r>
          </a:p>
          <a:p>
            <a:pPr lvl="1">
              <a:buFont typeface="Arial" pitchFamily="34" charset="0"/>
              <a:buChar char="•"/>
            </a:pPr>
            <a:r>
              <a:rPr lang="en-US" sz="1800" dirty="0" smtClean="0"/>
              <a:t>Award amounts for any TEACH Grants that is first disbursed after March 1, 2013 must be reduced by 6.0 percent from the award amount for which a recipient would otherwise have been eligible. For example, the maximum award of $4,000 is reduced by $240, resulting in a maximum award amount of $3,760.</a:t>
            </a:r>
            <a:endParaRPr lang="en-US" sz="18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693886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of Regents Update</a:t>
            </a:r>
            <a:endParaRPr lang="en-US" dirty="0"/>
          </a:p>
        </p:txBody>
      </p:sp>
      <p:sp>
        <p:nvSpPr>
          <p:cNvPr id="3" name="Content Placeholder 2"/>
          <p:cNvSpPr>
            <a:spLocks noGrp="1"/>
          </p:cNvSpPr>
          <p:nvPr>
            <p:ph idx="1"/>
          </p:nvPr>
        </p:nvSpPr>
        <p:spPr>
          <a:xfrm>
            <a:off x="1600200" y="1371600"/>
            <a:ext cx="7086600" cy="5029200"/>
          </a:xfrm>
        </p:spPr>
        <p:txBody>
          <a:bodyPr/>
          <a:lstStyle/>
          <a:p>
            <a:r>
              <a:rPr lang="en-US" sz="2800" b="1" dirty="0"/>
              <a:t>MINIMUM ADMISSION STANDARDS for FIRST-TIME FRESHMEN</a:t>
            </a:r>
            <a:endParaRPr lang="en-US" sz="2800" dirty="0"/>
          </a:p>
          <a:p>
            <a:r>
              <a:rPr lang="en-US" sz="2400" dirty="0"/>
              <a:t>These are the </a:t>
            </a:r>
            <a:r>
              <a:rPr lang="en-US" sz="2400" i="1" u="sng" dirty="0"/>
              <a:t>minimum</a:t>
            </a:r>
            <a:r>
              <a:rPr lang="en-US" sz="2400" dirty="0"/>
              <a:t> admission standards for regular Freshman admission to a Louisiana, public four-year university for </a:t>
            </a:r>
            <a:r>
              <a:rPr lang="en-US" sz="2400" b="1" dirty="0"/>
              <a:t>Fall 2014</a:t>
            </a:r>
            <a:r>
              <a:rPr lang="en-US" sz="2400" dirty="0"/>
              <a:t>. </a:t>
            </a:r>
          </a:p>
          <a:p>
            <a:r>
              <a:rPr lang="en-US" sz="2400" b="1" u="sng" dirty="0" smtClean="0"/>
              <a:t>Students </a:t>
            </a:r>
            <a:r>
              <a:rPr lang="en-US" sz="2400" b="1" u="sng" dirty="0"/>
              <a:t>should check with the specific institution for additional information about the university’s requirements and process for admission</a:t>
            </a:r>
            <a:r>
              <a:rPr lang="en-US" sz="2400" b="1" dirty="0" smtClean="0"/>
              <a:t>.*</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2842630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of Regents Update</a:t>
            </a:r>
            <a:endParaRPr lang="en-US" dirty="0"/>
          </a:p>
        </p:txBody>
      </p:sp>
      <p:sp>
        <p:nvSpPr>
          <p:cNvPr id="3" name="Content Placeholder 2"/>
          <p:cNvSpPr>
            <a:spLocks noGrp="1"/>
          </p:cNvSpPr>
          <p:nvPr>
            <p:ph idx="1"/>
          </p:nvPr>
        </p:nvSpPr>
        <p:spPr>
          <a:xfrm>
            <a:off x="1600200" y="1371600"/>
            <a:ext cx="7086600" cy="5029200"/>
          </a:xfrm>
        </p:spPr>
        <p:txBody>
          <a:bodyPr/>
          <a:lstStyle/>
          <a:p>
            <a:pPr marL="457200" indent="-457200">
              <a:buFont typeface="+mj-lt"/>
              <a:buAutoNum type="arabicPeriod"/>
            </a:pPr>
            <a:r>
              <a:rPr lang="en-US" sz="2400" b="1" u="sng" dirty="0" smtClean="0"/>
              <a:t>High </a:t>
            </a:r>
            <a:r>
              <a:rPr lang="en-US" sz="2400" b="1" u="sng" dirty="0"/>
              <a:t>School Curriculum</a:t>
            </a:r>
            <a:r>
              <a:rPr lang="en-US" sz="2400" u="sng" dirty="0"/>
              <a:t> = Core 4 </a:t>
            </a:r>
            <a:r>
              <a:rPr lang="en-US" sz="2400" u="sng" dirty="0" smtClean="0"/>
              <a:t>Curriculum </a:t>
            </a:r>
            <a:r>
              <a:rPr lang="en-US" sz="2400" dirty="0"/>
              <a:t>Courses in the English, Math, Science, Social Studies, Foreign Language, and Arts categories listed in Bulletin 741 as </a:t>
            </a:r>
            <a:r>
              <a:rPr lang="en-US" sz="2400" i="1" dirty="0"/>
              <a:t>Core 4</a:t>
            </a:r>
            <a:r>
              <a:rPr lang="en-US" sz="2400" dirty="0" smtClean="0"/>
              <a:t>.</a:t>
            </a:r>
            <a:endParaRPr lang="en-US" sz="2400" u="sng" dirty="0" smtClean="0"/>
          </a:p>
          <a:p>
            <a:pPr marL="457200" indent="-457200">
              <a:buFont typeface="+mj-lt"/>
              <a:buAutoNum type="arabicPeriod"/>
            </a:pPr>
            <a:r>
              <a:rPr lang="en-US" sz="2400" b="1" u="sng" dirty="0"/>
              <a:t>Overall HS GPA</a:t>
            </a:r>
            <a:r>
              <a:rPr lang="en-US" sz="2400" u="sng" dirty="0"/>
              <a:t> = 2.0 (</a:t>
            </a:r>
            <a:r>
              <a:rPr lang="en-US" sz="2400" u="sng" dirty="0" smtClean="0"/>
              <a:t>minimum)</a:t>
            </a:r>
            <a:endParaRPr lang="en-US" sz="2400" dirty="0" smtClean="0"/>
          </a:p>
          <a:p>
            <a:pPr marL="457200" indent="-457200">
              <a:buFont typeface="+mj-lt"/>
              <a:buAutoNum type="arabicPeriod"/>
            </a:pPr>
            <a:r>
              <a:rPr lang="en-US" sz="2400" b="1" u="sng" dirty="0" smtClean="0"/>
              <a:t>Developmental </a:t>
            </a:r>
            <a:r>
              <a:rPr lang="en-US" sz="2400" b="1" u="sng" dirty="0"/>
              <a:t>Courses Needed</a:t>
            </a:r>
            <a:r>
              <a:rPr lang="en-US" sz="2400" u="sng" dirty="0"/>
              <a:t> = None. </a:t>
            </a:r>
          </a:p>
          <a:p>
            <a:pPr marL="341313" indent="0">
              <a:buNone/>
            </a:pPr>
            <a:r>
              <a:rPr lang="en-US" sz="2400" dirty="0" smtClean="0"/>
              <a:t> Demonstration </a:t>
            </a:r>
            <a:r>
              <a:rPr lang="en-US" sz="2400" dirty="0"/>
              <a:t>of College Readiness: </a:t>
            </a:r>
            <a:endParaRPr lang="en-US" sz="2400" dirty="0" smtClean="0"/>
          </a:p>
          <a:p>
            <a:pPr marL="341313" indent="0">
              <a:buNone/>
            </a:pPr>
            <a:r>
              <a:rPr lang="en-US" sz="2400" dirty="0"/>
              <a:t>	ACT English score = 18 (minimum) </a:t>
            </a:r>
          </a:p>
          <a:p>
            <a:pPr marL="0" indent="0">
              <a:buNone/>
            </a:pPr>
            <a:r>
              <a:rPr lang="en-US" sz="2400" dirty="0"/>
              <a:t>	</a:t>
            </a:r>
            <a:r>
              <a:rPr lang="en-US" sz="2400" dirty="0" smtClean="0"/>
              <a:t>ACT </a:t>
            </a:r>
            <a:r>
              <a:rPr lang="en-US" sz="2400" dirty="0"/>
              <a:t>Math Score = 19 (minimum</a:t>
            </a:r>
            <a:r>
              <a:rPr lang="en-US" sz="2400" dirty="0" smtClean="0"/>
              <a:t>)</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37892141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868362"/>
          </a:xfrm>
        </p:spPr>
        <p:txBody>
          <a:bodyPr/>
          <a:lstStyle/>
          <a:p>
            <a:r>
              <a:rPr lang="en-US" dirty="0" smtClean="0"/>
              <a:t>Board of Regents Update</a:t>
            </a:r>
            <a:endParaRPr lang="en-US" dirty="0"/>
          </a:p>
        </p:txBody>
      </p:sp>
      <p:sp>
        <p:nvSpPr>
          <p:cNvPr id="3" name="Content Placeholder 2"/>
          <p:cNvSpPr>
            <a:spLocks noGrp="1"/>
          </p:cNvSpPr>
          <p:nvPr>
            <p:ph idx="1"/>
          </p:nvPr>
        </p:nvSpPr>
        <p:spPr>
          <a:xfrm>
            <a:off x="1447800" y="1295400"/>
            <a:ext cx="7620000" cy="5105400"/>
          </a:xfrm>
        </p:spPr>
        <p:txBody>
          <a:bodyPr/>
          <a:lstStyle/>
          <a:p>
            <a:pPr marL="0" indent="0">
              <a:buNone/>
            </a:pPr>
            <a:r>
              <a:rPr lang="en-US" sz="2000" b="1" u="sng" dirty="0" smtClean="0"/>
              <a:t>4</a:t>
            </a:r>
            <a:r>
              <a:rPr lang="en-US" sz="2000" b="1" u="sng" dirty="0"/>
              <a:t>.</a:t>
            </a:r>
            <a:r>
              <a:rPr lang="en-US" sz="2000" b="1" dirty="0"/>
              <a:t> </a:t>
            </a:r>
            <a:r>
              <a:rPr lang="en-US" sz="2000" b="1" u="sng" dirty="0" smtClean="0"/>
              <a:t>Core </a:t>
            </a:r>
            <a:r>
              <a:rPr lang="en-US" sz="2000" b="1" u="sng" dirty="0"/>
              <a:t>GPA</a:t>
            </a:r>
            <a:r>
              <a:rPr lang="en-US" sz="2000" dirty="0"/>
              <a:t> </a:t>
            </a:r>
            <a:r>
              <a:rPr lang="en-US" sz="1400" dirty="0"/>
              <a:t>(courses listed </a:t>
            </a:r>
            <a:r>
              <a:rPr lang="en-US" sz="1400" dirty="0" smtClean="0"/>
              <a:t>above</a:t>
            </a:r>
            <a:r>
              <a:rPr lang="en-US" sz="1800" dirty="0" smtClean="0"/>
              <a:t>) </a:t>
            </a:r>
            <a:r>
              <a:rPr lang="en-US" sz="2000" dirty="0" smtClean="0">
                <a:solidFill>
                  <a:srgbClr val="FF0000"/>
                </a:solidFill>
              </a:rPr>
              <a:t>→  </a:t>
            </a:r>
            <a:r>
              <a:rPr lang="en-US" sz="2000" b="1" u="sng" dirty="0">
                <a:solidFill>
                  <a:srgbClr val="FF0000"/>
                </a:solidFill>
              </a:rPr>
              <a:t>OR</a:t>
            </a:r>
            <a:r>
              <a:rPr lang="en-US" sz="2000" b="1" dirty="0">
                <a:solidFill>
                  <a:srgbClr val="FF0000"/>
                </a:solidFill>
              </a:rPr>
              <a:t>  </a:t>
            </a:r>
            <a:r>
              <a:rPr lang="en-US" sz="2000" b="1" dirty="0" smtClean="0">
                <a:solidFill>
                  <a:srgbClr val="FF0000"/>
                </a:solidFill>
              </a:rPr>
              <a:t>←</a:t>
            </a:r>
            <a:r>
              <a:rPr lang="en-US" sz="2000" dirty="0"/>
              <a:t> </a:t>
            </a:r>
            <a:r>
              <a:rPr lang="en-US" sz="2000" b="1" u="sng" dirty="0" smtClean="0"/>
              <a:t>ACT </a:t>
            </a:r>
            <a:r>
              <a:rPr lang="en-US" sz="2000" b="1" u="sng" dirty="0"/>
              <a:t>Composite</a:t>
            </a:r>
            <a:r>
              <a:rPr lang="en-US" sz="2000" dirty="0"/>
              <a:t> </a:t>
            </a:r>
            <a:r>
              <a:rPr lang="en-US" sz="1400" dirty="0"/>
              <a:t>(minimum)</a:t>
            </a:r>
          </a:p>
          <a:p>
            <a:pPr marL="512763" indent="0">
              <a:buNone/>
            </a:pPr>
            <a:r>
              <a:rPr lang="en-US" sz="2400" b="1" dirty="0" smtClean="0"/>
              <a:t>3.0</a:t>
            </a:r>
            <a:r>
              <a:rPr lang="en-US" sz="2400" dirty="0"/>
              <a:t> </a:t>
            </a:r>
            <a:r>
              <a:rPr lang="en-US" sz="2400" dirty="0" smtClean="0"/>
              <a:t>	LSU A&amp;M 			25</a:t>
            </a:r>
            <a:endParaRPr lang="en-US" sz="2400" dirty="0"/>
          </a:p>
          <a:p>
            <a:pPr marL="512763" indent="0" defTabSz="1427163">
              <a:buNone/>
            </a:pPr>
            <a:r>
              <a:rPr lang="en-US" sz="2400" b="1" dirty="0" smtClean="0"/>
              <a:t>2.5</a:t>
            </a:r>
            <a:r>
              <a:rPr lang="en-US" sz="2400" b="1" dirty="0"/>
              <a:t> </a:t>
            </a:r>
            <a:r>
              <a:rPr lang="en-US" sz="2400" b="1" dirty="0"/>
              <a:t> </a:t>
            </a:r>
            <a:r>
              <a:rPr lang="en-US" sz="2400" b="1" dirty="0" smtClean="0"/>
              <a:t>  </a:t>
            </a:r>
            <a:r>
              <a:rPr lang="en-US" sz="2400" dirty="0" smtClean="0"/>
              <a:t>LA </a:t>
            </a:r>
            <a:r>
              <a:rPr lang="en-US" sz="2400" dirty="0"/>
              <a:t>Tech, UL Lafayette, </a:t>
            </a:r>
            <a:r>
              <a:rPr lang="en-US" sz="2400" dirty="0" smtClean="0"/>
              <a:t>UNO     23</a:t>
            </a:r>
            <a:endParaRPr lang="en-US" sz="2400" dirty="0"/>
          </a:p>
          <a:p>
            <a:pPr marL="512763" indent="0">
              <a:buNone/>
            </a:pPr>
            <a:r>
              <a:rPr lang="en-US" sz="2400" b="1" dirty="0" smtClean="0"/>
              <a:t>2.0</a:t>
            </a:r>
            <a:r>
              <a:rPr lang="en-US" sz="2400" b="1" dirty="0"/>
              <a:t> </a:t>
            </a:r>
            <a:r>
              <a:rPr lang="en-US" sz="2400" b="1" dirty="0" smtClean="0"/>
              <a:t>   </a:t>
            </a:r>
            <a:r>
              <a:rPr lang="en-US" sz="2400" dirty="0" smtClean="0"/>
              <a:t>Grambling</a:t>
            </a:r>
            <a:r>
              <a:rPr lang="en-US" sz="2400" dirty="0"/>
              <a:t>, LSUA, LSUS, </a:t>
            </a:r>
            <a:r>
              <a:rPr lang="en-US" sz="2400" dirty="0" smtClean="0"/>
              <a:t>         20</a:t>
            </a:r>
            <a:endParaRPr lang="en-US" sz="2400" dirty="0"/>
          </a:p>
          <a:p>
            <a:pPr marL="512763" indent="0" defTabSz="1255713">
              <a:buNone/>
            </a:pPr>
            <a:r>
              <a:rPr lang="en-US" sz="2400" dirty="0" smtClean="0"/>
              <a:t>         McNeese</a:t>
            </a:r>
            <a:r>
              <a:rPr lang="en-US" sz="2400" dirty="0"/>
              <a:t>, </a:t>
            </a:r>
            <a:r>
              <a:rPr lang="en-US" sz="2400" dirty="0" smtClean="0"/>
              <a:t>Nicholls</a:t>
            </a:r>
            <a:r>
              <a:rPr lang="en-US" sz="2400" dirty="0"/>
              <a:t>, </a:t>
            </a:r>
            <a:r>
              <a:rPr lang="en-US" sz="2400" dirty="0" smtClean="0"/>
              <a:t>	   		Northwestern</a:t>
            </a:r>
            <a:r>
              <a:rPr lang="en-US" sz="2400" dirty="0"/>
              <a:t>, </a:t>
            </a:r>
            <a:r>
              <a:rPr lang="en-US" sz="2400" dirty="0" smtClean="0"/>
              <a:t>Southeastern</a:t>
            </a:r>
            <a:r>
              <a:rPr lang="en-US" sz="2400" dirty="0"/>
              <a:t>,</a:t>
            </a:r>
          </a:p>
          <a:p>
            <a:pPr marL="512763" indent="0">
              <a:buNone/>
              <a:tabLst>
                <a:tab pos="1255713" algn="l"/>
              </a:tabLst>
            </a:pPr>
            <a:r>
              <a:rPr lang="en-US" sz="2400" dirty="0" smtClean="0"/>
              <a:t>	Southern </a:t>
            </a:r>
            <a:r>
              <a:rPr lang="en-US" sz="2400" dirty="0"/>
              <a:t>A&amp;M, SUNO, UL </a:t>
            </a:r>
            <a:r>
              <a:rPr lang="en-US" sz="2400" dirty="0" smtClean="0"/>
              <a:t>Monroe</a:t>
            </a:r>
            <a:endParaRPr lang="en-US" sz="2400" dirty="0"/>
          </a:p>
          <a:p>
            <a:pPr marL="0" indent="0">
              <a:buNone/>
            </a:pPr>
            <a:r>
              <a:rPr lang="en-US" sz="1800" i="1" dirty="0"/>
              <a:t>Universities may consider admission appeals for exceptions; check with the institution</a:t>
            </a:r>
            <a:r>
              <a:rPr lang="en-US" sz="1800" i="1" dirty="0" smtClean="0"/>
              <a:t>.</a:t>
            </a:r>
            <a:endParaRPr lang="en-US" sz="1800" i="1" dirty="0"/>
          </a:p>
          <a:p>
            <a:pPr marL="0" indent="0">
              <a:buNone/>
            </a:pPr>
            <a:r>
              <a:rPr lang="en-US" sz="2400" b="1" dirty="0"/>
              <a:t>Community or Technical College </a:t>
            </a:r>
            <a:r>
              <a:rPr lang="en-US" sz="2400" b="1" dirty="0" smtClean="0"/>
              <a:t>Admission:</a:t>
            </a:r>
            <a:endParaRPr lang="en-US" sz="2400" b="1" dirty="0"/>
          </a:p>
          <a:p>
            <a:pPr marL="0" indent="0">
              <a:buNone/>
            </a:pPr>
            <a:r>
              <a:rPr lang="en-US" sz="2400" b="1" dirty="0"/>
              <a:t>	</a:t>
            </a:r>
            <a:r>
              <a:rPr lang="en-US" sz="2400" b="1" dirty="0" smtClean="0"/>
              <a:t>Open </a:t>
            </a:r>
            <a:r>
              <a:rPr lang="en-US" sz="2400" b="1" dirty="0"/>
              <a:t>to High School Graduates</a:t>
            </a:r>
            <a:r>
              <a:rPr lang="en-US" sz="2400" b="1" dirty="0" smtClean="0"/>
              <a:t>.</a:t>
            </a:r>
            <a:endParaRPr lang="en-US" sz="2400" b="1" dirty="0"/>
          </a:p>
          <a:p>
            <a:pPr marL="0" indent="0">
              <a:buNone/>
            </a:pPr>
            <a:r>
              <a:rPr lang="en-US" sz="1800" b="1" i="1" dirty="0"/>
              <a:t>*Check out </a:t>
            </a:r>
            <a:r>
              <a:rPr lang="en-US" sz="1800" b="1" i="1" u="sng" dirty="0"/>
              <a:t>www.Louisianaconnect.org</a:t>
            </a:r>
            <a:r>
              <a:rPr lang="en-US" sz="1800" b="1" i="1" dirty="0"/>
              <a:t> for links to College and University admission information.</a:t>
            </a:r>
            <a:endParaRPr lang="en-US" sz="1800" dirty="0"/>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extLst>
      <p:ext uri="{BB962C8B-B14F-4D97-AF65-F5344CB8AC3E}">
        <p14:creationId xmlns:p14="http://schemas.microsoft.com/office/powerpoint/2010/main" val="3439018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0200" y="228600"/>
            <a:ext cx="7391400" cy="5943600"/>
          </a:xfrm>
        </p:spPr>
        <p:txBody>
          <a:bodyPr anchor="ctr" anchorCtr="0"/>
          <a:lstStyle/>
          <a:p>
            <a:pPr algn="ctr">
              <a:buNone/>
            </a:pPr>
            <a:r>
              <a:rPr lang="en-US" sz="7200" dirty="0" smtClean="0">
                <a:solidFill>
                  <a:srgbClr val="FFFF00"/>
                </a:solidFill>
              </a:rPr>
              <a:t>LOSFA: </a:t>
            </a:r>
          </a:p>
          <a:p>
            <a:pPr algn="ctr">
              <a:buNone/>
            </a:pPr>
            <a:r>
              <a:rPr lang="en-US" sz="7200" dirty="0" smtClean="0">
                <a:solidFill>
                  <a:srgbClr val="FFFF00"/>
                </a:solidFill>
              </a:rPr>
              <a:t>College Access and</a:t>
            </a:r>
          </a:p>
          <a:p>
            <a:pPr algn="ctr">
              <a:buNone/>
            </a:pPr>
            <a:r>
              <a:rPr lang="en-US" sz="7200" dirty="0" smtClean="0">
                <a:solidFill>
                  <a:srgbClr val="FFFF00"/>
                </a:solidFill>
              </a:rPr>
              <a:t>Outreach</a:t>
            </a:r>
            <a:endParaRPr lang="en-US" sz="7200" dirty="0">
              <a:solidFill>
                <a:srgbClr val="FFFF00"/>
              </a:solidFill>
            </a:endParaRPr>
          </a:p>
        </p:txBody>
      </p:sp>
      <p:sp>
        <p:nvSpPr>
          <p:cNvPr id="4" name="Footer Placeholder 3"/>
          <p:cNvSpPr>
            <a:spLocks noGrp="1"/>
          </p:cNvSpPr>
          <p:nvPr>
            <p:ph type="ftr" sz="quarter" idx="11"/>
          </p:nvPr>
        </p:nvSpPr>
        <p:spPr>
          <a:xfrm>
            <a:off x="1371600" y="6356351"/>
            <a:ext cx="7772400" cy="273049"/>
          </a:xfrm>
        </p:spPr>
        <p:txBody>
          <a:bodyPr/>
          <a:lstStyle/>
          <a:p>
            <a:pPr>
              <a:defRPr/>
            </a:pPr>
            <a:r>
              <a:rPr lang="en-US" dirty="0" smtClean="0">
                <a:solidFill>
                  <a:srgbClr val="FFFF00"/>
                </a:solidFill>
              </a:rPr>
              <a:t>www.osfa.la.gov</a:t>
            </a:r>
            <a:endParaRPr lang="en-US" dirty="0">
              <a:solidFill>
                <a:srgbClr val="FFFF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7772400" cy="792162"/>
          </a:xfrm>
        </p:spPr>
        <p:txBody>
          <a:bodyPr/>
          <a:lstStyle/>
          <a:p>
            <a:r>
              <a:rPr lang="en-US" dirty="0" smtClean="0">
                <a:solidFill>
                  <a:srgbClr val="FFFF00"/>
                </a:solidFill>
              </a:rPr>
              <a:t>Program Presentations</a:t>
            </a:r>
            <a:endParaRPr lang="en-US" dirty="0">
              <a:solidFill>
                <a:srgbClr val="FFFF00"/>
              </a:solidFill>
            </a:endParaRPr>
          </a:p>
        </p:txBody>
      </p:sp>
      <p:sp>
        <p:nvSpPr>
          <p:cNvPr id="3" name="Content Placeholder 2"/>
          <p:cNvSpPr>
            <a:spLocks noGrp="1"/>
          </p:cNvSpPr>
          <p:nvPr>
            <p:ph idx="1"/>
          </p:nvPr>
        </p:nvSpPr>
        <p:spPr>
          <a:xfrm>
            <a:off x="1447800" y="1066800"/>
            <a:ext cx="7467600" cy="5562600"/>
          </a:xfrm>
        </p:spPr>
        <p:txBody>
          <a:bodyPr/>
          <a:lstStyle/>
          <a:p>
            <a:r>
              <a:rPr lang="en-US" sz="2800" dirty="0" smtClean="0">
                <a:solidFill>
                  <a:schemeClr val="bg1"/>
                </a:solidFill>
              </a:rPr>
              <a:t>All LOSFA presentations can be personalized to fit the needs of a specific audience</a:t>
            </a:r>
          </a:p>
          <a:p>
            <a:r>
              <a:rPr lang="en-US" sz="2800" dirty="0" smtClean="0">
                <a:solidFill>
                  <a:schemeClr val="bg1"/>
                </a:solidFill>
              </a:rPr>
              <a:t>TOPS</a:t>
            </a:r>
          </a:p>
          <a:p>
            <a:r>
              <a:rPr lang="en-US" sz="2800" dirty="0" smtClean="0">
                <a:solidFill>
                  <a:schemeClr val="bg1"/>
                </a:solidFill>
              </a:rPr>
              <a:t>FAFSA</a:t>
            </a:r>
          </a:p>
          <a:p>
            <a:r>
              <a:rPr lang="en-US" sz="2800" dirty="0" smtClean="0">
                <a:solidFill>
                  <a:schemeClr val="bg1"/>
                </a:solidFill>
              </a:rPr>
              <a:t>What is Financial Aid? – An overview of financial aid</a:t>
            </a:r>
          </a:p>
          <a:p>
            <a:pPr lvl="1">
              <a:spcBef>
                <a:spcPts val="0"/>
              </a:spcBef>
              <a:buFont typeface="Arial" pitchFamily="34" charset="0"/>
              <a:buChar char="•"/>
            </a:pPr>
            <a:r>
              <a:rPr lang="en-US" sz="2400" dirty="0" smtClean="0">
                <a:solidFill>
                  <a:schemeClr val="bg1"/>
                </a:solidFill>
              </a:rPr>
              <a:t>State Aid Programs including TOPS</a:t>
            </a:r>
          </a:p>
          <a:p>
            <a:pPr lvl="1">
              <a:spcBef>
                <a:spcPts val="0"/>
              </a:spcBef>
              <a:buFont typeface="Arial" pitchFamily="34" charset="0"/>
              <a:buChar char="•"/>
            </a:pPr>
            <a:r>
              <a:rPr lang="en-US" sz="2400" dirty="0" smtClean="0">
                <a:solidFill>
                  <a:schemeClr val="bg1"/>
                </a:solidFill>
              </a:rPr>
              <a:t>FAFSA</a:t>
            </a:r>
          </a:p>
          <a:p>
            <a:pPr lvl="1">
              <a:spcBef>
                <a:spcPts val="0"/>
              </a:spcBef>
              <a:buFont typeface="Arial" pitchFamily="34" charset="0"/>
              <a:buChar char="•"/>
            </a:pPr>
            <a:r>
              <a:rPr lang="en-US" sz="2400" dirty="0" smtClean="0">
                <a:solidFill>
                  <a:schemeClr val="bg1"/>
                </a:solidFill>
              </a:rPr>
              <a:t>Federal Aid (Grant &amp; Loan Programs)</a:t>
            </a:r>
          </a:p>
          <a:p>
            <a:pPr lvl="1">
              <a:spcBef>
                <a:spcPts val="0"/>
              </a:spcBef>
              <a:buFont typeface="Arial" pitchFamily="34" charset="0"/>
              <a:buChar char="•"/>
            </a:pPr>
            <a:r>
              <a:rPr lang="en-US" sz="2400" dirty="0" smtClean="0">
                <a:solidFill>
                  <a:schemeClr val="bg1"/>
                </a:solidFill>
              </a:rPr>
              <a:t>Institutional Aid</a:t>
            </a:r>
          </a:p>
          <a:p>
            <a:pPr lvl="1">
              <a:spcBef>
                <a:spcPts val="0"/>
              </a:spcBef>
              <a:buFont typeface="Arial" pitchFamily="34" charset="0"/>
              <a:buChar char="•"/>
            </a:pPr>
            <a:r>
              <a:rPr lang="en-US" sz="2400" dirty="0" smtClean="0">
                <a:solidFill>
                  <a:schemeClr val="bg1"/>
                </a:solidFill>
              </a:rPr>
              <a:t>Private Aid</a:t>
            </a:r>
            <a:endParaRPr lang="en-US" sz="2400" dirty="0">
              <a:solidFill>
                <a:schemeClr val="bg1"/>
              </a:solidFill>
            </a:endParaRPr>
          </a:p>
        </p:txBody>
      </p:sp>
      <p:sp>
        <p:nvSpPr>
          <p:cNvPr id="4" name="Footer Placeholder 3"/>
          <p:cNvSpPr>
            <a:spLocks noGrp="1"/>
          </p:cNvSpPr>
          <p:nvPr>
            <p:ph type="ftr" sz="quarter" idx="11"/>
          </p:nvPr>
        </p:nvSpPr>
        <p:spPr/>
        <p:txBody>
          <a:bodyPr/>
          <a:lstStyle/>
          <a:p>
            <a:pPr>
              <a:defRPr/>
            </a:pPr>
            <a:r>
              <a:rPr lang="en-US" dirty="0" smtClean="0"/>
              <a:t>www.osfa.la.gov</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Program Presentations</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solidFill>
                  <a:schemeClr val="bg1"/>
                </a:solidFill>
              </a:rPr>
              <a:t>College Knowledge</a:t>
            </a:r>
          </a:p>
          <a:p>
            <a:r>
              <a:rPr lang="en-US" dirty="0" smtClean="0">
                <a:solidFill>
                  <a:schemeClr val="bg1"/>
                </a:solidFill>
              </a:rPr>
              <a:t>FLY: Financial Literacy for You</a:t>
            </a:r>
          </a:p>
          <a:p>
            <a:r>
              <a:rPr lang="en-US" dirty="0" smtClean="0"/>
              <a:t>FLY Tour 2014</a:t>
            </a:r>
            <a:endParaRPr lang="en-US" dirty="0" smtClean="0">
              <a:solidFill>
                <a:schemeClr val="bg1"/>
              </a:solidFill>
            </a:endParaRPr>
          </a:p>
          <a:p>
            <a:r>
              <a:rPr lang="en-US" dirty="0" smtClean="0">
                <a:solidFill>
                  <a:schemeClr val="bg1"/>
                </a:solidFill>
              </a:rPr>
              <a:t>START Saving Program</a:t>
            </a:r>
            <a:endParaRPr lang="en-US" dirty="0">
              <a:solidFill>
                <a:schemeClr val="bg1"/>
              </a:solidFill>
            </a:endParaRP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944562"/>
          </a:xfrm>
        </p:spPr>
        <p:txBody>
          <a:bodyPr/>
          <a:lstStyle/>
          <a:p>
            <a:r>
              <a:rPr lang="en-US" dirty="0" smtClean="0"/>
              <a:t>On-line Publications</a:t>
            </a:r>
            <a:endParaRPr lang="en-US" dirty="0"/>
          </a:p>
        </p:txBody>
      </p:sp>
      <p:sp>
        <p:nvSpPr>
          <p:cNvPr id="3" name="Content Placeholder 2"/>
          <p:cNvSpPr>
            <a:spLocks noGrp="1"/>
          </p:cNvSpPr>
          <p:nvPr>
            <p:ph idx="1"/>
          </p:nvPr>
        </p:nvSpPr>
        <p:spPr>
          <a:xfrm>
            <a:off x="1600200" y="1219200"/>
            <a:ext cx="7315200" cy="5105400"/>
          </a:xfrm>
        </p:spPr>
        <p:txBody>
          <a:bodyPr/>
          <a:lstStyle/>
          <a:p>
            <a:r>
              <a:rPr lang="en-US" dirty="0" smtClean="0"/>
              <a:t>LOSFA Loop Online Newsletter</a:t>
            </a:r>
          </a:p>
          <a:p>
            <a:r>
              <a:rPr lang="en-US" dirty="0" smtClean="0"/>
              <a:t>TOPS Brochure (Opportunity, Performance &amp; Honors Awards)</a:t>
            </a:r>
          </a:p>
          <a:p>
            <a:r>
              <a:rPr lang="en-US" dirty="0" smtClean="0"/>
              <a:t>TOPS Tech Brochure</a:t>
            </a:r>
          </a:p>
          <a:p>
            <a:r>
              <a:rPr lang="en-US" dirty="0" smtClean="0"/>
              <a:t>Don’t Blow Your TOPS Flyer</a:t>
            </a:r>
          </a:p>
          <a:p>
            <a:r>
              <a:rPr lang="en-US" dirty="0" smtClean="0"/>
              <a:t>Don’t Blow Your TOPS Renewal Flyer</a:t>
            </a:r>
          </a:p>
          <a:p>
            <a:r>
              <a:rPr lang="en-US" dirty="0" smtClean="0"/>
              <a:t>Surfing the Web Flyer</a:t>
            </a:r>
          </a:p>
          <a:p>
            <a:r>
              <a:rPr lang="en-US" dirty="0" smtClean="0"/>
              <a:t>Surfing the Web for TOPS Tech Flyer</a:t>
            </a:r>
          </a:p>
          <a:p>
            <a:r>
              <a:rPr lang="en-US" dirty="0" smtClean="0"/>
              <a:t>TOPS Core Curriculum Fact Sheet</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152400"/>
            <a:ext cx="7010400" cy="838200"/>
          </a:xfrm>
        </p:spPr>
        <p:txBody>
          <a:bodyPr/>
          <a:lstStyle/>
          <a:p>
            <a:r>
              <a:rPr lang="en-US" dirty="0" smtClean="0"/>
              <a:t>On-Line Publications</a:t>
            </a:r>
            <a:endParaRPr lang="en-US" dirty="0"/>
          </a:p>
        </p:txBody>
      </p:sp>
      <p:sp>
        <p:nvSpPr>
          <p:cNvPr id="3" name="Content Placeholder 2"/>
          <p:cNvSpPr>
            <a:spLocks noGrp="1"/>
          </p:cNvSpPr>
          <p:nvPr>
            <p:ph idx="1"/>
          </p:nvPr>
        </p:nvSpPr>
        <p:spPr>
          <a:xfrm>
            <a:off x="1600200" y="914400"/>
            <a:ext cx="7315200" cy="5607312"/>
          </a:xfrm>
        </p:spPr>
        <p:txBody>
          <a:bodyPr/>
          <a:lstStyle/>
          <a:p>
            <a:r>
              <a:rPr lang="en-US" sz="2800" dirty="0" smtClean="0"/>
              <a:t>TOPS Core Curriculum for Graduates of 2014 and thereafter Fact Sheet</a:t>
            </a:r>
          </a:p>
          <a:p>
            <a:r>
              <a:rPr lang="en-US" sz="2800" dirty="0" smtClean="0"/>
              <a:t>TOPS Tech Core Curriculum</a:t>
            </a:r>
          </a:p>
          <a:p>
            <a:r>
              <a:rPr lang="en-US" sz="2800" dirty="0" smtClean="0"/>
              <a:t>TOPS Core Curriculum for Graduates of 2018 and thereafter</a:t>
            </a:r>
          </a:p>
          <a:p>
            <a:r>
              <a:rPr lang="en-US" sz="2800" dirty="0" smtClean="0"/>
              <a:t>LOSFA Social Media Sites Flyer</a:t>
            </a:r>
          </a:p>
          <a:p>
            <a:r>
              <a:rPr lang="en-US" sz="2800" dirty="0" err="1" smtClean="0"/>
              <a:t>STARTing</a:t>
            </a:r>
            <a:r>
              <a:rPr lang="en-US" sz="2800" dirty="0" smtClean="0"/>
              <a:t> Line Online Newsletter</a:t>
            </a:r>
          </a:p>
          <a:p>
            <a:pPr algn="ctr">
              <a:buNone/>
            </a:pPr>
            <a:endParaRPr lang="en-US" sz="1800" dirty="0" smtClean="0">
              <a:solidFill>
                <a:srgbClr val="FFFF00"/>
              </a:solidFill>
            </a:endParaRPr>
          </a:p>
          <a:p>
            <a:pPr algn="ctr">
              <a:buNone/>
            </a:pPr>
            <a:r>
              <a:rPr lang="en-US" sz="4400" dirty="0" smtClean="0">
                <a:solidFill>
                  <a:srgbClr val="FFFF00"/>
                </a:solidFill>
              </a:rPr>
              <a:t>Printed Publications</a:t>
            </a:r>
          </a:p>
          <a:p>
            <a:r>
              <a:rPr lang="en-US" sz="2800" dirty="0" smtClean="0"/>
              <a:t>START Brochure</a:t>
            </a:r>
          </a:p>
          <a:p>
            <a:r>
              <a:rPr lang="en-US" sz="2800" dirty="0" smtClean="0"/>
              <a:t>START Depositor’s Agreement Packets</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
            <a:ext cx="7772400" cy="914400"/>
          </a:xfrm>
        </p:spPr>
        <p:txBody>
          <a:bodyPr/>
          <a:lstStyle/>
          <a:p>
            <a:r>
              <a:rPr lang="en-US" sz="3600" dirty="0" smtClean="0">
                <a:solidFill>
                  <a:srgbClr val="FFFF00"/>
                </a:solidFill>
              </a:rPr>
              <a:t>How Do I Schedule A Presentation?</a:t>
            </a:r>
            <a:endParaRPr lang="en-US" sz="3600" dirty="0">
              <a:solidFill>
                <a:srgbClr val="FFFF00"/>
              </a:solidFill>
            </a:endParaRPr>
          </a:p>
        </p:txBody>
      </p:sp>
      <p:sp>
        <p:nvSpPr>
          <p:cNvPr id="3" name="Content Placeholder 2"/>
          <p:cNvSpPr>
            <a:spLocks noGrp="1"/>
          </p:cNvSpPr>
          <p:nvPr>
            <p:ph idx="1"/>
          </p:nvPr>
        </p:nvSpPr>
        <p:spPr>
          <a:xfrm>
            <a:off x="1600200" y="914400"/>
            <a:ext cx="7239000" cy="5562600"/>
          </a:xfrm>
        </p:spPr>
        <p:txBody>
          <a:bodyPr/>
          <a:lstStyle/>
          <a:p>
            <a:r>
              <a:rPr lang="en-US" sz="2800" dirty="0" smtClean="0">
                <a:solidFill>
                  <a:schemeClr val="bg1"/>
                </a:solidFill>
              </a:rPr>
              <a:t>Call or e-mail Jerri Mack</a:t>
            </a:r>
          </a:p>
          <a:p>
            <a:pPr lvl="1">
              <a:buFont typeface="Arial" pitchFamily="34" charset="0"/>
              <a:buChar char="•"/>
            </a:pPr>
            <a:r>
              <a:rPr lang="en-US" sz="2400" dirty="0" smtClean="0">
                <a:solidFill>
                  <a:schemeClr val="bg1"/>
                </a:solidFill>
              </a:rPr>
              <a:t>jerri.mack@la.gov</a:t>
            </a:r>
          </a:p>
          <a:p>
            <a:pPr lvl="1">
              <a:buFont typeface="Arial" pitchFamily="34" charset="0"/>
              <a:buChar char="•"/>
            </a:pPr>
            <a:r>
              <a:rPr lang="en-US" sz="2400" dirty="0" smtClean="0">
                <a:solidFill>
                  <a:schemeClr val="bg1"/>
                </a:solidFill>
              </a:rPr>
              <a:t>(800) 259-5626</a:t>
            </a:r>
          </a:p>
          <a:p>
            <a:pPr lvl="1">
              <a:buFont typeface="Arial" pitchFamily="34" charset="0"/>
              <a:buChar char="•"/>
            </a:pPr>
            <a:r>
              <a:rPr lang="en-US" sz="2400" dirty="0" smtClean="0">
                <a:solidFill>
                  <a:schemeClr val="bg1"/>
                </a:solidFill>
              </a:rPr>
              <a:t>(225) 219-1012</a:t>
            </a:r>
          </a:p>
          <a:p>
            <a:r>
              <a:rPr lang="en-US" sz="2800" dirty="0" smtClean="0">
                <a:solidFill>
                  <a:schemeClr val="bg1"/>
                </a:solidFill>
              </a:rPr>
              <a:t>LOSFA Representatives are available for day, night and weekend presentations</a:t>
            </a:r>
          </a:p>
          <a:p>
            <a:r>
              <a:rPr lang="en-US" sz="2800" dirty="0" smtClean="0">
                <a:solidFill>
                  <a:schemeClr val="bg1"/>
                </a:solidFill>
              </a:rPr>
              <a:t>Request your date as early as possible</a:t>
            </a:r>
          </a:p>
          <a:p>
            <a:r>
              <a:rPr lang="en-US" sz="2800" dirty="0" smtClean="0">
                <a:solidFill>
                  <a:schemeClr val="bg1"/>
                </a:solidFill>
              </a:rPr>
              <a:t>Please plan for adequate time for the presentation</a:t>
            </a:r>
          </a:p>
          <a:p>
            <a:r>
              <a:rPr lang="en-US" sz="2800" dirty="0" smtClean="0">
                <a:solidFill>
                  <a:schemeClr val="bg1"/>
                </a:solidFill>
              </a:rPr>
              <a:t>Scheduling an event with LACRAO does not include LOSFA. Feel free to invite LOSFA </a:t>
            </a:r>
            <a:r>
              <a:rPr lang="en-US" sz="2800" dirty="0" smtClean="0"/>
              <a:t>t</a:t>
            </a:r>
            <a:r>
              <a:rPr lang="en-US" sz="2800" dirty="0" smtClean="0">
                <a:solidFill>
                  <a:schemeClr val="bg1"/>
                </a:solidFill>
              </a:rPr>
              <a:t>o your LACRAO event.</a:t>
            </a:r>
          </a:p>
        </p:txBody>
      </p:sp>
      <p:sp>
        <p:nvSpPr>
          <p:cNvPr id="4" name="Footer Placeholder 3"/>
          <p:cNvSpPr>
            <a:spLocks noGrp="1"/>
          </p:cNvSpPr>
          <p:nvPr>
            <p:ph type="ftr" sz="quarter" idx="11"/>
          </p:nvPr>
        </p:nvSpPr>
        <p:spPr/>
        <p:txBody>
          <a:bodyPr/>
          <a:lstStyle/>
          <a:p>
            <a:pPr>
              <a:defRPr/>
            </a:pPr>
            <a:r>
              <a:rPr lang="en-US" dirty="0" smtClean="0"/>
              <a:t>twww.osfa.la.gov</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371600" y="6356350"/>
            <a:ext cx="7772400" cy="501650"/>
          </a:xfrm>
        </p:spPr>
        <p:txBody>
          <a:bodyPr/>
          <a:lstStyle/>
          <a:p>
            <a:pPr>
              <a:defRPr/>
            </a:pPr>
            <a:r>
              <a:rPr lang="en-US" dirty="0" smtClean="0">
                <a:solidFill>
                  <a:srgbClr val="FFFF00"/>
                </a:solidFill>
              </a:rPr>
              <a:t>www.osfa.la.gov</a:t>
            </a:r>
            <a:endParaRPr lang="en-US" dirty="0">
              <a:solidFill>
                <a:srgbClr val="FFFF00"/>
              </a:solidFill>
            </a:endParaRPr>
          </a:p>
        </p:txBody>
      </p:sp>
      <p:sp>
        <p:nvSpPr>
          <p:cNvPr id="7" name="TextBox 6"/>
          <p:cNvSpPr txBox="1"/>
          <p:nvPr/>
        </p:nvSpPr>
        <p:spPr>
          <a:xfrm>
            <a:off x="1828800" y="457200"/>
            <a:ext cx="6934200" cy="5170646"/>
          </a:xfrm>
          <a:prstGeom prst="rect">
            <a:avLst/>
          </a:prstGeom>
          <a:noFill/>
        </p:spPr>
        <p:txBody>
          <a:bodyPr wrap="square" rtlCol="0">
            <a:spAutoFit/>
          </a:bodyPr>
          <a:lstStyle/>
          <a:p>
            <a:pPr algn="ctr"/>
            <a:r>
              <a:rPr lang="en-US" sz="6600" dirty="0" smtClean="0">
                <a:solidFill>
                  <a:srgbClr val="FFFF00"/>
                </a:solidFill>
              </a:rPr>
              <a:t>Welcome!</a:t>
            </a:r>
          </a:p>
          <a:p>
            <a:pPr algn="ctr"/>
            <a:r>
              <a:rPr lang="en-US" sz="6600" dirty="0" smtClean="0">
                <a:solidFill>
                  <a:srgbClr val="FFFF00"/>
                </a:solidFill>
              </a:rPr>
              <a:t>LOSFA</a:t>
            </a:r>
          </a:p>
          <a:p>
            <a:pPr algn="ctr"/>
            <a:r>
              <a:rPr lang="en-US" sz="6600" dirty="0" smtClean="0">
                <a:solidFill>
                  <a:srgbClr val="FFFF00"/>
                </a:solidFill>
              </a:rPr>
              <a:t>Professional School Counselor Workshop 2013</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PowerPoint Presentations</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solidFill>
                  <a:schemeClr val="bg1"/>
                </a:solidFill>
              </a:rPr>
              <a:t>You may request copies of LOSFA PowerPoint presentations to use at your school</a:t>
            </a:r>
          </a:p>
          <a:p>
            <a:r>
              <a:rPr lang="en-US" dirty="0" smtClean="0"/>
              <a:t>E-mail Jerri Mack</a:t>
            </a:r>
          </a:p>
          <a:p>
            <a:pPr lvl="1"/>
            <a:r>
              <a:rPr lang="en-US" dirty="0" smtClean="0">
                <a:solidFill>
                  <a:schemeClr val="bg1"/>
                </a:solidFill>
              </a:rPr>
              <a:t>jerri.mack@la.gov</a:t>
            </a:r>
            <a:endParaRPr lang="en-US" dirty="0">
              <a:solidFill>
                <a:schemeClr val="bg1"/>
              </a:solidFill>
            </a:endParaRP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FF00"/>
                </a:solidFill>
              </a:rPr>
              <a:t>STS Training</a:t>
            </a:r>
            <a:endParaRPr lang="en-US" dirty="0">
              <a:solidFill>
                <a:srgbClr val="FFFF00"/>
              </a:solidFill>
            </a:endParaRPr>
          </a:p>
        </p:txBody>
      </p:sp>
      <p:sp>
        <p:nvSpPr>
          <p:cNvPr id="3" name="Content Placeholder 2"/>
          <p:cNvSpPr>
            <a:spLocks noGrp="1"/>
          </p:cNvSpPr>
          <p:nvPr>
            <p:ph idx="1"/>
          </p:nvPr>
        </p:nvSpPr>
        <p:spPr/>
        <p:txBody>
          <a:bodyPr/>
          <a:lstStyle/>
          <a:p>
            <a:r>
              <a:rPr lang="en-US" dirty="0" smtClean="0">
                <a:solidFill>
                  <a:schemeClr val="bg1"/>
                </a:solidFill>
              </a:rPr>
              <a:t>Times and Dates To Be Determined</a:t>
            </a:r>
            <a:endParaRPr lang="en-US" dirty="0">
              <a:solidFill>
                <a:schemeClr val="bg1"/>
              </a:solidFill>
            </a:endParaRP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Aid Call In Night</a:t>
            </a:r>
            <a:endParaRPr lang="en-US" dirty="0"/>
          </a:p>
        </p:txBody>
      </p:sp>
      <p:sp>
        <p:nvSpPr>
          <p:cNvPr id="3" name="Content Placeholder 2"/>
          <p:cNvSpPr>
            <a:spLocks noGrp="1"/>
          </p:cNvSpPr>
          <p:nvPr>
            <p:ph idx="1"/>
          </p:nvPr>
        </p:nvSpPr>
        <p:spPr>
          <a:xfrm>
            <a:off x="1600200" y="1676400"/>
            <a:ext cx="7315200" cy="4449763"/>
          </a:xfrm>
        </p:spPr>
        <p:txBody>
          <a:bodyPr/>
          <a:lstStyle/>
          <a:p>
            <a:r>
              <a:rPr lang="en-US" dirty="0" smtClean="0"/>
              <a:t>Monday, February 10, 2014</a:t>
            </a:r>
          </a:p>
          <a:p>
            <a:r>
              <a:rPr lang="en-US" dirty="0" smtClean="0"/>
              <a:t>Public Information Representatives will be available from 6 p.m. – 9 p.m.</a:t>
            </a:r>
          </a:p>
          <a:p>
            <a:r>
              <a:rPr lang="en-US" dirty="0" smtClean="0"/>
              <a:t>(800) 259-5626 or </a:t>
            </a:r>
          </a:p>
          <a:p>
            <a:pPr>
              <a:buNone/>
            </a:pPr>
            <a:r>
              <a:rPr lang="en-US" dirty="0" smtClean="0"/>
              <a:t>   (225) 219-1012</a:t>
            </a:r>
          </a:p>
          <a:p>
            <a:r>
              <a:rPr lang="en-US" dirty="0" err="1" smtClean="0"/>
              <a:t>Facebook</a:t>
            </a:r>
            <a:r>
              <a:rPr lang="en-US" dirty="0" smtClean="0"/>
              <a:t> Chat</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US" smtClean="0"/>
              <a:t>www.osfa.la.gov</a:t>
            </a:r>
            <a:endParaRPr lang="en-US" dirty="0"/>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41964" y="914399"/>
            <a:ext cx="3865418" cy="522255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91400" cy="1143000"/>
          </a:xfrm>
        </p:spPr>
        <p:txBody>
          <a:bodyPr/>
          <a:lstStyle/>
          <a:p>
            <a:r>
              <a:rPr lang="en-US" dirty="0" smtClean="0"/>
              <a:t>Why do I need a Trailblazer?</a:t>
            </a:r>
            <a:endParaRPr lang="en-US" dirty="0"/>
          </a:p>
        </p:txBody>
      </p:sp>
      <p:sp>
        <p:nvSpPr>
          <p:cNvPr id="3" name="Content Placeholder 2"/>
          <p:cNvSpPr>
            <a:spLocks noGrp="1"/>
          </p:cNvSpPr>
          <p:nvPr>
            <p:ph idx="1"/>
          </p:nvPr>
        </p:nvSpPr>
        <p:spPr>
          <a:xfrm>
            <a:off x="1524000" y="1447800"/>
            <a:ext cx="7543800" cy="4800600"/>
          </a:xfrm>
        </p:spPr>
        <p:txBody>
          <a:bodyPr/>
          <a:lstStyle/>
          <a:p>
            <a:r>
              <a:rPr lang="en-US" dirty="0" smtClean="0"/>
              <a:t>Trailblazers receive the first program updates after the legislative session</a:t>
            </a:r>
          </a:p>
          <a:p>
            <a:r>
              <a:rPr lang="en-US" dirty="0" smtClean="0"/>
              <a:t>Trailblazers can assist counselors with informing students on TOPS requirements</a:t>
            </a:r>
          </a:p>
          <a:p>
            <a:r>
              <a:rPr lang="en-US" dirty="0" smtClean="0"/>
              <a:t>Trailblazers can serve as Peer Counselors on financial aid</a:t>
            </a:r>
          </a:p>
          <a:p>
            <a:r>
              <a:rPr lang="en-US" dirty="0" smtClean="0"/>
              <a:t>Trailblazers are trained on all types and sources of financial aid</a:t>
            </a:r>
            <a:endParaRPr lang="en-US"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74638"/>
            <a:ext cx="7772400" cy="1143000"/>
          </a:xfrm>
        </p:spPr>
        <p:txBody>
          <a:bodyPr/>
          <a:lstStyle/>
          <a:p>
            <a:r>
              <a:rPr lang="en-US" sz="4000" dirty="0" smtClean="0"/>
              <a:t>What makes a good Trailblazer?</a:t>
            </a:r>
            <a:endParaRPr lang="en-US" sz="4000" dirty="0"/>
          </a:p>
        </p:txBody>
      </p:sp>
      <p:sp>
        <p:nvSpPr>
          <p:cNvPr id="3" name="Content Placeholder 2"/>
          <p:cNvSpPr>
            <a:spLocks noGrp="1"/>
          </p:cNvSpPr>
          <p:nvPr>
            <p:ph idx="1"/>
          </p:nvPr>
        </p:nvSpPr>
        <p:spPr/>
        <p:txBody>
          <a:bodyPr/>
          <a:lstStyle/>
          <a:p>
            <a:r>
              <a:rPr lang="en-US" dirty="0" smtClean="0"/>
              <a:t>Leadership skills</a:t>
            </a:r>
          </a:p>
          <a:p>
            <a:r>
              <a:rPr lang="en-US" dirty="0" smtClean="0"/>
              <a:t>Communication skills</a:t>
            </a:r>
          </a:p>
          <a:p>
            <a:r>
              <a:rPr lang="en-US" dirty="0" smtClean="0"/>
              <a:t>Outgoing personality</a:t>
            </a:r>
          </a:p>
          <a:p>
            <a:r>
              <a:rPr lang="en-US" dirty="0" smtClean="0"/>
              <a:t>Service oriented</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630362"/>
          </a:xfrm>
        </p:spPr>
        <p:txBody>
          <a:bodyPr>
            <a:normAutofit/>
          </a:bodyPr>
          <a:lstStyle/>
          <a:p>
            <a:r>
              <a:rPr lang="en-US" sz="3600" dirty="0" smtClean="0"/>
              <a:t>Earn a Trailblazer Letter of Achievement/ Recommendation</a:t>
            </a:r>
            <a:endParaRPr lang="en-US" sz="3600" dirty="0"/>
          </a:p>
        </p:txBody>
      </p:sp>
      <p:sp>
        <p:nvSpPr>
          <p:cNvPr id="3" name="Content Placeholder 2"/>
          <p:cNvSpPr>
            <a:spLocks noGrp="1"/>
          </p:cNvSpPr>
          <p:nvPr>
            <p:ph idx="1"/>
          </p:nvPr>
        </p:nvSpPr>
        <p:spPr>
          <a:xfrm>
            <a:off x="1600200" y="2103437"/>
            <a:ext cx="7086600" cy="4221163"/>
          </a:xfrm>
        </p:spPr>
        <p:txBody>
          <a:bodyPr>
            <a:normAutofit/>
          </a:bodyPr>
          <a:lstStyle/>
          <a:p>
            <a:pPr lvl="0">
              <a:spcBef>
                <a:spcPts val="0"/>
              </a:spcBef>
              <a:spcAft>
                <a:spcPts val="1800"/>
              </a:spcAft>
            </a:pPr>
            <a:r>
              <a:rPr lang="en-US" dirty="0" smtClean="0"/>
              <a:t>Complete a series of twelve tasks</a:t>
            </a:r>
          </a:p>
          <a:p>
            <a:pPr lvl="0">
              <a:spcBef>
                <a:spcPts val="0"/>
              </a:spcBef>
              <a:spcAft>
                <a:spcPts val="1800"/>
              </a:spcAft>
            </a:pPr>
            <a:r>
              <a:rPr lang="en-US" dirty="0" smtClean="0"/>
              <a:t>Have your Counselor certify that you have done so</a:t>
            </a:r>
          </a:p>
          <a:p>
            <a:pPr lvl="0">
              <a:spcBef>
                <a:spcPts val="0"/>
              </a:spcBef>
              <a:spcAft>
                <a:spcPts val="1800"/>
              </a:spcAft>
            </a:pPr>
            <a:r>
              <a:rPr lang="en-US" dirty="0" smtClean="0"/>
              <a:t>Receive your letter of Achievement/Recognition in early 2014</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554162"/>
          </a:xfrm>
        </p:spPr>
        <p:txBody>
          <a:bodyPr>
            <a:normAutofit/>
          </a:bodyPr>
          <a:lstStyle/>
          <a:p>
            <a:r>
              <a:rPr lang="en-US" sz="3600" dirty="0" smtClean="0"/>
              <a:t>Earn a Trailblazer Letter of Achievement/ Recommendation</a:t>
            </a:r>
            <a:endParaRPr lang="en-US" sz="3600" dirty="0"/>
          </a:p>
        </p:txBody>
      </p:sp>
      <p:sp>
        <p:nvSpPr>
          <p:cNvPr id="3" name="Content Placeholder 2"/>
          <p:cNvSpPr>
            <a:spLocks noGrp="1"/>
          </p:cNvSpPr>
          <p:nvPr>
            <p:ph idx="1"/>
          </p:nvPr>
        </p:nvSpPr>
        <p:spPr>
          <a:xfrm>
            <a:off x="1676400" y="1951037"/>
            <a:ext cx="7086600" cy="4449763"/>
          </a:xfrm>
        </p:spPr>
        <p:txBody>
          <a:bodyPr>
            <a:normAutofit/>
          </a:bodyPr>
          <a:lstStyle/>
          <a:p>
            <a:pPr algn="ctr">
              <a:buNone/>
            </a:pPr>
            <a:r>
              <a:rPr lang="en-US" u="sng" dirty="0" smtClean="0"/>
              <a:t>July 2013</a:t>
            </a:r>
            <a:endParaRPr lang="en-US" dirty="0" smtClean="0"/>
          </a:p>
          <a:p>
            <a:pPr lvl="0">
              <a:spcBef>
                <a:spcPts val="0"/>
              </a:spcBef>
              <a:spcAft>
                <a:spcPts val="1800"/>
              </a:spcAft>
            </a:pPr>
            <a:r>
              <a:rPr lang="en-US" dirty="0" smtClean="0"/>
              <a:t>“Like” the LOSFA </a:t>
            </a:r>
            <a:r>
              <a:rPr lang="en-US" dirty="0" err="1" smtClean="0"/>
              <a:t>Facebook</a:t>
            </a:r>
            <a:r>
              <a:rPr lang="en-US" dirty="0" smtClean="0"/>
              <a:t> page</a:t>
            </a:r>
          </a:p>
          <a:p>
            <a:pPr lvl="0">
              <a:spcBef>
                <a:spcPts val="0"/>
              </a:spcBef>
              <a:spcAft>
                <a:spcPts val="1800"/>
              </a:spcAft>
            </a:pPr>
            <a:r>
              <a:rPr lang="en-US" dirty="0" smtClean="0"/>
              <a:t>“Join” the LOSFA Trailblazers </a:t>
            </a:r>
            <a:r>
              <a:rPr lang="en-US" dirty="0" err="1" smtClean="0"/>
              <a:t>Facebook</a:t>
            </a:r>
            <a:r>
              <a:rPr lang="en-US" dirty="0" smtClean="0"/>
              <a:t> group page</a:t>
            </a:r>
          </a:p>
          <a:p>
            <a:pPr lvl="0">
              <a:spcBef>
                <a:spcPts val="0"/>
              </a:spcBef>
              <a:spcAft>
                <a:spcPts val="1800"/>
              </a:spcAft>
            </a:pPr>
            <a:r>
              <a:rPr lang="en-US" dirty="0" smtClean="0"/>
              <a:t>Sign up as a College Goal Sunday Volunteer</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706562"/>
          </a:xfrm>
        </p:spPr>
        <p:txBody>
          <a:bodyPr>
            <a:normAutofit/>
          </a:bodyPr>
          <a:lstStyle/>
          <a:p>
            <a:r>
              <a:rPr lang="en-US" sz="3600" dirty="0" smtClean="0"/>
              <a:t>Earn a Trailblazer Letter of Achievement/ Recommendation</a:t>
            </a:r>
            <a:endParaRPr lang="en-US" sz="3600" dirty="0"/>
          </a:p>
        </p:txBody>
      </p:sp>
      <p:sp>
        <p:nvSpPr>
          <p:cNvPr id="3" name="Content Placeholder 2"/>
          <p:cNvSpPr>
            <a:spLocks noGrp="1"/>
          </p:cNvSpPr>
          <p:nvPr>
            <p:ph idx="1"/>
          </p:nvPr>
        </p:nvSpPr>
        <p:spPr>
          <a:xfrm>
            <a:off x="1600200" y="2103437"/>
            <a:ext cx="7086600" cy="4449763"/>
          </a:xfrm>
        </p:spPr>
        <p:txBody>
          <a:bodyPr>
            <a:normAutofit fontScale="70000" lnSpcReduction="20000"/>
          </a:bodyPr>
          <a:lstStyle/>
          <a:p>
            <a:pPr algn="ctr">
              <a:buNone/>
            </a:pPr>
            <a:r>
              <a:rPr lang="en-US" u="sng" dirty="0" smtClean="0"/>
              <a:t>August 2013</a:t>
            </a:r>
            <a:endParaRPr lang="en-US" dirty="0" smtClean="0"/>
          </a:p>
          <a:p>
            <a:pPr lvl="0">
              <a:spcBef>
                <a:spcPts val="0"/>
              </a:spcBef>
              <a:spcAft>
                <a:spcPts val="1800"/>
              </a:spcAft>
            </a:pPr>
            <a:r>
              <a:rPr lang="en-US" dirty="0" smtClean="0"/>
              <a:t>Meet with your Counselor upon return to school in August and share your Trailblazer manual and other information learned at the camp.</a:t>
            </a:r>
          </a:p>
          <a:p>
            <a:pPr lvl="0">
              <a:spcBef>
                <a:spcPts val="0"/>
              </a:spcBef>
              <a:spcAft>
                <a:spcPts val="1800"/>
              </a:spcAft>
            </a:pPr>
            <a:r>
              <a:rPr lang="en-US" dirty="0" smtClean="0"/>
              <a:t>Work with your Counselor to develop and execute a plan to get all students at your high school to activate their Louisiana Connect accounts.</a:t>
            </a:r>
          </a:p>
          <a:p>
            <a:pPr lvl="0">
              <a:spcBef>
                <a:spcPts val="0"/>
              </a:spcBef>
              <a:spcAft>
                <a:spcPts val="1800"/>
              </a:spcAft>
            </a:pPr>
            <a:r>
              <a:rPr lang="en-US" dirty="0" smtClean="0"/>
              <a:t>Work with your Counselor to develop and execute a plan to encourage parents of your fellow students to activate their Louisiana Connect accounts.</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630362"/>
          </a:xfrm>
        </p:spPr>
        <p:txBody>
          <a:bodyPr>
            <a:normAutofit/>
          </a:bodyPr>
          <a:lstStyle/>
          <a:p>
            <a:r>
              <a:rPr lang="en-US" sz="3600" dirty="0" smtClean="0"/>
              <a:t>Earn a Trailblazer Letter of Achievement/ Recommendation</a:t>
            </a:r>
            <a:endParaRPr lang="en-US" sz="3600" dirty="0"/>
          </a:p>
        </p:txBody>
      </p:sp>
      <p:sp>
        <p:nvSpPr>
          <p:cNvPr id="3" name="Content Placeholder 2"/>
          <p:cNvSpPr>
            <a:spLocks noGrp="1"/>
          </p:cNvSpPr>
          <p:nvPr>
            <p:ph idx="1"/>
          </p:nvPr>
        </p:nvSpPr>
        <p:spPr>
          <a:xfrm>
            <a:off x="1600200" y="2027237"/>
            <a:ext cx="7086600" cy="4449763"/>
          </a:xfrm>
        </p:spPr>
        <p:txBody>
          <a:bodyPr>
            <a:normAutofit fontScale="85000" lnSpcReduction="20000"/>
          </a:bodyPr>
          <a:lstStyle/>
          <a:p>
            <a:pPr algn="ctr">
              <a:buNone/>
            </a:pPr>
            <a:r>
              <a:rPr lang="en-US" u="sng" dirty="0" smtClean="0"/>
              <a:t>September 2013</a:t>
            </a:r>
            <a:endParaRPr lang="en-US" dirty="0" smtClean="0"/>
          </a:p>
          <a:p>
            <a:pPr lvl="0">
              <a:spcBef>
                <a:spcPts val="0"/>
              </a:spcBef>
              <a:spcAft>
                <a:spcPts val="1800"/>
              </a:spcAft>
            </a:pPr>
            <a:r>
              <a:rPr lang="en-US" dirty="0" smtClean="0"/>
              <a:t>Write a short essay on what you learned at Trailblazer Camp and have your Counselor Email it to LOSFA (</a:t>
            </a:r>
            <a:r>
              <a:rPr lang="en-US" u="sng" dirty="0" smtClean="0"/>
              <a:t>custserv@la.gov</a:t>
            </a:r>
            <a:r>
              <a:rPr lang="en-US" dirty="0" smtClean="0"/>
              <a:t>).</a:t>
            </a:r>
          </a:p>
          <a:p>
            <a:pPr lvl="0">
              <a:spcBef>
                <a:spcPts val="0"/>
              </a:spcBef>
              <a:spcAft>
                <a:spcPts val="1800"/>
              </a:spcAft>
            </a:pPr>
            <a:r>
              <a:rPr lang="en-US" dirty="0" smtClean="0"/>
              <a:t>Invite all your </a:t>
            </a:r>
            <a:r>
              <a:rPr lang="en-US" dirty="0" err="1" smtClean="0"/>
              <a:t>Facebook</a:t>
            </a:r>
            <a:r>
              <a:rPr lang="en-US" dirty="0" smtClean="0"/>
              <a:t> friends to “like” LOSFA on </a:t>
            </a:r>
            <a:r>
              <a:rPr lang="en-US" dirty="0" err="1" smtClean="0"/>
              <a:t>Facebook</a:t>
            </a:r>
            <a:r>
              <a:rPr lang="en-US" dirty="0" smtClean="0"/>
              <a:t> by sharing our direct </a:t>
            </a:r>
            <a:r>
              <a:rPr lang="en-US" dirty="0" err="1" smtClean="0"/>
              <a:t>Facebook</a:t>
            </a:r>
            <a:r>
              <a:rPr lang="en-US" dirty="0" smtClean="0"/>
              <a:t> link in a message.</a:t>
            </a:r>
          </a:p>
          <a:p>
            <a:pPr lvl="0">
              <a:spcBef>
                <a:spcPts val="0"/>
              </a:spcBef>
              <a:spcAft>
                <a:spcPts val="1800"/>
              </a:spcAft>
            </a:pPr>
            <a:r>
              <a:rPr lang="en-US" dirty="0" smtClean="0"/>
              <a:t>Make sure that your school Web site has links to LOSFA’s Web site and to the Louisiana Connect portal.</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371600" y="228600"/>
            <a:ext cx="7772400" cy="838200"/>
          </a:xfrm>
        </p:spPr>
        <p:txBody>
          <a:bodyPr rtlCol="0">
            <a:normAutofit fontScale="90000"/>
          </a:bodyPr>
          <a:lstStyle/>
          <a:p>
            <a:pPr eaLnBrk="1" fontAlgn="auto" hangingPunct="1">
              <a:spcAft>
                <a:spcPts val="0"/>
              </a:spcAft>
              <a:defRPr/>
            </a:pPr>
            <a:r>
              <a:rPr lang="en-US" dirty="0" smtClean="0">
                <a:solidFill>
                  <a:srgbClr val="FFFF00"/>
                </a:solidFill>
                <a:latin typeface="Arial" charset="0"/>
                <a:cs typeface="Arial" charset="0"/>
              </a:rPr>
              <a:t>LOSFA Administered Programs</a:t>
            </a:r>
          </a:p>
        </p:txBody>
      </p:sp>
      <p:sp>
        <p:nvSpPr>
          <p:cNvPr id="6147" name="Rectangle 3"/>
          <p:cNvSpPr>
            <a:spLocks noGrp="1" noChangeArrowheads="1"/>
          </p:cNvSpPr>
          <p:nvPr>
            <p:ph idx="1"/>
          </p:nvPr>
        </p:nvSpPr>
        <p:spPr>
          <a:xfrm>
            <a:off x="1524000" y="1066800"/>
            <a:ext cx="7391400" cy="5486400"/>
          </a:xfrm>
        </p:spPr>
        <p:txBody>
          <a:bodyPr/>
          <a:lstStyle/>
          <a:p>
            <a:pPr eaLnBrk="1" hangingPunct="1">
              <a:buFont typeface="Arial" charset="0"/>
              <a:buNone/>
            </a:pPr>
            <a:r>
              <a:rPr lang="en-US" dirty="0" smtClean="0">
                <a:solidFill>
                  <a:schemeClr val="bg1"/>
                </a:solidFill>
                <a:latin typeface="Arial" charset="0"/>
                <a:cs typeface="Arial" charset="0"/>
              </a:rPr>
              <a:t>TOPS</a:t>
            </a:r>
          </a:p>
          <a:p>
            <a:pPr eaLnBrk="1" hangingPunct="1">
              <a:buFont typeface="Arial" charset="0"/>
              <a:buNone/>
            </a:pPr>
            <a:r>
              <a:rPr lang="en-US" dirty="0" smtClean="0">
                <a:solidFill>
                  <a:schemeClr val="bg1"/>
                </a:solidFill>
                <a:latin typeface="Arial" charset="0"/>
                <a:cs typeface="Arial" charset="0"/>
              </a:rPr>
              <a:t>START Saving Program</a:t>
            </a:r>
          </a:p>
          <a:p>
            <a:pPr eaLnBrk="1" hangingPunct="1">
              <a:buFont typeface="Arial" charset="0"/>
              <a:buNone/>
            </a:pPr>
            <a:r>
              <a:rPr lang="en-US" dirty="0" smtClean="0">
                <a:solidFill>
                  <a:schemeClr val="bg1"/>
                </a:solidFill>
                <a:latin typeface="Arial" charset="0"/>
                <a:cs typeface="Arial" charset="0"/>
              </a:rPr>
              <a:t>TOPS Tech Early Start Program</a:t>
            </a:r>
          </a:p>
          <a:p>
            <a:pPr eaLnBrk="1" hangingPunct="1">
              <a:buFont typeface="Arial" charset="0"/>
              <a:buNone/>
            </a:pPr>
            <a:r>
              <a:rPr lang="en-US" dirty="0" smtClean="0">
                <a:solidFill>
                  <a:schemeClr val="bg1"/>
                </a:solidFill>
                <a:latin typeface="Arial" charset="0"/>
                <a:cs typeface="Arial" charset="0"/>
              </a:rPr>
              <a:t>Chafee Educational Training Voucher (ETV) Program</a:t>
            </a:r>
          </a:p>
          <a:p>
            <a:pPr eaLnBrk="1" hangingPunct="1">
              <a:buNone/>
            </a:pPr>
            <a:r>
              <a:rPr lang="en-US" dirty="0" smtClean="0">
                <a:latin typeface="Arial" charset="0"/>
                <a:cs typeface="Arial" charset="0"/>
              </a:rPr>
              <a:t>Go </a:t>
            </a:r>
            <a:r>
              <a:rPr lang="en-US" dirty="0">
                <a:latin typeface="Arial" charset="0"/>
                <a:cs typeface="Arial" charset="0"/>
              </a:rPr>
              <a:t>Grant</a:t>
            </a:r>
          </a:p>
          <a:p>
            <a:pPr eaLnBrk="1" hangingPunct="1">
              <a:buNone/>
            </a:pPr>
            <a:r>
              <a:rPr lang="en-US" dirty="0">
                <a:latin typeface="Arial" charset="0"/>
                <a:cs typeface="Arial" charset="0"/>
              </a:rPr>
              <a:t>Rockefeller State Wildlife Scholarship</a:t>
            </a:r>
          </a:p>
          <a:p>
            <a:pPr eaLnBrk="1" hangingPunct="1">
              <a:buNone/>
            </a:pPr>
            <a:r>
              <a:rPr lang="en-US" dirty="0">
                <a:latin typeface="Arial" charset="0"/>
                <a:cs typeface="Arial" charset="0"/>
              </a:rPr>
              <a:t>John R Justice Student Loan Repayment </a:t>
            </a:r>
            <a:r>
              <a:rPr lang="en-US" dirty="0" smtClean="0">
                <a:latin typeface="Arial" charset="0"/>
                <a:cs typeface="Arial" charset="0"/>
              </a:rPr>
              <a:t>Program</a:t>
            </a:r>
            <a:endParaRPr lang="en-US" dirty="0" smtClean="0">
              <a:solidFill>
                <a:schemeClr val="bg1"/>
              </a:solidFill>
              <a:latin typeface="Arial" charset="0"/>
              <a:cs typeface="Arial" charset="0"/>
            </a:endParaRPr>
          </a:p>
        </p:txBody>
      </p:sp>
      <p:sp>
        <p:nvSpPr>
          <p:cNvPr id="6148" name="Footer Placeholder 3"/>
          <p:cNvSpPr>
            <a:spLocks noGrp="1"/>
          </p:cNvSpPr>
          <p:nvPr>
            <p:ph type="ftr" sz="quarter" idx="11"/>
          </p:nvPr>
        </p:nvSpPr>
        <p:spPr bwMode="auto">
          <a:xfrm>
            <a:off x="1371600" y="6356350"/>
            <a:ext cx="7772400" cy="501650"/>
          </a:xfrm>
          <a:ln>
            <a:miter lim="800000"/>
            <a:headEnd/>
            <a:tailEnd/>
          </a:ln>
        </p:spPr>
        <p:txBody>
          <a:bodyPr wrap="square" numCol="1" anchorCtr="0" compatLnSpc="1">
            <a:prstTxWarp prst="textNoShape">
              <a:avLst/>
            </a:prstTxWarp>
          </a:bodyPr>
          <a:lstStyle/>
          <a:p>
            <a:pPr fontAlgn="base">
              <a:spcBef>
                <a:spcPct val="0"/>
              </a:spcBef>
              <a:spcAft>
                <a:spcPct val="0"/>
              </a:spcAft>
              <a:defRPr/>
            </a:pPr>
            <a:r>
              <a:rPr lang="en-US" dirty="0" smtClean="0">
                <a:solidFill>
                  <a:srgbClr val="FFFF00"/>
                </a:solidFill>
              </a:rPr>
              <a:t>www.osfa.la.gov</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706562"/>
          </a:xfrm>
        </p:spPr>
        <p:txBody>
          <a:bodyPr>
            <a:normAutofit/>
          </a:bodyPr>
          <a:lstStyle/>
          <a:p>
            <a:r>
              <a:rPr lang="en-US" sz="3600" dirty="0" smtClean="0"/>
              <a:t>Earn a Trailblazer Letter of Achievement/ Recommendation</a:t>
            </a:r>
            <a:endParaRPr lang="en-US" sz="3600" dirty="0"/>
          </a:p>
        </p:txBody>
      </p:sp>
      <p:sp>
        <p:nvSpPr>
          <p:cNvPr id="3" name="Content Placeholder 2"/>
          <p:cNvSpPr>
            <a:spLocks noGrp="1"/>
          </p:cNvSpPr>
          <p:nvPr>
            <p:ph idx="1"/>
          </p:nvPr>
        </p:nvSpPr>
        <p:spPr>
          <a:xfrm>
            <a:off x="1676400" y="2027237"/>
            <a:ext cx="7086600" cy="4449763"/>
          </a:xfrm>
        </p:spPr>
        <p:txBody>
          <a:bodyPr>
            <a:normAutofit/>
          </a:bodyPr>
          <a:lstStyle/>
          <a:p>
            <a:pPr algn="ctr">
              <a:buNone/>
            </a:pPr>
            <a:r>
              <a:rPr lang="en-US" u="sng" dirty="0" smtClean="0"/>
              <a:t>October 2013</a:t>
            </a:r>
            <a:endParaRPr lang="en-US" dirty="0" smtClean="0"/>
          </a:p>
          <a:p>
            <a:pPr lvl="0"/>
            <a:r>
              <a:rPr lang="en-US" dirty="0" smtClean="0"/>
              <a:t>Work with your Counselor to schedule a College Day/Career Night/LOSFA presentation event at your school.</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554162"/>
          </a:xfrm>
        </p:spPr>
        <p:txBody>
          <a:bodyPr>
            <a:normAutofit/>
          </a:bodyPr>
          <a:lstStyle/>
          <a:p>
            <a:r>
              <a:rPr lang="en-US" sz="3600" dirty="0" smtClean="0"/>
              <a:t>Earn a Trailblazer Letter of Achievement/ Recommendation</a:t>
            </a:r>
            <a:endParaRPr lang="en-US" sz="3600" dirty="0"/>
          </a:p>
        </p:txBody>
      </p:sp>
      <p:sp>
        <p:nvSpPr>
          <p:cNvPr id="3" name="Content Placeholder 2"/>
          <p:cNvSpPr>
            <a:spLocks noGrp="1"/>
          </p:cNvSpPr>
          <p:nvPr>
            <p:ph idx="1"/>
          </p:nvPr>
        </p:nvSpPr>
        <p:spPr>
          <a:xfrm>
            <a:off x="1676400" y="1874837"/>
            <a:ext cx="7086600" cy="4449763"/>
          </a:xfrm>
        </p:spPr>
        <p:txBody>
          <a:bodyPr>
            <a:normAutofit fontScale="85000" lnSpcReduction="10000"/>
          </a:bodyPr>
          <a:lstStyle/>
          <a:p>
            <a:pPr algn="ctr">
              <a:buNone/>
            </a:pPr>
            <a:r>
              <a:rPr lang="en-US" u="sng" dirty="0" smtClean="0"/>
              <a:t>November 2013</a:t>
            </a:r>
            <a:endParaRPr lang="en-US" dirty="0" smtClean="0"/>
          </a:p>
          <a:p>
            <a:pPr lvl="0">
              <a:spcBef>
                <a:spcPts val="0"/>
              </a:spcBef>
              <a:spcAft>
                <a:spcPts val="1800"/>
              </a:spcAft>
            </a:pPr>
            <a:r>
              <a:rPr lang="en-US" dirty="0" smtClean="0"/>
              <a:t>Recommend to your Counselor a current Junior at your school to be a 2014-2015 Trailblazer.</a:t>
            </a:r>
          </a:p>
          <a:p>
            <a:pPr lvl="0">
              <a:spcBef>
                <a:spcPts val="0"/>
              </a:spcBef>
              <a:spcAft>
                <a:spcPts val="1800"/>
              </a:spcAft>
            </a:pPr>
            <a:r>
              <a:rPr lang="en-US" dirty="0" smtClean="0"/>
              <a:t>Write a short essay detailing the activities you initiated, organized and/or executed to increase knowledge of financial aid opportunities at your school and have your Counselor Email it to LOSFA (</a:t>
            </a:r>
            <a:r>
              <a:rPr lang="en-US" u="sng" dirty="0" smtClean="0"/>
              <a:t>custserv@la.gov</a:t>
            </a:r>
            <a:r>
              <a:rPr lang="en-US" dirty="0" smtClean="0"/>
              <a:t>). The final deadline for receipt is November 30.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239000" cy="1143000"/>
          </a:xfrm>
        </p:spPr>
        <p:txBody>
          <a:bodyPr>
            <a:noAutofit/>
          </a:bodyPr>
          <a:lstStyle/>
          <a:p>
            <a:r>
              <a:rPr lang="en-US" sz="3600" dirty="0" smtClean="0"/>
              <a:t>Earn a Trailblazer Letter of Achievement/ Recommendation</a:t>
            </a:r>
            <a:endParaRPr lang="en-US" sz="3600" dirty="0"/>
          </a:p>
        </p:txBody>
      </p:sp>
      <p:sp>
        <p:nvSpPr>
          <p:cNvPr id="3" name="Content Placeholder 2"/>
          <p:cNvSpPr>
            <a:spLocks noGrp="1"/>
          </p:cNvSpPr>
          <p:nvPr>
            <p:ph idx="1"/>
          </p:nvPr>
        </p:nvSpPr>
        <p:spPr>
          <a:xfrm>
            <a:off x="1600200" y="1676400"/>
            <a:ext cx="7086600" cy="5029200"/>
          </a:xfrm>
        </p:spPr>
        <p:txBody>
          <a:bodyPr>
            <a:noAutofit/>
          </a:bodyPr>
          <a:lstStyle/>
          <a:p>
            <a:pPr algn="ctr">
              <a:buNone/>
            </a:pPr>
            <a:r>
              <a:rPr lang="en-US" sz="2200" u="sng" dirty="0" smtClean="0"/>
              <a:t>February 16, 2014</a:t>
            </a:r>
            <a:endParaRPr lang="en-US" sz="2200" dirty="0" smtClean="0"/>
          </a:p>
          <a:p>
            <a:pPr lvl="0">
              <a:lnSpc>
                <a:spcPct val="120000"/>
              </a:lnSpc>
              <a:spcBef>
                <a:spcPts val="0"/>
              </a:spcBef>
              <a:spcAft>
                <a:spcPts val="0"/>
              </a:spcAft>
            </a:pPr>
            <a:r>
              <a:rPr lang="en-US" sz="2200" dirty="0" smtClean="0"/>
              <a:t>Attend College Goal Sunday at the location for which you volunteered</a:t>
            </a:r>
          </a:p>
          <a:p>
            <a:pPr lvl="0">
              <a:lnSpc>
                <a:spcPct val="120000"/>
              </a:lnSpc>
              <a:spcBef>
                <a:spcPts val="0"/>
              </a:spcBef>
              <a:spcAft>
                <a:spcPts val="0"/>
              </a:spcAft>
            </a:pPr>
            <a:r>
              <a:rPr lang="en-US" sz="2200" dirty="0" smtClean="0"/>
              <a:t>Assist the LOSFA representative and the Site Coordinator as needed</a:t>
            </a:r>
          </a:p>
          <a:p>
            <a:pPr lvl="0">
              <a:lnSpc>
                <a:spcPct val="120000"/>
              </a:lnSpc>
              <a:spcBef>
                <a:spcPts val="0"/>
              </a:spcBef>
              <a:spcAft>
                <a:spcPts val="0"/>
              </a:spcAft>
            </a:pPr>
            <a:r>
              <a:rPr lang="en-US" sz="2200" dirty="0" smtClean="0"/>
              <a:t>(This activity represents final completion of the task you received credit for when you volunteered during Trailblazer Camp last July. Fulfillment of this task will be on the honor system as we want to get your letters of Achievement/Recognition to you by mid-December so that you can include them in college admissions application packages.)</a:t>
            </a:r>
            <a:endParaRPr lang="en-US" sz="2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Trailblazers 2014</a:t>
            </a:r>
            <a:endParaRPr lang="en-US" dirty="0"/>
          </a:p>
        </p:txBody>
      </p:sp>
      <p:sp>
        <p:nvSpPr>
          <p:cNvPr id="3" name="Content Placeholder 2"/>
          <p:cNvSpPr>
            <a:spLocks noGrp="1"/>
          </p:cNvSpPr>
          <p:nvPr>
            <p:ph idx="1"/>
          </p:nvPr>
        </p:nvSpPr>
        <p:spPr/>
        <p:txBody>
          <a:bodyPr/>
          <a:lstStyle/>
          <a:p>
            <a:pPr algn="ctr">
              <a:buNone/>
            </a:pPr>
            <a:r>
              <a:rPr lang="en-US" dirty="0" smtClean="0"/>
              <a:t>July 13 -15 , 2014</a:t>
            </a:r>
          </a:p>
          <a:p>
            <a:pPr algn="ctr">
              <a:buNone/>
            </a:pPr>
            <a:r>
              <a:rPr lang="en-US" dirty="0" smtClean="0"/>
              <a:t>Northwestern State University</a:t>
            </a:r>
          </a:p>
          <a:p>
            <a:pPr algn="ctr">
              <a:buNone/>
            </a:pPr>
            <a:r>
              <a:rPr lang="en-US" dirty="0" smtClean="0"/>
              <a:t>Natchitoches</a:t>
            </a:r>
          </a:p>
          <a:p>
            <a:pPr algn="ctr">
              <a:buNone/>
            </a:pPr>
            <a:endParaRPr lang="en-US" dirty="0" smtClean="0"/>
          </a:p>
          <a:p>
            <a:pPr algn="ctr">
              <a:buNone/>
            </a:pPr>
            <a:r>
              <a:rPr lang="en-US" dirty="0" smtClean="0"/>
              <a:t>July 20 - 22, 2014</a:t>
            </a:r>
          </a:p>
          <a:p>
            <a:pPr algn="ctr">
              <a:buNone/>
            </a:pPr>
            <a:r>
              <a:rPr lang="en-US" dirty="0" smtClean="0"/>
              <a:t>Nicholls State University</a:t>
            </a:r>
          </a:p>
          <a:p>
            <a:pPr algn="ctr">
              <a:buNone/>
            </a:pPr>
            <a:r>
              <a:rPr lang="en-US" dirty="0" smtClean="0"/>
              <a:t>Thibodaux</a:t>
            </a:r>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1371600" y="6356350"/>
            <a:ext cx="7772400" cy="425450"/>
          </a:xfrm>
        </p:spPr>
        <p:txBody>
          <a:bodyPr/>
          <a:lstStyle/>
          <a:p>
            <a:pPr>
              <a:defRPr/>
            </a:pPr>
            <a:r>
              <a:rPr lang="en-US" dirty="0" smtClean="0">
                <a:solidFill>
                  <a:srgbClr val="FFFF00"/>
                </a:solidFill>
              </a:rPr>
              <a:t>www.osfa.la.gov</a:t>
            </a:r>
            <a:endParaRPr lang="en-US" dirty="0">
              <a:solidFill>
                <a:srgbClr val="FFFF00"/>
              </a:solidFill>
            </a:endParaRPr>
          </a:p>
        </p:txBody>
      </p:sp>
      <p:sp>
        <p:nvSpPr>
          <p:cNvPr id="5" name="Title 1"/>
          <p:cNvSpPr txBox="1">
            <a:spLocks/>
          </p:cNvSpPr>
          <p:nvPr/>
        </p:nvSpPr>
        <p:spPr bwMode="auto">
          <a:xfrm>
            <a:off x="1371600" y="228600"/>
            <a:ext cx="74676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4400" b="0" i="0" u="none" strike="noStrike" kern="1200" cap="none" spc="0" normalizeH="0" baseline="0" noProof="0" dirty="0" smtClean="0">
                <a:ln>
                  <a:noFill/>
                </a:ln>
                <a:solidFill>
                  <a:srgbClr val="FFFF00"/>
                </a:solidFill>
                <a:effectLst/>
                <a:uLnTx/>
                <a:uFillTx/>
                <a:latin typeface="Arial" charset="0"/>
                <a:ea typeface="+mj-ea"/>
                <a:cs typeface="Arial" charset="0"/>
              </a:rPr>
              <a:t>LOSFA Social Media</a:t>
            </a:r>
            <a:r>
              <a:rPr kumimoji="0" lang="en-US" sz="4400" b="0" i="0" u="none" strike="noStrike" kern="1200" cap="none" spc="0" normalizeH="0" noProof="0" dirty="0" smtClean="0">
                <a:ln>
                  <a:noFill/>
                </a:ln>
                <a:solidFill>
                  <a:srgbClr val="FFFF00"/>
                </a:solidFill>
                <a:effectLst/>
                <a:uLnTx/>
                <a:uFillTx/>
                <a:latin typeface="Arial" charset="0"/>
                <a:ea typeface="+mj-ea"/>
                <a:cs typeface="Arial" charset="0"/>
              </a:rPr>
              <a:t> </a:t>
            </a:r>
            <a:r>
              <a:rPr kumimoji="0" lang="en-US" sz="4400" b="0" i="0" u="none" strike="noStrike" kern="1200" cap="none" spc="0" normalizeH="0" baseline="0" noProof="0" dirty="0" smtClean="0">
                <a:ln>
                  <a:noFill/>
                </a:ln>
                <a:solidFill>
                  <a:srgbClr val="FFFF00"/>
                </a:solidFill>
                <a:effectLst/>
                <a:uLnTx/>
                <a:uFillTx/>
                <a:latin typeface="Arial" charset="0"/>
                <a:ea typeface="+mj-ea"/>
                <a:cs typeface="Arial" charset="0"/>
              </a:rPr>
              <a:t>Sites</a:t>
            </a:r>
          </a:p>
        </p:txBody>
      </p:sp>
      <p:sp>
        <p:nvSpPr>
          <p:cNvPr id="6" name="Content Placeholder 2"/>
          <p:cNvSpPr txBox="1">
            <a:spLocks/>
          </p:cNvSpPr>
          <p:nvPr/>
        </p:nvSpPr>
        <p:spPr bwMode="auto">
          <a:xfrm>
            <a:off x="3429000" y="1600200"/>
            <a:ext cx="55626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r>
              <a:rPr kumimoji="0" lang="en-US" sz="2400" b="0" i="0" u="none" strike="noStrike" kern="1200" cap="none" spc="0" normalizeH="0" baseline="0" noProof="0" dirty="0" smtClean="0">
                <a:ln>
                  <a:noFill/>
                </a:ln>
                <a:solidFill>
                  <a:schemeClr val="bg1"/>
                </a:solidFill>
                <a:effectLst/>
                <a:uLnTx/>
                <a:uFillTx/>
                <a:latin typeface="Arial" charset="0"/>
                <a:ea typeface="+mn-ea"/>
                <a:cs typeface="Arial" charset="0"/>
              </a:rPr>
              <a:t>http://www.facebook.com/LOSFA</a:t>
            </a: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endParaRPr kumimoji="0" lang="en-US" sz="2400" b="0" i="0" u="none" strike="noStrike" kern="1200" cap="none" spc="0" normalizeH="0" baseline="0" noProof="0" dirty="0" smtClean="0">
              <a:ln>
                <a:noFill/>
              </a:ln>
              <a:solidFill>
                <a:schemeClr val="bg1"/>
              </a:solidFill>
              <a:effectLst/>
              <a:uLnTx/>
              <a:uFillTx/>
              <a:latin typeface="Arial" charset="0"/>
              <a:ea typeface="+mn-ea"/>
              <a:cs typeface="Arial" charset="0"/>
            </a:endParaRP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endParaRPr kumimoji="0" lang="en-US" sz="2400" b="0" i="0" u="none" strike="noStrike" kern="1200" cap="none" spc="0" normalizeH="0" baseline="0" noProof="0" dirty="0" smtClean="0">
              <a:ln>
                <a:noFill/>
              </a:ln>
              <a:solidFill>
                <a:schemeClr val="bg1"/>
              </a:solidFill>
              <a:effectLst/>
              <a:uLnTx/>
              <a:uFillTx/>
              <a:latin typeface="Arial" charset="0"/>
              <a:ea typeface="+mn-ea"/>
              <a:cs typeface="Arial" charset="0"/>
            </a:endParaRP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r>
              <a:rPr kumimoji="0" lang="en-US" sz="2400" b="0" i="0" u="none" strike="noStrike" kern="1200" cap="none" spc="0" normalizeH="0" baseline="0" noProof="0" dirty="0" smtClean="0">
                <a:ln>
                  <a:noFill/>
                </a:ln>
                <a:solidFill>
                  <a:schemeClr val="bg1"/>
                </a:solidFill>
                <a:effectLst/>
                <a:uLnTx/>
                <a:uFillTx/>
                <a:latin typeface="Arial" charset="0"/>
                <a:ea typeface="+mn-ea"/>
                <a:cs typeface="Arial" charset="0"/>
              </a:rPr>
              <a:t>http://www.twitter.com/LOSFA</a:t>
            </a: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endParaRPr kumimoji="0" lang="en-US" sz="2400" b="0" i="0" u="none" strike="noStrike" kern="1200" cap="none" spc="0" normalizeH="0" baseline="0" noProof="0" dirty="0" smtClean="0">
              <a:ln>
                <a:noFill/>
              </a:ln>
              <a:solidFill>
                <a:schemeClr val="bg1"/>
              </a:solidFill>
              <a:effectLst/>
              <a:uLnTx/>
              <a:uFillTx/>
              <a:latin typeface="Arial" charset="0"/>
              <a:ea typeface="+mn-ea"/>
              <a:cs typeface="Arial" charset="0"/>
            </a:endParaRP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endParaRPr kumimoji="0" lang="en-US" sz="2400" b="0" i="0" u="none" strike="noStrike" kern="1200" cap="none" spc="0" normalizeH="0" baseline="0" noProof="0" dirty="0" smtClean="0">
              <a:ln>
                <a:noFill/>
              </a:ln>
              <a:solidFill>
                <a:schemeClr val="bg1"/>
              </a:solidFill>
              <a:effectLst/>
              <a:uLnTx/>
              <a:uFillTx/>
              <a:latin typeface="Arial" charset="0"/>
              <a:ea typeface="+mn-ea"/>
              <a:cs typeface="Arial" charset="0"/>
            </a:endParaRPr>
          </a:p>
          <a:p>
            <a:pPr marL="342900" marR="0" lvl="0" indent="-342900" algn="l" defTabSz="914400" rtl="0" eaLnBrk="0" fontAlgn="base" latinLnBrk="0" hangingPunct="0">
              <a:lnSpc>
                <a:spcPct val="100000"/>
              </a:lnSpc>
              <a:spcBef>
                <a:spcPct val="20000"/>
              </a:spcBef>
              <a:spcAft>
                <a:spcPts val="1200"/>
              </a:spcAft>
              <a:buClrTx/>
              <a:buSzTx/>
              <a:buFont typeface="Wingdings 2" pitchFamily="18" charset="2"/>
              <a:buNone/>
              <a:tabLst/>
              <a:defRPr/>
            </a:pPr>
            <a:r>
              <a:rPr kumimoji="0" lang="en-US" sz="2400" b="0" i="0" u="none" strike="noStrike" kern="1200" cap="none" spc="0" normalizeH="0" baseline="0" noProof="0" dirty="0" smtClean="0">
                <a:ln>
                  <a:noFill/>
                </a:ln>
                <a:solidFill>
                  <a:schemeClr val="bg1"/>
                </a:solidFill>
                <a:effectLst/>
                <a:uLnTx/>
                <a:uFillTx/>
                <a:latin typeface="Arial" charset="0"/>
                <a:ea typeface="+mn-ea"/>
                <a:cs typeface="Arial" charset="0"/>
              </a:rPr>
              <a:t>http://www.youtube.com/ LOSFA1000</a:t>
            </a:r>
          </a:p>
          <a:p>
            <a:pPr marL="342900" marR="0" lvl="0" indent="-342900" algn="l" defTabSz="914400" rtl="0" eaLnBrk="0" fontAlgn="base" latinLnBrk="0" hangingPunct="0">
              <a:lnSpc>
                <a:spcPct val="100000"/>
              </a:lnSpc>
              <a:spcBef>
                <a:spcPct val="20000"/>
              </a:spcBef>
              <a:spcAft>
                <a:spcPts val="1200"/>
              </a:spcAft>
              <a:buClrTx/>
              <a:buSzTx/>
              <a:buFont typeface="Wingdings 2" pitchFamily="18" charset="2"/>
              <a:buNone/>
              <a:tabLst/>
              <a:defRPr/>
            </a:pPr>
            <a:endParaRPr kumimoji="0" lang="en-US" sz="800" b="0" i="0" u="none" strike="noStrike" kern="1200" cap="none" spc="0" normalizeH="0" baseline="0" noProof="0" dirty="0" smtClean="0">
              <a:ln>
                <a:noFill/>
              </a:ln>
              <a:solidFill>
                <a:schemeClr val="bg1"/>
              </a:solidFill>
              <a:effectLst/>
              <a:uLnTx/>
              <a:uFillTx/>
              <a:latin typeface="Arial" charset="0"/>
              <a:ea typeface="+mn-ea"/>
              <a:cs typeface="Arial" charset="0"/>
            </a:endParaRP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endParaRPr kumimoji="0" lang="en-US" sz="1200" b="0" i="0" u="none" strike="noStrike" kern="1200" cap="none" spc="0" normalizeH="0" baseline="0" noProof="0" dirty="0" smtClean="0">
              <a:ln>
                <a:noFill/>
              </a:ln>
              <a:solidFill>
                <a:schemeClr val="bg1"/>
              </a:solidFill>
              <a:effectLst/>
              <a:uLnTx/>
              <a:uFillTx/>
              <a:latin typeface="Arial" charset="0"/>
              <a:ea typeface="+mn-ea"/>
              <a:cs typeface="Arial" charset="0"/>
            </a:endParaRP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endParaRPr kumimoji="0" lang="en-US" sz="3200" b="0" i="0" u="none" strike="noStrike" kern="1200" cap="none" spc="0" normalizeH="0" baseline="0" noProof="0" dirty="0" smtClean="0">
              <a:ln>
                <a:noFill/>
              </a:ln>
              <a:solidFill>
                <a:schemeClr val="tx1"/>
              </a:solidFill>
              <a:effectLst/>
              <a:uLnTx/>
              <a:uFillTx/>
              <a:latin typeface="Arial" charset="0"/>
              <a:ea typeface="+mn-ea"/>
              <a:cs typeface="Arial" charset="0"/>
            </a:endParaRPr>
          </a:p>
          <a:p>
            <a:pPr marL="342900" marR="0" lvl="0" indent="-342900" algn="l" defTabSz="914400" rtl="0" eaLnBrk="0" fontAlgn="base" latinLnBrk="0" hangingPunct="0">
              <a:lnSpc>
                <a:spcPct val="100000"/>
              </a:lnSpc>
              <a:spcBef>
                <a:spcPct val="20000"/>
              </a:spcBef>
              <a:spcAft>
                <a:spcPct val="0"/>
              </a:spcAft>
              <a:buClrTx/>
              <a:buSzTx/>
              <a:buFont typeface="Wingdings 2" pitchFamily="18" charset="2"/>
              <a:buNone/>
              <a:tabLst/>
              <a:defRPr/>
            </a:pPr>
            <a:endParaRPr kumimoji="0" lang="en-US" sz="3200" b="0" i="0" u="none" strike="noStrike" kern="1200" cap="none" spc="0" normalizeH="0" baseline="0" noProof="0" dirty="0" smtClean="0">
              <a:ln>
                <a:noFill/>
              </a:ln>
              <a:solidFill>
                <a:schemeClr val="tx1"/>
              </a:solidFill>
              <a:effectLst/>
              <a:uLnTx/>
              <a:uFillTx/>
              <a:latin typeface="Arial" charset="0"/>
              <a:ea typeface="+mn-ea"/>
              <a:cs typeface="Arial" charset="0"/>
            </a:endParaRPr>
          </a:p>
        </p:txBody>
      </p:sp>
      <p:pic>
        <p:nvPicPr>
          <p:cNvPr id="7" name="Picture 2"/>
          <p:cNvPicPr>
            <a:picLocks noChangeAspect="1" noChangeArrowheads="1"/>
          </p:cNvPicPr>
          <p:nvPr/>
        </p:nvPicPr>
        <p:blipFill>
          <a:blip r:embed="rId2" cstate="print"/>
          <a:srcRect/>
          <a:stretch>
            <a:fillRect/>
          </a:stretch>
        </p:blipFill>
        <p:spPr bwMode="auto">
          <a:xfrm>
            <a:off x="1828800" y="1676400"/>
            <a:ext cx="1066800" cy="1066800"/>
          </a:xfrm>
          <a:prstGeom prst="rect">
            <a:avLst/>
          </a:prstGeom>
          <a:noFill/>
          <a:ln w="9525">
            <a:noFill/>
            <a:miter lim="800000"/>
            <a:headEnd/>
            <a:tailEnd/>
          </a:ln>
        </p:spPr>
      </p:pic>
      <p:pic>
        <p:nvPicPr>
          <p:cNvPr id="8" name="Picture 3"/>
          <p:cNvPicPr>
            <a:picLocks noChangeAspect="1" noChangeArrowheads="1"/>
          </p:cNvPicPr>
          <p:nvPr/>
        </p:nvPicPr>
        <p:blipFill>
          <a:blip r:embed="rId3" cstate="print"/>
          <a:srcRect/>
          <a:stretch>
            <a:fillRect/>
          </a:stretch>
        </p:blipFill>
        <p:spPr bwMode="auto">
          <a:xfrm>
            <a:off x="1828800" y="2971800"/>
            <a:ext cx="1057275" cy="1057275"/>
          </a:xfrm>
          <a:prstGeom prst="rect">
            <a:avLst/>
          </a:prstGeom>
          <a:noFill/>
          <a:ln w="9525">
            <a:noFill/>
            <a:miter lim="800000"/>
            <a:headEnd/>
            <a:tailEnd/>
          </a:ln>
        </p:spPr>
      </p:pic>
      <p:pic>
        <p:nvPicPr>
          <p:cNvPr id="9" name="Picture 4"/>
          <p:cNvPicPr>
            <a:picLocks noChangeAspect="1" noChangeArrowheads="1"/>
          </p:cNvPicPr>
          <p:nvPr/>
        </p:nvPicPr>
        <p:blipFill>
          <a:blip r:embed="rId4" cstate="print"/>
          <a:srcRect/>
          <a:stretch>
            <a:fillRect/>
          </a:stretch>
        </p:blipFill>
        <p:spPr bwMode="auto">
          <a:xfrm>
            <a:off x="1828800" y="4238625"/>
            <a:ext cx="1076325" cy="7143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Student Aid Update</a:t>
            </a:r>
            <a:endParaRPr lang="en-US" dirty="0"/>
          </a:p>
        </p:txBody>
      </p:sp>
      <p:sp>
        <p:nvSpPr>
          <p:cNvPr id="3" name="Content Placeholder 2"/>
          <p:cNvSpPr>
            <a:spLocks noGrp="1"/>
          </p:cNvSpPr>
          <p:nvPr>
            <p:ph idx="1"/>
          </p:nvPr>
        </p:nvSpPr>
        <p:spPr>
          <a:xfrm>
            <a:off x="1600200" y="1295400"/>
            <a:ext cx="7086600" cy="4449763"/>
          </a:xfrm>
        </p:spPr>
        <p:txBody>
          <a:bodyPr/>
          <a:lstStyle/>
          <a:p>
            <a:pPr marL="0" indent="0">
              <a:buNone/>
            </a:pPr>
            <a:r>
              <a:rPr lang="en-US" sz="2800" dirty="0" smtClean="0"/>
              <a:t>The Impact of Sequestration on Federal Student Aid Programs</a:t>
            </a:r>
          </a:p>
          <a:p>
            <a:pPr lvl="1">
              <a:buFont typeface="Arial" pitchFamily="34" charset="0"/>
              <a:buChar char="•"/>
            </a:pPr>
            <a:r>
              <a:rPr lang="en-US" sz="2400" dirty="0" smtClean="0"/>
              <a:t>On August 2, 2011, Congress passed the Budget Control Act of 2011, which put into place automatic federal budget cuts, known as a “sequester,” to take effect if Congress failed to enact legislation to reduce the federal deficit by March 1, 2013.</a:t>
            </a:r>
          </a:p>
          <a:p>
            <a:pPr lvl="1">
              <a:buFont typeface="Arial" pitchFamily="34" charset="0"/>
              <a:buChar char="•"/>
            </a:pPr>
            <a:r>
              <a:rPr lang="en-US" sz="2400" dirty="0" smtClean="0"/>
              <a:t>Because Congress did not act, these budget cuts are now in effect and they have had an impact on certain federal student aid programs.</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2998578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Student Aid Update</a:t>
            </a:r>
            <a:endParaRPr lang="en-US" dirty="0"/>
          </a:p>
        </p:txBody>
      </p:sp>
      <p:sp>
        <p:nvSpPr>
          <p:cNvPr id="3" name="Content Placeholder 2"/>
          <p:cNvSpPr>
            <a:spLocks noGrp="1"/>
          </p:cNvSpPr>
          <p:nvPr>
            <p:ph idx="1"/>
          </p:nvPr>
        </p:nvSpPr>
        <p:spPr>
          <a:xfrm>
            <a:off x="1600200" y="1295400"/>
            <a:ext cx="7086600" cy="4449763"/>
          </a:xfrm>
        </p:spPr>
        <p:txBody>
          <a:bodyPr/>
          <a:lstStyle/>
          <a:p>
            <a:pPr marL="0" indent="0">
              <a:buNone/>
            </a:pPr>
            <a:r>
              <a:rPr lang="en-US" sz="2800" dirty="0" smtClean="0"/>
              <a:t>The Impact of Sequestration on Federal Student Aid Programs</a:t>
            </a:r>
          </a:p>
          <a:p>
            <a:pPr marL="0" indent="0" algn="ctr">
              <a:buNone/>
            </a:pPr>
            <a:r>
              <a:rPr lang="en-US" sz="2800" dirty="0" smtClean="0"/>
              <a:t>Pell Grant Program</a:t>
            </a:r>
          </a:p>
          <a:p>
            <a:pPr lvl="1">
              <a:buFont typeface="Arial" pitchFamily="34" charset="0"/>
              <a:buChar char="•"/>
            </a:pPr>
            <a:r>
              <a:rPr lang="en-US" sz="2400" dirty="0" smtClean="0"/>
              <a:t>The law specifically exempts the Pell Grant Program from the effects of the sequester.</a:t>
            </a:r>
          </a:p>
          <a:p>
            <a:pPr lvl="1">
              <a:buFont typeface="Arial" pitchFamily="34" charset="0"/>
              <a:buChar char="•"/>
            </a:pPr>
            <a:r>
              <a:rPr lang="en-US" sz="2400" dirty="0" smtClean="0"/>
              <a:t>Therefore, the maximum Pell Grant award for the 2013-14 award year remains at $5,645. </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3847502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020762"/>
          </a:xfrm>
        </p:spPr>
        <p:txBody>
          <a:bodyPr/>
          <a:lstStyle/>
          <a:p>
            <a:r>
              <a:rPr lang="en-US" dirty="0" smtClean="0"/>
              <a:t>Federal Student Aid Update</a:t>
            </a:r>
            <a:endParaRPr lang="en-US" dirty="0"/>
          </a:p>
        </p:txBody>
      </p:sp>
      <p:sp>
        <p:nvSpPr>
          <p:cNvPr id="3" name="Content Placeholder 2"/>
          <p:cNvSpPr>
            <a:spLocks noGrp="1"/>
          </p:cNvSpPr>
          <p:nvPr>
            <p:ph idx="1"/>
          </p:nvPr>
        </p:nvSpPr>
        <p:spPr>
          <a:xfrm>
            <a:off x="1600200" y="1143000"/>
            <a:ext cx="7467600" cy="5257800"/>
          </a:xfrm>
        </p:spPr>
        <p:txBody>
          <a:bodyPr/>
          <a:lstStyle/>
          <a:p>
            <a:pPr marL="0" indent="0">
              <a:buNone/>
            </a:pPr>
            <a:r>
              <a:rPr lang="en-US" sz="2800" dirty="0" smtClean="0"/>
              <a:t>The Impact of Sequestration on Federal Student Aid Programs</a:t>
            </a:r>
          </a:p>
          <a:p>
            <a:pPr marL="0" indent="0" algn="ctr">
              <a:buNone/>
            </a:pPr>
            <a:r>
              <a:rPr lang="en-US" sz="2800" dirty="0" smtClean="0"/>
              <a:t>Direct Loan Program</a:t>
            </a:r>
          </a:p>
          <a:p>
            <a:pPr lvl="1">
              <a:buFont typeface="Arial" pitchFamily="34" charset="0"/>
              <a:buChar char="•"/>
            </a:pPr>
            <a:r>
              <a:rPr lang="en-US" sz="2400" dirty="0" smtClean="0"/>
              <a:t>While this law does not otherwise change the amount or terms or conditions of Direct Loans, it does raise the loan fee paid by borrowers for Direct Loans Disbursed after March 1, 2013.</a:t>
            </a:r>
          </a:p>
          <a:p>
            <a:pPr lvl="1">
              <a:buFont typeface="Arial" pitchFamily="34" charset="0"/>
              <a:buChar char="•"/>
            </a:pPr>
            <a:r>
              <a:rPr lang="en-US" sz="2400" dirty="0" smtClean="0"/>
              <a:t>For a Direct Subsidized or Direct </a:t>
            </a:r>
            <a:r>
              <a:rPr lang="en-US" sz="2400" b="1" i="1" dirty="0" smtClean="0"/>
              <a:t>Unsubsidized Loan</a:t>
            </a:r>
            <a:r>
              <a:rPr lang="en-US" sz="2400" dirty="0" smtClean="0"/>
              <a:t>, the loan fee will increase from 1.0 percent of the </a:t>
            </a:r>
            <a:r>
              <a:rPr lang="en-US" sz="2400" b="1" i="1" dirty="0" smtClean="0"/>
              <a:t>principal</a:t>
            </a:r>
            <a:r>
              <a:rPr lang="en-US" sz="2400" dirty="0" smtClean="0"/>
              <a:t> amount of a loan to 1.051 percent, For example, the fee on a loan for $5,500 will be increased by $2.80 from $55.00 to $57.80. </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452506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086600" cy="1020762"/>
          </a:xfrm>
        </p:spPr>
        <p:txBody>
          <a:bodyPr/>
          <a:lstStyle/>
          <a:p>
            <a:r>
              <a:rPr lang="en-US" dirty="0" smtClean="0"/>
              <a:t>Federal Student Aid Update</a:t>
            </a:r>
            <a:endParaRPr lang="en-US" dirty="0"/>
          </a:p>
        </p:txBody>
      </p:sp>
      <p:sp>
        <p:nvSpPr>
          <p:cNvPr id="3" name="Content Placeholder 2"/>
          <p:cNvSpPr>
            <a:spLocks noGrp="1"/>
          </p:cNvSpPr>
          <p:nvPr>
            <p:ph idx="1"/>
          </p:nvPr>
        </p:nvSpPr>
        <p:spPr>
          <a:xfrm>
            <a:off x="1600200" y="1143000"/>
            <a:ext cx="7315200" cy="5257800"/>
          </a:xfrm>
        </p:spPr>
        <p:txBody>
          <a:bodyPr/>
          <a:lstStyle/>
          <a:p>
            <a:pPr marL="0" indent="0">
              <a:buNone/>
            </a:pPr>
            <a:r>
              <a:rPr lang="en-US" sz="2800" dirty="0" smtClean="0"/>
              <a:t>The Impact of Sequestration on Federal Student Aid Programs</a:t>
            </a:r>
          </a:p>
          <a:p>
            <a:pPr marL="0" indent="0" algn="ctr">
              <a:buNone/>
            </a:pPr>
            <a:r>
              <a:rPr lang="en-US" sz="2800" dirty="0" smtClean="0"/>
              <a:t>Direct Loan Program</a:t>
            </a:r>
          </a:p>
          <a:p>
            <a:pPr lvl="1">
              <a:buFont typeface="Arial" pitchFamily="34" charset="0"/>
              <a:buChar char="•"/>
            </a:pPr>
            <a:r>
              <a:rPr lang="en-US" sz="2400" dirty="0" smtClean="0"/>
              <a:t>For Direct PLUS Loans for both parent and graduate student borrowers, the loan fee will increase from 4.0 percent to 4.204 percent. For example, the fee on a $10,000 </a:t>
            </a:r>
            <a:r>
              <a:rPr lang="en-US" sz="2400" b="1" i="1" dirty="0" smtClean="0"/>
              <a:t>Direct PLUS Loan</a:t>
            </a:r>
            <a:r>
              <a:rPr lang="en-US" sz="2400" dirty="0" smtClean="0"/>
              <a:t> will be increased by $20.40 from $400.00 to $420.40.</a:t>
            </a:r>
          </a:p>
          <a:p>
            <a:pPr lvl="1">
              <a:buFont typeface="Arial" pitchFamily="34" charset="0"/>
              <a:buChar char="•"/>
            </a:pPr>
            <a:r>
              <a:rPr lang="en-US" sz="2400" dirty="0" smtClean="0"/>
              <a:t>The Department of Education will be notifying borrowers individually of these fee increases and providing them with additional information.</a:t>
            </a:r>
            <a:endParaRPr lang="en-US" sz="24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2130289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52400"/>
            <a:ext cx="7086600" cy="1020762"/>
          </a:xfrm>
        </p:spPr>
        <p:txBody>
          <a:bodyPr/>
          <a:lstStyle/>
          <a:p>
            <a:r>
              <a:rPr lang="en-US" dirty="0" smtClean="0"/>
              <a:t>Federal Student Aid Update</a:t>
            </a:r>
            <a:endParaRPr lang="en-US" dirty="0"/>
          </a:p>
        </p:txBody>
      </p:sp>
      <p:sp>
        <p:nvSpPr>
          <p:cNvPr id="3" name="Content Placeholder 2"/>
          <p:cNvSpPr>
            <a:spLocks noGrp="1"/>
          </p:cNvSpPr>
          <p:nvPr>
            <p:ph idx="1"/>
          </p:nvPr>
        </p:nvSpPr>
        <p:spPr>
          <a:xfrm>
            <a:off x="1600200" y="1066800"/>
            <a:ext cx="7315200" cy="5486400"/>
          </a:xfrm>
        </p:spPr>
        <p:txBody>
          <a:bodyPr/>
          <a:lstStyle/>
          <a:p>
            <a:pPr marL="0" indent="0">
              <a:buNone/>
            </a:pPr>
            <a:r>
              <a:rPr lang="en-US" sz="2800" dirty="0" smtClean="0"/>
              <a:t>The Impact of Sequestration on Federal Student Aid Programs</a:t>
            </a:r>
          </a:p>
          <a:p>
            <a:pPr marL="0" indent="0" algn="ctr">
              <a:buNone/>
            </a:pPr>
            <a:r>
              <a:rPr lang="en-US" sz="2800" dirty="0" smtClean="0"/>
              <a:t>Iraq and Afghanistan Service Grants</a:t>
            </a:r>
          </a:p>
          <a:p>
            <a:pPr lvl="1">
              <a:buFont typeface="Arial" pitchFamily="34" charset="0"/>
              <a:buChar char="•"/>
            </a:pPr>
            <a:r>
              <a:rPr lang="en-US" sz="2000" dirty="0" smtClean="0"/>
              <a:t>The Iraq and Afghanistan Service Grant is provided to certain students whose parent or guardian was a member of the U.S. armed forces and died as a result of military service performed in Iraq or Afghanistan after the events of 9/11. Award amounts for any Iraq and Afghanistan Service Grant that is first disbursed after March 1, 2013 must be reduced by 10.0 percent from the award amount for which a recipient would otherwise have been entitled. For example, the 2012-2013 maximum award of $5,550 is reduced by $555.00, resulting in a maximum award amount of $4,995.00, and the 2013-14 maximum award of $5,645 is reduced by $564.50, resulting in a maximum award of $5,080.50.</a:t>
            </a:r>
            <a:endParaRPr lang="en-US" sz="2000" dirty="0"/>
          </a:p>
        </p:txBody>
      </p:sp>
      <p:sp>
        <p:nvSpPr>
          <p:cNvPr id="4" name="Footer Placeholder 3"/>
          <p:cNvSpPr>
            <a:spLocks noGrp="1"/>
          </p:cNvSpPr>
          <p:nvPr>
            <p:ph type="ftr" sz="quarter" idx="11"/>
          </p:nvPr>
        </p:nvSpPr>
        <p:spPr/>
        <p:txBody>
          <a:bodyPr/>
          <a:lstStyle/>
          <a:p>
            <a:pPr>
              <a:defRPr/>
            </a:pPr>
            <a:r>
              <a:rPr lang="en-US" smtClean="0"/>
              <a:t>www.osfa.la.gov</a:t>
            </a:r>
            <a:endParaRPr lang="en-US" dirty="0"/>
          </a:p>
        </p:txBody>
      </p:sp>
    </p:spTree>
    <p:extLst>
      <p:ext uri="{BB962C8B-B14F-4D97-AF65-F5344CB8AC3E}">
        <p14:creationId xmlns:p14="http://schemas.microsoft.com/office/powerpoint/2010/main" val="3701964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1065</TotalTime>
  <Words>1615</Words>
  <Application>Microsoft Office PowerPoint</Application>
  <PresentationFormat>On-screen Show (4:3)</PresentationFormat>
  <Paragraphs>205</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PowerPoint Presentation</vt:lpstr>
      <vt:lpstr>PowerPoint Presentation</vt:lpstr>
      <vt:lpstr>LOSFA Administered Programs</vt:lpstr>
      <vt:lpstr>PowerPoint Presentation</vt:lpstr>
      <vt:lpstr>Federal Student Aid Update</vt:lpstr>
      <vt:lpstr>Federal Student Aid Update</vt:lpstr>
      <vt:lpstr>Federal Student Aid Update</vt:lpstr>
      <vt:lpstr>Federal Student Aid Update</vt:lpstr>
      <vt:lpstr>Federal Student Aid Update</vt:lpstr>
      <vt:lpstr>Federal Student Aid Update</vt:lpstr>
      <vt:lpstr>Board of Regents Update</vt:lpstr>
      <vt:lpstr>Board of Regents Update</vt:lpstr>
      <vt:lpstr>Board of Regents Update</vt:lpstr>
      <vt:lpstr>PowerPoint Presentation</vt:lpstr>
      <vt:lpstr>Program Presentations</vt:lpstr>
      <vt:lpstr>Program Presentations</vt:lpstr>
      <vt:lpstr>On-line Publications</vt:lpstr>
      <vt:lpstr>On-Line Publications</vt:lpstr>
      <vt:lpstr>How Do I Schedule A Presentation?</vt:lpstr>
      <vt:lpstr>PowerPoint Presentations</vt:lpstr>
      <vt:lpstr>STS Training</vt:lpstr>
      <vt:lpstr>Financial Aid Call In Night</vt:lpstr>
      <vt:lpstr>PowerPoint Presentation</vt:lpstr>
      <vt:lpstr>Why do I need a Trailblazer?</vt:lpstr>
      <vt:lpstr>What makes a good Trailblazer?</vt:lpstr>
      <vt:lpstr>Earn a Trailblazer Letter of Achievement/ Recommendation</vt:lpstr>
      <vt:lpstr>Earn a Trailblazer Letter of Achievement/ Recommendation</vt:lpstr>
      <vt:lpstr>Earn a Trailblazer Letter of Achievement/ Recommendation</vt:lpstr>
      <vt:lpstr>Earn a Trailblazer Letter of Achievement/ Recommendation</vt:lpstr>
      <vt:lpstr>Earn a Trailblazer Letter of Achievement/ Recommendation</vt:lpstr>
      <vt:lpstr>Earn a Trailblazer Letter of Achievement/ Recommendation</vt:lpstr>
      <vt:lpstr>Earn a Trailblazer Letter of Achievement/ Recommendation</vt:lpstr>
      <vt:lpstr>Trailblazers 2014</vt:lpstr>
    </vt:vector>
  </TitlesOfParts>
  <Company>Louisiana Office of Student Financial Assistance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Rhonda Bridevaux</dc:creator>
  <cp:lastModifiedBy>Rhonda Bridevaux</cp:lastModifiedBy>
  <cp:revision>112</cp:revision>
  <cp:lastPrinted>2013-09-23T18:06:22Z</cp:lastPrinted>
  <dcterms:created xsi:type="dcterms:W3CDTF">2008-10-23T15:15:41Z</dcterms:created>
  <dcterms:modified xsi:type="dcterms:W3CDTF">2013-09-23T20:02:20Z</dcterms:modified>
</cp:coreProperties>
</file>