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9" r:id="rId2"/>
    <p:sldId id="260" r:id="rId3"/>
    <p:sldId id="261" r:id="rId4"/>
    <p:sldId id="262" r:id="rId5"/>
    <p:sldId id="263" r:id="rId6"/>
    <p:sldId id="264" r:id="rId7"/>
    <p:sldId id="265" r:id="rId8"/>
    <p:sldId id="266" r:id="rId9"/>
    <p:sldId id="267" r:id="rId10"/>
    <p:sldId id="269" r:id="rId11"/>
  </p:sldIdLst>
  <p:sldSz cx="9144000" cy="6858000" type="screen4x3"/>
  <p:notesSz cx="9601200" cy="7315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34" autoAdjust="0"/>
    <p:restoredTop sz="94660"/>
  </p:normalViewPr>
  <p:slideViewPr>
    <p:cSldViewPr>
      <p:cViewPr varScale="1">
        <p:scale>
          <a:sx n="123" d="100"/>
          <a:sy n="123" d="100"/>
        </p:scale>
        <p:origin x="-122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130" d="100"/>
          <a:sy n="130" d="100"/>
        </p:scale>
        <p:origin x="-1890" y="-96"/>
      </p:cViewPr>
      <p:guideLst>
        <p:guide orient="horz" pos="2304"/>
        <p:guide pos="302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160961" cy="366012"/>
          </a:xfrm>
          <a:prstGeom prst="rect">
            <a:avLst/>
          </a:prstGeom>
        </p:spPr>
        <p:txBody>
          <a:bodyPr vert="horz" lIns="95674" tIns="47837" rIns="95674" bIns="47837" rtlCol="0"/>
          <a:lstStyle>
            <a:lvl1pPr algn="l">
              <a:defRPr sz="1300"/>
            </a:lvl1pPr>
          </a:lstStyle>
          <a:p>
            <a:endParaRPr lang="en-US"/>
          </a:p>
        </p:txBody>
      </p:sp>
      <p:sp>
        <p:nvSpPr>
          <p:cNvPr id="4" name="Footer Placeholder 3"/>
          <p:cNvSpPr>
            <a:spLocks noGrp="1"/>
          </p:cNvSpPr>
          <p:nvPr>
            <p:ph type="ftr" sz="quarter" idx="2"/>
          </p:nvPr>
        </p:nvSpPr>
        <p:spPr>
          <a:xfrm>
            <a:off x="0" y="6947932"/>
            <a:ext cx="4160961" cy="366012"/>
          </a:xfrm>
          <a:prstGeom prst="rect">
            <a:avLst/>
          </a:prstGeom>
        </p:spPr>
        <p:txBody>
          <a:bodyPr vert="horz" lIns="95674" tIns="47837" rIns="95674" bIns="47837" rtlCol="0" anchor="b"/>
          <a:lstStyle>
            <a:lvl1pPr algn="l">
              <a:defRPr sz="1300"/>
            </a:lvl1pPr>
          </a:lstStyle>
          <a:p>
            <a:endParaRPr lang="en-US"/>
          </a:p>
        </p:txBody>
      </p:sp>
      <p:sp>
        <p:nvSpPr>
          <p:cNvPr id="5" name="Slide Number Placeholder 4"/>
          <p:cNvSpPr>
            <a:spLocks noGrp="1"/>
          </p:cNvSpPr>
          <p:nvPr>
            <p:ph type="sldNum" sz="quarter" idx="3"/>
          </p:nvPr>
        </p:nvSpPr>
        <p:spPr>
          <a:xfrm>
            <a:off x="5438042" y="6947932"/>
            <a:ext cx="4160961" cy="366012"/>
          </a:xfrm>
          <a:prstGeom prst="rect">
            <a:avLst/>
          </a:prstGeom>
        </p:spPr>
        <p:txBody>
          <a:bodyPr vert="horz" lIns="95674" tIns="47837" rIns="95674" bIns="47837" rtlCol="0" anchor="b"/>
          <a:lstStyle>
            <a:lvl1pPr algn="r">
              <a:defRPr sz="1300"/>
            </a:lvl1pPr>
          </a:lstStyle>
          <a:p>
            <a:fld id="{ACF1CA4B-800A-409D-A6F0-3D0DE199F1D5}" type="slidenum">
              <a:rPr lang="en-US" smtClean="0"/>
              <a:pPr/>
              <a:t>‹#›</a:t>
            </a:fld>
            <a:endParaRPr lang="en-US"/>
          </a:p>
        </p:txBody>
      </p:sp>
    </p:spTree>
    <p:extLst>
      <p:ext uri="{BB962C8B-B14F-4D97-AF65-F5344CB8AC3E}">
        <p14:creationId xmlns:p14="http://schemas.microsoft.com/office/powerpoint/2010/main" val="3826232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5760"/>
          </a:xfrm>
          <a:prstGeom prst="rect">
            <a:avLst/>
          </a:prstGeom>
        </p:spPr>
        <p:txBody>
          <a:bodyPr vert="horz" lIns="96659" tIns="48330" rIns="96659" bIns="48330"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5438458" y="0"/>
            <a:ext cx="4160520" cy="365760"/>
          </a:xfrm>
          <a:prstGeom prst="rect">
            <a:avLst/>
          </a:prstGeom>
        </p:spPr>
        <p:txBody>
          <a:bodyPr vert="horz" lIns="96659" tIns="48330" rIns="96659" bIns="48330" rtlCol="0"/>
          <a:lstStyle>
            <a:lvl1pPr algn="r" fontAlgn="auto">
              <a:spcBef>
                <a:spcPts val="0"/>
              </a:spcBef>
              <a:spcAft>
                <a:spcPts val="0"/>
              </a:spcAft>
              <a:defRPr sz="1300">
                <a:latin typeface="+mn-lt"/>
              </a:defRPr>
            </a:lvl1pPr>
          </a:lstStyle>
          <a:p>
            <a:pPr>
              <a:defRPr/>
            </a:pPr>
            <a:fld id="{C7EA7AE4-017B-4FA0-8EF9-DB7AEB8E2149}" type="datetimeFigureOut">
              <a:rPr lang="en-US"/>
              <a:pPr>
                <a:defRPr/>
              </a:pPr>
              <a:t>8/19/2013</a:t>
            </a:fld>
            <a:endParaRPr lang="en-US"/>
          </a:p>
        </p:txBody>
      </p:sp>
      <p:sp>
        <p:nvSpPr>
          <p:cNvPr id="4" name="Slide Image Placeholder 3"/>
          <p:cNvSpPr>
            <a:spLocks noGrp="1" noRot="1" noChangeAspect="1"/>
          </p:cNvSpPr>
          <p:nvPr>
            <p:ph type="sldImg" idx="2"/>
          </p:nvPr>
        </p:nvSpPr>
        <p:spPr>
          <a:xfrm>
            <a:off x="2971800" y="547688"/>
            <a:ext cx="3657600" cy="2743200"/>
          </a:xfrm>
          <a:prstGeom prst="rect">
            <a:avLst/>
          </a:prstGeom>
          <a:noFill/>
          <a:ln w="12700">
            <a:solidFill>
              <a:prstClr val="black"/>
            </a:solidFill>
          </a:ln>
        </p:spPr>
        <p:txBody>
          <a:bodyPr vert="horz" lIns="96659" tIns="48330" rIns="96659" bIns="48330" rtlCol="0" anchor="ctr"/>
          <a:lstStyle/>
          <a:p>
            <a:pPr lvl="0"/>
            <a:endParaRPr lang="en-US" noProof="0" smtClean="0"/>
          </a:p>
        </p:txBody>
      </p:sp>
      <p:sp>
        <p:nvSpPr>
          <p:cNvPr id="5" name="Notes Placeholder 4"/>
          <p:cNvSpPr>
            <a:spLocks noGrp="1"/>
          </p:cNvSpPr>
          <p:nvPr>
            <p:ph type="body" sz="quarter" idx="3"/>
          </p:nvPr>
        </p:nvSpPr>
        <p:spPr>
          <a:xfrm>
            <a:off x="960120" y="3474721"/>
            <a:ext cx="7680960" cy="3291840"/>
          </a:xfrm>
          <a:prstGeom prst="rect">
            <a:avLst/>
          </a:prstGeom>
        </p:spPr>
        <p:txBody>
          <a:bodyPr vert="horz" lIns="96659" tIns="48330" rIns="96659" bIns="4833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6948171"/>
            <a:ext cx="4160520" cy="365760"/>
          </a:xfrm>
          <a:prstGeom prst="rect">
            <a:avLst/>
          </a:prstGeom>
        </p:spPr>
        <p:txBody>
          <a:bodyPr vert="horz" lIns="96659" tIns="48330" rIns="96659" bIns="48330"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5438458" y="6948171"/>
            <a:ext cx="4160520" cy="365760"/>
          </a:xfrm>
          <a:prstGeom prst="rect">
            <a:avLst/>
          </a:prstGeom>
        </p:spPr>
        <p:txBody>
          <a:bodyPr vert="horz" lIns="96659" tIns="48330" rIns="96659" bIns="48330" rtlCol="0" anchor="b"/>
          <a:lstStyle>
            <a:lvl1pPr algn="r" fontAlgn="auto">
              <a:spcBef>
                <a:spcPts val="0"/>
              </a:spcBef>
              <a:spcAft>
                <a:spcPts val="0"/>
              </a:spcAft>
              <a:defRPr sz="1300">
                <a:latin typeface="+mn-lt"/>
              </a:defRPr>
            </a:lvl1pPr>
          </a:lstStyle>
          <a:p>
            <a:pPr>
              <a:defRPr/>
            </a:pPr>
            <a:fld id="{5209F1C7-D211-4ECF-85AD-81C85D37F7FA}" type="slidenum">
              <a:rPr lang="en-US"/>
              <a:pPr>
                <a:defRPr/>
              </a:pPr>
              <a:t>‹#›</a:t>
            </a:fld>
            <a:endParaRPr lang="en-US"/>
          </a:p>
        </p:txBody>
      </p:sp>
    </p:spTree>
    <p:extLst>
      <p:ext uri="{BB962C8B-B14F-4D97-AF65-F5344CB8AC3E}">
        <p14:creationId xmlns:p14="http://schemas.microsoft.com/office/powerpoint/2010/main" val="18474667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827BF2D-7983-425C-A10F-43FCE35B656F}" type="datetime1">
              <a:rPr lang="en-US"/>
              <a:pPr>
                <a:defRPr/>
              </a:pPr>
              <a:t>8/19/2013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www.osfa.la.gov</a:t>
            </a:r>
          </a:p>
        </p:txBody>
      </p:sp>
      <p:sp>
        <p:nvSpPr>
          <p:cNvPr id="6" name="Slide Number Placeholder 5"/>
          <p:cNvSpPr>
            <a:spLocks noGrp="1"/>
          </p:cNvSpPr>
          <p:nvPr>
            <p:ph type="sldNum" sz="quarter" idx="12"/>
          </p:nvPr>
        </p:nvSpPr>
        <p:spPr/>
        <p:txBody>
          <a:bodyPr/>
          <a:lstStyle>
            <a:lvl1pPr>
              <a:defRPr/>
            </a:lvl1pPr>
          </a:lstStyle>
          <a:p>
            <a:pPr>
              <a:defRPr/>
            </a:pPr>
            <a:fld id="{056AC34C-8036-4B3F-9BDF-55A7099DC39D}"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5E8BCB1-FA97-47BD-858A-10CCE1CE4E52}" type="datetime1">
              <a:rPr lang="en-US"/>
              <a:pPr>
                <a:defRPr/>
              </a:pPr>
              <a:t>8/19/2013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www.osfa.la.gov</a:t>
            </a:r>
          </a:p>
        </p:txBody>
      </p:sp>
      <p:sp>
        <p:nvSpPr>
          <p:cNvPr id="6" name="Slide Number Placeholder 5"/>
          <p:cNvSpPr>
            <a:spLocks noGrp="1"/>
          </p:cNvSpPr>
          <p:nvPr>
            <p:ph type="sldNum" sz="quarter" idx="12"/>
          </p:nvPr>
        </p:nvSpPr>
        <p:spPr/>
        <p:txBody>
          <a:bodyPr/>
          <a:lstStyle>
            <a:lvl1pPr>
              <a:defRPr/>
            </a:lvl1pPr>
          </a:lstStyle>
          <a:p>
            <a:pPr>
              <a:defRPr/>
            </a:pPr>
            <a:fld id="{BA2C056F-F648-40DB-BDB3-85C0B2589DC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A2699E0-41AF-44D7-8C86-EB20DB58C7EE}" type="datetime1">
              <a:rPr lang="en-US"/>
              <a:pPr>
                <a:defRPr/>
              </a:pPr>
              <a:t>8/19/2013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www.osfa.la.gov</a:t>
            </a:r>
          </a:p>
        </p:txBody>
      </p:sp>
      <p:sp>
        <p:nvSpPr>
          <p:cNvPr id="6" name="Slide Number Placeholder 5"/>
          <p:cNvSpPr>
            <a:spLocks noGrp="1"/>
          </p:cNvSpPr>
          <p:nvPr>
            <p:ph type="sldNum" sz="quarter" idx="12"/>
          </p:nvPr>
        </p:nvSpPr>
        <p:spPr/>
        <p:txBody>
          <a:bodyPr/>
          <a:lstStyle>
            <a:lvl1pPr>
              <a:defRPr/>
            </a:lvl1pPr>
          </a:lstStyle>
          <a:p>
            <a:pPr>
              <a:defRPr/>
            </a:pPr>
            <a:fld id="{B2F6B6E5-7600-4F20-A914-C8CF56931A0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0" y="0"/>
            <a:ext cx="1371600" cy="6858000"/>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50000"/>
              </a:spcBef>
              <a:spcAft>
                <a:spcPts val="0"/>
              </a:spcAft>
              <a:defRPr/>
            </a:pPr>
            <a:endParaRPr lang="en-US" dirty="0">
              <a:solidFill>
                <a:srgbClr val="00B0F0"/>
              </a:solidFill>
            </a:endParaRPr>
          </a:p>
        </p:txBody>
      </p:sp>
      <p:pic>
        <p:nvPicPr>
          <p:cNvPr id="5" name="Picture 8" descr="losfalogoagencylargenobox.gif"/>
          <p:cNvPicPr>
            <a:picLocks noChangeAspect="1"/>
          </p:cNvPicPr>
          <p:nvPr userDrawn="1"/>
        </p:nvPicPr>
        <p:blipFill>
          <a:blip r:embed="rId2" cstate="print"/>
          <a:srcRect/>
          <a:stretch>
            <a:fillRect/>
          </a:stretch>
        </p:blipFill>
        <p:spPr bwMode="auto">
          <a:xfrm>
            <a:off x="152400" y="5181600"/>
            <a:ext cx="1147763" cy="1543050"/>
          </a:xfrm>
          <a:prstGeom prst="rect">
            <a:avLst/>
          </a:prstGeom>
          <a:noFill/>
          <a:ln w="9525">
            <a:noFill/>
            <a:miter lim="800000"/>
            <a:headEnd/>
            <a:tailEnd/>
          </a:ln>
        </p:spPr>
      </p:pic>
      <p:sp>
        <p:nvSpPr>
          <p:cNvPr id="6" name="TextBox 5"/>
          <p:cNvSpPr txBox="1"/>
          <p:nvPr userDrawn="1"/>
        </p:nvSpPr>
        <p:spPr>
          <a:xfrm>
            <a:off x="125849" y="76200"/>
            <a:ext cx="1169551" cy="5029200"/>
          </a:xfrm>
          <a:prstGeom prst="rect">
            <a:avLst/>
          </a:prstGeom>
          <a:noFill/>
        </p:spPr>
        <p:txBody>
          <a:bodyPr vert="vert270" wrap="square">
            <a:spAutoFit/>
          </a:bodyPr>
          <a:lstStyle/>
          <a:p>
            <a:pPr algn="ctr" fontAlgn="auto">
              <a:spcBef>
                <a:spcPct val="50000"/>
              </a:spcBef>
              <a:spcAft>
                <a:spcPts val="0"/>
              </a:spcAft>
              <a:defRPr/>
            </a:pPr>
            <a:r>
              <a:rPr lang="en-US" sz="3200" dirty="0" smtClean="0">
                <a:solidFill>
                  <a:srgbClr val="FFFF00"/>
                </a:solidFill>
                <a:latin typeface="Arial" pitchFamily="34" charset="0"/>
                <a:cs typeface="Arial" pitchFamily="34" charset="0"/>
              </a:rPr>
              <a:t>Professional School Counselor Workshop </a:t>
            </a:r>
            <a:r>
              <a:rPr lang="en-US" sz="3200" dirty="0" smtClean="0">
                <a:solidFill>
                  <a:srgbClr val="FFFF00"/>
                </a:solidFill>
                <a:latin typeface="Arial" pitchFamily="34" charset="0"/>
                <a:cs typeface="Arial" pitchFamily="34" charset="0"/>
              </a:rPr>
              <a:t>2013</a:t>
            </a:r>
            <a:endParaRPr lang="en-US" sz="3200" dirty="0">
              <a:solidFill>
                <a:srgbClr val="FFFF00"/>
              </a:solidFill>
              <a:latin typeface="Arial" pitchFamily="34" charset="0"/>
              <a:cs typeface="Arial" pitchFamily="34" charset="0"/>
            </a:endParaRPr>
          </a:p>
        </p:txBody>
      </p:sp>
      <p:sp>
        <p:nvSpPr>
          <p:cNvPr id="2" name="Title 1"/>
          <p:cNvSpPr>
            <a:spLocks noGrp="1"/>
          </p:cNvSpPr>
          <p:nvPr>
            <p:ph type="title"/>
          </p:nvPr>
        </p:nvSpPr>
        <p:spPr>
          <a:xfrm>
            <a:off x="1600200" y="274638"/>
            <a:ext cx="7086600" cy="1143000"/>
          </a:xfrm>
        </p:spPr>
        <p:txBody>
          <a:bodyPr/>
          <a:lstStyle>
            <a:lvl1pPr>
              <a:defRPr>
                <a:solidFill>
                  <a:srgbClr val="FFFF00"/>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600200" y="1676400"/>
            <a:ext cx="7086600" cy="4449763"/>
          </a:xfrm>
        </p:spPr>
        <p:txBody>
          <a:bodyPr/>
          <a:lstStyle>
            <a:lvl1pPr>
              <a:defRPr>
                <a:solidFill>
                  <a:schemeClr val="bg1"/>
                </a:solidFill>
                <a:latin typeface="Arial" pitchFamily="34" charset="0"/>
                <a:cs typeface="Arial" pitchFamily="34" charset="0"/>
              </a:defRPr>
            </a:lvl1pPr>
            <a:lvl2pPr>
              <a:defRPr>
                <a:solidFill>
                  <a:schemeClr val="bg1"/>
                </a:solidFill>
                <a:latin typeface="Arial" pitchFamily="34" charset="0"/>
                <a:cs typeface="Arial" pitchFamily="34" charset="0"/>
              </a:defRPr>
            </a:lvl2pPr>
            <a:lvl3pPr>
              <a:defRPr>
                <a:solidFill>
                  <a:schemeClr val="bg1"/>
                </a:solidFill>
                <a:latin typeface="Arial" pitchFamily="34" charset="0"/>
                <a:cs typeface="Arial" pitchFamily="34" charset="0"/>
              </a:defRPr>
            </a:lvl3pPr>
            <a:lvl4pPr>
              <a:defRPr>
                <a:solidFill>
                  <a:schemeClr val="bg1"/>
                </a:solidFill>
                <a:latin typeface="Arial" pitchFamily="34" charset="0"/>
                <a:cs typeface="Arial" pitchFamily="34" charset="0"/>
              </a:defRPr>
            </a:lvl4pPr>
            <a:lvl5pPr>
              <a:defRPr>
                <a:solidFill>
                  <a:schemeClr val="bg1"/>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4"/>
          <p:cNvSpPr>
            <a:spLocks noGrp="1"/>
          </p:cNvSpPr>
          <p:nvPr>
            <p:ph type="ftr" sz="quarter" idx="11"/>
          </p:nvPr>
        </p:nvSpPr>
        <p:spPr>
          <a:xfrm>
            <a:off x="1371600" y="6356350"/>
            <a:ext cx="7772400" cy="365125"/>
          </a:xfrm>
        </p:spPr>
        <p:txBody>
          <a:bodyPr/>
          <a:lstStyle>
            <a:lvl1pPr>
              <a:defRPr>
                <a:solidFill>
                  <a:srgbClr val="FFFF00"/>
                </a:solidFill>
              </a:defRPr>
            </a:lvl1pPr>
          </a:lstStyle>
          <a:p>
            <a:pPr>
              <a:defRPr/>
            </a:pPr>
            <a:r>
              <a:rPr lang="en-US" dirty="0" smtClean="0"/>
              <a:t>www.osfa.la.gov</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2B93DD3-3077-4BA9-97AA-861B48483A86}" type="datetime1">
              <a:rPr lang="en-US"/>
              <a:pPr>
                <a:defRPr/>
              </a:pPr>
              <a:t>8/19/2013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www.osfa.la.gov</a:t>
            </a:r>
          </a:p>
        </p:txBody>
      </p:sp>
      <p:sp>
        <p:nvSpPr>
          <p:cNvPr id="6" name="Slide Number Placeholder 5"/>
          <p:cNvSpPr>
            <a:spLocks noGrp="1"/>
          </p:cNvSpPr>
          <p:nvPr>
            <p:ph type="sldNum" sz="quarter" idx="12"/>
          </p:nvPr>
        </p:nvSpPr>
        <p:spPr/>
        <p:txBody>
          <a:bodyPr/>
          <a:lstStyle>
            <a:lvl1pPr>
              <a:defRPr/>
            </a:lvl1pPr>
          </a:lstStyle>
          <a:p>
            <a:pPr>
              <a:defRPr/>
            </a:pPr>
            <a:fld id="{0C7EFD8B-0EED-49C2-97DE-FC583C0E66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3952670-751F-45E0-A39B-DBAA1AA8FDAE}" type="datetime1">
              <a:rPr lang="en-US"/>
              <a:pPr>
                <a:defRPr/>
              </a:pPr>
              <a:t>8/19/2013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www.osfa.la.gov</a:t>
            </a:r>
          </a:p>
        </p:txBody>
      </p:sp>
      <p:sp>
        <p:nvSpPr>
          <p:cNvPr id="7" name="Slide Number Placeholder 5"/>
          <p:cNvSpPr>
            <a:spLocks noGrp="1"/>
          </p:cNvSpPr>
          <p:nvPr>
            <p:ph type="sldNum" sz="quarter" idx="12"/>
          </p:nvPr>
        </p:nvSpPr>
        <p:spPr/>
        <p:txBody>
          <a:bodyPr/>
          <a:lstStyle>
            <a:lvl1pPr>
              <a:defRPr/>
            </a:lvl1pPr>
          </a:lstStyle>
          <a:p>
            <a:pPr>
              <a:defRPr/>
            </a:pPr>
            <a:fld id="{23B81398-4D4A-4736-B3AF-9BB9FAE8114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CF252FE-3193-4C75-B859-B4B07EA22FBF}" type="datetime1">
              <a:rPr lang="en-US"/>
              <a:pPr>
                <a:defRPr/>
              </a:pPr>
              <a:t>8/19/2013</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www.osfa.la.gov</a:t>
            </a:r>
          </a:p>
        </p:txBody>
      </p:sp>
      <p:sp>
        <p:nvSpPr>
          <p:cNvPr id="9" name="Slide Number Placeholder 5"/>
          <p:cNvSpPr>
            <a:spLocks noGrp="1"/>
          </p:cNvSpPr>
          <p:nvPr>
            <p:ph type="sldNum" sz="quarter" idx="12"/>
          </p:nvPr>
        </p:nvSpPr>
        <p:spPr/>
        <p:txBody>
          <a:bodyPr/>
          <a:lstStyle>
            <a:lvl1pPr>
              <a:defRPr/>
            </a:lvl1pPr>
          </a:lstStyle>
          <a:p>
            <a:pPr>
              <a:defRPr/>
            </a:pPr>
            <a:fld id="{0913AA48-84F0-4B7E-AC1E-3EAE16280B7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214AF790-6EB8-47D3-979A-038ED759DC4D}" type="datetime1">
              <a:rPr lang="en-US"/>
              <a:pPr>
                <a:defRPr/>
              </a:pPr>
              <a:t>8/19/2013</a:t>
            </a:fld>
            <a:endParaRPr lang="en-US"/>
          </a:p>
        </p:txBody>
      </p:sp>
      <p:sp>
        <p:nvSpPr>
          <p:cNvPr id="4" name="Footer Placeholder 3"/>
          <p:cNvSpPr>
            <a:spLocks noGrp="1"/>
          </p:cNvSpPr>
          <p:nvPr>
            <p:ph type="ftr" sz="quarter" idx="11"/>
          </p:nvPr>
        </p:nvSpPr>
        <p:spPr/>
        <p:txBody>
          <a:bodyPr/>
          <a:lstStyle>
            <a:lvl1pPr>
              <a:defRPr/>
            </a:lvl1pPr>
          </a:lstStyle>
          <a:p>
            <a:pPr>
              <a:defRPr/>
            </a:pPr>
            <a:r>
              <a:rPr lang="en-US"/>
              <a:t>www.osfa.la.gov</a:t>
            </a:r>
          </a:p>
        </p:txBody>
      </p:sp>
      <p:sp>
        <p:nvSpPr>
          <p:cNvPr id="5" name="Slide Number Placeholder 4"/>
          <p:cNvSpPr>
            <a:spLocks noGrp="1"/>
          </p:cNvSpPr>
          <p:nvPr>
            <p:ph type="sldNum" sz="quarter" idx="12"/>
          </p:nvPr>
        </p:nvSpPr>
        <p:spPr/>
        <p:txBody>
          <a:bodyPr/>
          <a:lstStyle>
            <a:lvl1pPr>
              <a:defRPr/>
            </a:lvl1pPr>
          </a:lstStyle>
          <a:p>
            <a:pPr>
              <a:defRPr/>
            </a:pPr>
            <a:fld id="{38B0F68C-1FE2-44DC-BC5D-36E5F87CF583}"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38D6B26-7CE9-47E2-A085-C66DCC231CAF}" type="datetime1">
              <a:rPr lang="en-US"/>
              <a:pPr>
                <a:defRPr/>
              </a:pPr>
              <a:t>8/19/2013</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www.osfa.la.gov</a:t>
            </a:r>
          </a:p>
        </p:txBody>
      </p:sp>
      <p:sp>
        <p:nvSpPr>
          <p:cNvPr id="4" name="Slide Number Placeholder 5"/>
          <p:cNvSpPr>
            <a:spLocks noGrp="1"/>
          </p:cNvSpPr>
          <p:nvPr>
            <p:ph type="sldNum" sz="quarter" idx="12"/>
          </p:nvPr>
        </p:nvSpPr>
        <p:spPr/>
        <p:txBody>
          <a:bodyPr/>
          <a:lstStyle>
            <a:lvl1pPr>
              <a:defRPr/>
            </a:lvl1pPr>
          </a:lstStyle>
          <a:p>
            <a:pPr>
              <a:defRPr/>
            </a:pPr>
            <a:fld id="{C9EAD503-D151-4124-A3AB-B560299BAC2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94FB8BC-7801-4F01-9021-810F8C4CFBEB}" type="datetime1">
              <a:rPr lang="en-US"/>
              <a:pPr>
                <a:defRPr/>
              </a:pPr>
              <a:t>8/19/2013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www.osfa.la.gov</a:t>
            </a:r>
          </a:p>
        </p:txBody>
      </p:sp>
      <p:sp>
        <p:nvSpPr>
          <p:cNvPr id="7" name="Slide Number Placeholder 5"/>
          <p:cNvSpPr>
            <a:spLocks noGrp="1"/>
          </p:cNvSpPr>
          <p:nvPr>
            <p:ph type="sldNum" sz="quarter" idx="12"/>
          </p:nvPr>
        </p:nvSpPr>
        <p:spPr/>
        <p:txBody>
          <a:bodyPr/>
          <a:lstStyle>
            <a:lvl1pPr>
              <a:defRPr/>
            </a:lvl1pPr>
          </a:lstStyle>
          <a:p>
            <a:pPr>
              <a:defRPr/>
            </a:pPr>
            <a:fld id="{369F20B0-52D6-4A5A-BFA3-01EEF91ACB2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8B3E604-888A-4E0D-A975-BECC979DDA48}" type="datetime1">
              <a:rPr lang="en-US"/>
              <a:pPr>
                <a:defRPr/>
              </a:pPr>
              <a:t>8/19/2013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www.osfa.la.gov</a:t>
            </a:r>
          </a:p>
        </p:txBody>
      </p:sp>
      <p:sp>
        <p:nvSpPr>
          <p:cNvPr id="7" name="Slide Number Placeholder 5"/>
          <p:cNvSpPr>
            <a:spLocks noGrp="1"/>
          </p:cNvSpPr>
          <p:nvPr>
            <p:ph type="sldNum" sz="quarter" idx="12"/>
          </p:nvPr>
        </p:nvSpPr>
        <p:spPr/>
        <p:txBody>
          <a:bodyPr/>
          <a:lstStyle>
            <a:lvl1pPr>
              <a:defRPr/>
            </a:lvl1pPr>
          </a:lstStyle>
          <a:p>
            <a:pPr>
              <a:defRPr/>
            </a:pPr>
            <a:fld id="{FFC13798-23CA-434B-B9C5-3E1F61E4E97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CC"/>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62C0A0F-731E-4E14-B59E-F9E951AAF118}" type="datetime1">
              <a:rPr lang="en-US"/>
              <a:pPr>
                <a:defRPr/>
              </a:pPr>
              <a:t>8/19/2013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www.osfa.la.gov</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C090647-C851-45B7-8F87-F6D502B22D1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77" r:id="rId3"/>
    <p:sldLayoutId id="2147483678" r:id="rId4"/>
    <p:sldLayoutId id="2147483679" r:id="rId5"/>
    <p:sldLayoutId id="2147483687" r:id="rId6"/>
    <p:sldLayoutId id="2147483680" r:id="rId7"/>
    <p:sldLayoutId id="2147483681" r:id="rId8"/>
    <p:sldLayoutId id="2147483682" r:id="rId9"/>
    <p:sldLayoutId id="2147483683" r:id="rId10"/>
    <p:sldLayoutId id="2147483684"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447800" y="5029200"/>
            <a:ext cx="6400800" cy="609600"/>
          </a:xfrm>
          <a:prstGeom prst="rect">
            <a:avLst/>
          </a:prstGeom>
        </p:spPr>
        <p:txBody>
          <a:bodyPr>
            <a:normAutofit/>
          </a:bodyPr>
          <a:lstStyle/>
          <a:p>
            <a:pPr algn="ctr" fontAlgn="auto">
              <a:spcBef>
                <a:spcPct val="20000"/>
              </a:spcBef>
              <a:spcAft>
                <a:spcPts val="0"/>
              </a:spcAft>
              <a:buFont typeface="Arial" pitchFamily="34" charset="0"/>
              <a:buNone/>
              <a:defRPr/>
            </a:pPr>
            <a:r>
              <a:rPr lang="en-US" sz="2400" b="1" i="1" dirty="0">
                <a:latin typeface="+mn-lt"/>
              </a:rPr>
              <a:t>Louisiana’s First Choice for College Access</a:t>
            </a:r>
          </a:p>
          <a:p>
            <a:pPr algn="ctr" fontAlgn="auto">
              <a:spcBef>
                <a:spcPct val="20000"/>
              </a:spcBef>
              <a:spcAft>
                <a:spcPts val="0"/>
              </a:spcAft>
              <a:buFont typeface="Arial" pitchFamily="34" charset="0"/>
              <a:buNone/>
              <a:defRPr/>
            </a:pPr>
            <a:endParaRPr lang="en-US" sz="2400" b="1" i="1" dirty="0">
              <a:solidFill>
                <a:schemeClr val="tx1">
                  <a:tint val="75000"/>
                </a:schemeClr>
              </a:solidFill>
              <a:latin typeface="+mn-lt"/>
            </a:endParaRPr>
          </a:p>
          <a:p>
            <a:pPr algn="ctr" fontAlgn="auto">
              <a:spcBef>
                <a:spcPct val="20000"/>
              </a:spcBef>
              <a:spcAft>
                <a:spcPts val="0"/>
              </a:spcAft>
              <a:buFont typeface="Arial" pitchFamily="34" charset="0"/>
              <a:buNone/>
              <a:defRPr/>
            </a:pPr>
            <a:endParaRPr lang="en-US" sz="2800" b="1" i="1" dirty="0">
              <a:solidFill>
                <a:schemeClr val="accent1">
                  <a:lumMod val="50000"/>
                </a:schemeClr>
              </a:solidFill>
              <a:latin typeface="+mn-lt"/>
            </a:endParaRPr>
          </a:p>
        </p:txBody>
      </p:sp>
      <p:pic>
        <p:nvPicPr>
          <p:cNvPr id="5123" name="Picture 5" descr="losfalogoagencylargenoboxpp.eps"/>
          <p:cNvPicPr>
            <a:picLocks noChangeAspect="1"/>
          </p:cNvPicPr>
          <p:nvPr/>
        </p:nvPicPr>
        <p:blipFill>
          <a:blip r:embed="rId2" cstate="print"/>
          <a:srcRect/>
          <a:stretch>
            <a:fillRect/>
          </a:stretch>
        </p:blipFill>
        <p:spPr bwMode="auto">
          <a:xfrm>
            <a:off x="2590800" y="609600"/>
            <a:ext cx="3802063" cy="4262438"/>
          </a:xfrm>
          <a:prstGeom prst="rect">
            <a:avLst/>
          </a:prstGeom>
          <a:noFill/>
          <a:ln w="9525">
            <a:noFill/>
            <a:miter lim="800000"/>
            <a:headEnd/>
            <a:tailEnd/>
          </a:ln>
        </p:spPr>
      </p:pic>
      <p:sp>
        <p:nvSpPr>
          <p:cNvPr id="5124" name="TextBox 6"/>
          <p:cNvSpPr txBox="1">
            <a:spLocks noChangeArrowheads="1"/>
          </p:cNvSpPr>
          <p:nvPr/>
        </p:nvSpPr>
        <p:spPr bwMode="auto">
          <a:xfrm>
            <a:off x="0" y="5562600"/>
            <a:ext cx="9144000" cy="461665"/>
          </a:xfrm>
          <a:prstGeom prst="rect">
            <a:avLst/>
          </a:prstGeom>
          <a:noFill/>
          <a:ln w="9525">
            <a:noFill/>
            <a:miter lim="800000"/>
            <a:headEnd/>
            <a:tailEnd/>
          </a:ln>
        </p:spPr>
        <p:txBody>
          <a:bodyPr wrap="square">
            <a:spAutoFit/>
          </a:bodyPr>
          <a:lstStyle/>
          <a:p>
            <a:pPr algn="ctr"/>
            <a:r>
              <a:rPr lang="en-US" sz="2400" dirty="0" smtClean="0">
                <a:solidFill>
                  <a:srgbClr val="FFFF00"/>
                </a:solidFill>
              </a:rPr>
              <a:t>College Goal Sunday</a:t>
            </a:r>
            <a:endParaRPr lang="en-US" sz="2400" dirty="0">
              <a:solidFill>
                <a:srgbClr val="FFFF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52400"/>
            <a:ext cx="7315200" cy="1143000"/>
          </a:xfrm>
        </p:spPr>
        <p:txBody>
          <a:bodyPr/>
          <a:lstStyle/>
          <a:p>
            <a:r>
              <a:rPr lang="en-US" sz="4000" dirty="0" smtClean="0"/>
              <a:t>Louisiana College Goal Sunday</a:t>
            </a:r>
            <a:endParaRPr lang="en-US" sz="4000" dirty="0"/>
          </a:p>
        </p:txBody>
      </p:sp>
      <p:sp>
        <p:nvSpPr>
          <p:cNvPr id="3" name="Content Placeholder 2"/>
          <p:cNvSpPr>
            <a:spLocks noGrp="1"/>
          </p:cNvSpPr>
          <p:nvPr>
            <p:ph idx="1"/>
          </p:nvPr>
        </p:nvSpPr>
        <p:spPr>
          <a:xfrm>
            <a:off x="1600200" y="1371600"/>
            <a:ext cx="7086600" cy="4572000"/>
          </a:xfrm>
        </p:spPr>
        <p:txBody>
          <a:bodyPr/>
          <a:lstStyle/>
          <a:p>
            <a:pPr marL="1588" indent="-1588" algn="ctr">
              <a:buNone/>
            </a:pPr>
            <a:r>
              <a:rPr lang="en-US" sz="4800" dirty="0" smtClean="0"/>
              <a:t>2014 Site Locations to be Announced on November 1, 2013</a:t>
            </a:r>
            <a:endParaRPr lang="en-US" sz="4800" dirty="0" smtClean="0"/>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0" y="6356351"/>
            <a:ext cx="9144000" cy="349249"/>
          </a:xfrm>
        </p:spPr>
        <p:txBody>
          <a:bodyPr/>
          <a:lstStyle/>
          <a:p>
            <a:pPr>
              <a:defRPr/>
            </a:pPr>
            <a:r>
              <a:rPr lang="en-US" dirty="0" smtClean="0">
                <a:solidFill>
                  <a:srgbClr val="FFFF00"/>
                </a:solidFill>
              </a:rPr>
              <a:t>www.osfa.la.gov</a:t>
            </a:r>
            <a:endParaRPr lang="en-US" dirty="0">
              <a:solidFill>
                <a:srgbClr val="FFFF00"/>
              </a:solidFill>
            </a:endParaRPr>
          </a:p>
        </p:txBody>
      </p:sp>
      <p:pic>
        <p:nvPicPr>
          <p:cNvPr id="6" name="Picture 5" descr="CGSblack.gif"/>
          <p:cNvPicPr>
            <a:picLocks noChangeAspect="1"/>
          </p:cNvPicPr>
          <p:nvPr/>
        </p:nvPicPr>
        <p:blipFill>
          <a:blip r:embed="rId2" cstate="print"/>
          <a:stretch>
            <a:fillRect/>
          </a:stretch>
        </p:blipFill>
        <p:spPr>
          <a:xfrm>
            <a:off x="2895600" y="838200"/>
            <a:ext cx="3352800" cy="5029202"/>
          </a:xfrm>
          <a:prstGeom prst="rect">
            <a:avLst/>
          </a:prstGeom>
        </p:spPr>
      </p:pic>
      <p:sp>
        <p:nvSpPr>
          <p:cNvPr id="7" name="TextBox 6"/>
          <p:cNvSpPr txBox="1"/>
          <p:nvPr/>
        </p:nvSpPr>
        <p:spPr>
          <a:xfrm>
            <a:off x="2819400" y="159603"/>
            <a:ext cx="3581400" cy="830997"/>
          </a:xfrm>
          <a:prstGeom prst="rect">
            <a:avLst/>
          </a:prstGeom>
          <a:noFill/>
        </p:spPr>
        <p:txBody>
          <a:bodyPr wrap="square" rtlCol="0">
            <a:spAutoFit/>
          </a:bodyPr>
          <a:lstStyle/>
          <a:p>
            <a:r>
              <a:rPr lang="en-US" sz="4800" b="1" dirty="0" smtClean="0"/>
              <a:t>LOUISIANA</a:t>
            </a:r>
            <a:endParaRPr lang="en-US" sz="4800" b="1" dirty="0"/>
          </a:p>
        </p:txBody>
      </p:sp>
      <p:sp>
        <p:nvSpPr>
          <p:cNvPr id="8" name="TextBox 7"/>
          <p:cNvSpPr txBox="1"/>
          <p:nvPr/>
        </p:nvSpPr>
        <p:spPr>
          <a:xfrm>
            <a:off x="0" y="5791200"/>
            <a:ext cx="9144000" cy="523220"/>
          </a:xfrm>
          <a:prstGeom prst="rect">
            <a:avLst/>
          </a:prstGeom>
          <a:noFill/>
        </p:spPr>
        <p:txBody>
          <a:bodyPr wrap="square" rtlCol="0">
            <a:spAutoFit/>
          </a:bodyPr>
          <a:lstStyle/>
          <a:p>
            <a:pPr algn="ctr"/>
            <a:r>
              <a:rPr lang="en-US" sz="2800" b="1" dirty="0" smtClean="0"/>
              <a:t>February </a:t>
            </a:r>
            <a:r>
              <a:rPr lang="en-US" sz="2800" b="1" dirty="0" smtClean="0"/>
              <a:t>16, 2014</a:t>
            </a:r>
            <a:endParaRPr lang="en-US" sz="28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315200" cy="1143000"/>
          </a:xfrm>
        </p:spPr>
        <p:txBody>
          <a:bodyPr/>
          <a:lstStyle/>
          <a:p>
            <a:r>
              <a:rPr lang="en-US" sz="4000" dirty="0" smtClean="0"/>
              <a:t>Louisiana College Goal Sunday</a:t>
            </a:r>
            <a:endParaRPr lang="en-US" sz="4000" dirty="0"/>
          </a:p>
        </p:txBody>
      </p:sp>
      <p:sp>
        <p:nvSpPr>
          <p:cNvPr id="3" name="Content Placeholder 2"/>
          <p:cNvSpPr>
            <a:spLocks noGrp="1"/>
          </p:cNvSpPr>
          <p:nvPr>
            <p:ph idx="1"/>
          </p:nvPr>
        </p:nvSpPr>
        <p:spPr>
          <a:xfrm>
            <a:off x="1600200" y="1447800"/>
            <a:ext cx="7315200" cy="4800600"/>
          </a:xfrm>
        </p:spPr>
        <p:txBody>
          <a:bodyPr/>
          <a:lstStyle/>
          <a:p>
            <a:r>
              <a:rPr lang="en-US" dirty="0" smtClean="0"/>
              <a:t>College Goal Sunday is a program designed to assist students and families with completing the primary financial aid application, the FAFSA</a:t>
            </a:r>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28600"/>
            <a:ext cx="7315200" cy="1143000"/>
          </a:xfrm>
        </p:spPr>
        <p:txBody>
          <a:bodyPr/>
          <a:lstStyle/>
          <a:p>
            <a:r>
              <a:rPr lang="en-US" sz="4000" dirty="0" smtClean="0"/>
              <a:t>Louisiana College Goal Sunday</a:t>
            </a:r>
            <a:endParaRPr lang="en-US" sz="4000" dirty="0"/>
          </a:p>
        </p:txBody>
      </p:sp>
      <p:sp>
        <p:nvSpPr>
          <p:cNvPr id="3" name="Content Placeholder 2"/>
          <p:cNvSpPr>
            <a:spLocks noGrp="1"/>
          </p:cNvSpPr>
          <p:nvPr>
            <p:ph idx="1"/>
          </p:nvPr>
        </p:nvSpPr>
        <p:spPr>
          <a:xfrm>
            <a:off x="1600200" y="1325562"/>
            <a:ext cx="7315200" cy="5075238"/>
          </a:xfrm>
        </p:spPr>
        <p:txBody>
          <a:bodyPr/>
          <a:lstStyle/>
          <a:p>
            <a:r>
              <a:rPr lang="en-US" sz="2800" dirty="0" smtClean="0"/>
              <a:t>College Goal Sunday is a FREE event designed to help Louisiana college-bound students and their families with the financial aid application process</a:t>
            </a:r>
          </a:p>
          <a:p>
            <a:r>
              <a:rPr lang="en-US" sz="2800" dirty="0" smtClean="0"/>
              <a:t>Financial Aid professionals will be on hand to help complete the Free Application for Federal Student Aid (FAFSA)</a:t>
            </a:r>
          </a:p>
          <a:p>
            <a:r>
              <a:rPr lang="en-US" sz="2800" dirty="0" smtClean="0"/>
              <a:t>A particular focus of College Goal Sunday is on helping low-income, first generation college student families through the process</a:t>
            </a:r>
            <a:endParaRPr lang="en-US" sz="2800" dirty="0"/>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315200" cy="1143000"/>
          </a:xfrm>
        </p:spPr>
        <p:txBody>
          <a:bodyPr/>
          <a:lstStyle/>
          <a:p>
            <a:r>
              <a:rPr lang="en-US" sz="4000" dirty="0" smtClean="0"/>
              <a:t>Louisiana College Goal Sunday</a:t>
            </a:r>
            <a:endParaRPr lang="en-US" sz="4000" dirty="0"/>
          </a:p>
        </p:txBody>
      </p:sp>
      <p:sp>
        <p:nvSpPr>
          <p:cNvPr id="3" name="Content Placeholder 2"/>
          <p:cNvSpPr>
            <a:spLocks noGrp="1"/>
          </p:cNvSpPr>
          <p:nvPr>
            <p:ph idx="1"/>
          </p:nvPr>
        </p:nvSpPr>
        <p:spPr/>
        <p:txBody>
          <a:bodyPr/>
          <a:lstStyle/>
          <a:p>
            <a:r>
              <a:rPr lang="en-US" dirty="0" smtClean="0"/>
              <a:t>Louisiana College Goal Sunday is co-sponsored by:</a:t>
            </a:r>
          </a:p>
          <a:p>
            <a:pPr lvl="1">
              <a:buFont typeface="Arial" pitchFamily="34" charset="0"/>
              <a:buChar char="•"/>
            </a:pPr>
            <a:r>
              <a:rPr lang="en-US" dirty="0" smtClean="0"/>
              <a:t>Louisiana Association of Financial Aid Administrators (LASFAA)</a:t>
            </a:r>
          </a:p>
          <a:p>
            <a:pPr lvl="1">
              <a:buFont typeface="Arial" pitchFamily="34" charset="0"/>
              <a:buChar char="•"/>
            </a:pPr>
            <a:r>
              <a:rPr lang="en-US" dirty="0" smtClean="0"/>
              <a:t>Louisiana Office of Student Financial Assistance (LOSFA)</a:t>
            </a:r>
          </a:p>
          <a:p>
            <a:pPr lvl="1">
              <a:buFont typeface="Arial" pitchFamily="34" charset="0"/>
              <a:buChar char="•"/>
            </a:pPr>
            <a:r>
              <a:rPr lang="en-US" dirty="0" smtClean="0"/>
              <a:t>Louisiana GEAR-UP and TRIO programs</a:t>
            </a:r>
            <a:endParaRPr lang="en-US"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315200" cy="1143000"/>
          </a:xfrm>
        </p:spPr>
        <p:txBody>
          <a:bodyPr/>
          <a:lstStyle/>
          <a:p>
            <a:r>
              <a:rPr lang="en-US" sz="4000" dirty="0" smtClean="0"/>
              <a:t>Louisiana College Goal Sunday</a:t>
            </a:r>
            <a:endParaRPr lang="en-US" sz="4000" dirty="0"/>
          </a:p>
        </p:txBody>
      </p:sp>
      <p:sp>
        <p:nvSpPr>
          <p:cNvPr id="3" name="Content Placeholder 2"/>
          <p:cNvSpPr>
            <a:spLocks noGrp="1"/>
          </p:cNvSpPr>
          <p:nvPr>
            <p:ph idx="1"/>
          </p:nvPr>
        </p:nvSpPr>
        <p:spPr>
          <a:xfrm>
            <a:off x="1600200" y="1676400"/>
            <a:ext cx="7391400" cy="4449763"/>
          </a:xfrm>
        </p:spPr>
        <p:txBody>
          <a:bodyPr/>
          <a:lstStyle/>
          <a:p>
            <a:r>
              <a:rPr lang="en-US" sz="2800" dirty="0" smtClean="0"/>
              <a:t>College Goal Sunday is open to all college-bound students regardless of age. Whether a traditional student right out of high school or an adult who is returning or pursuing higher education for the first time, College Goal Sunday will assist all prospective students in the completion of the FAFSA form</a:t>
            </a:r>
          </a:p>
          <a:p>
            <a:r>
              <a:rPr lang="en-US" sz="2800" dirty="0" smtClean="0"/>
              <a:t>Dependent students (those under 24) should bring a parent or legal guardian</a:t>
            </a:r>
            <a:endParaRPr lang="en-US" sz="2800"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315200" cy="1143000"/>
          </a:xfrm>
        </p:spPr>
        <p:txBody>
          <a:bodyPr/>
          <a:lstStyle/>
          <a:p>
            <a:r>
              <a:rPr lang="en-US" sz="4000" dirty="0" smtClean="0"/>
              <a:t>Louisiana College Goal Sunday</a:t>
            </a:r>
            <a:endParaRPr lang="en-US" sz="4000" dirty="0"/>
          </a:p>
        </p:txBody>
      </p:sp>
      <p:sp>
        <p:nvSpPr>
          <p:cNvPr id="3" name="Content Placeholder 2"/>
          <p:cNvSpPr>
            <a:spLocks noGrp="1"/>
          </p:cNvSpPr>
          <p:nvPr>
            <p:ph idx="1"/>
          </p:nvPr>
        </p:nvSpPr>
        <p:spPr/>
        <p:txBody>
          <a:bodyPr/>
          <a:lstStyle/>
          <a:p>
            <a:r>
              <a:rPr lang="en-US" dirty="0" smtClean="0"/>
              <a:t>Students and parents should bring completed IRS 1040 tax forms, W-2 forms and other income and asset information</a:t>
            </a:r>
          </a:p>
          <a:p>
            <a:r>
              <a:rPr lang="en-US" dirty="0" smtClean="0"/>
              <a:t>Even if taxes have not been completed, students and families can estimate their information and make corrections at a later time</a:t>
            </a:r>
            <a:endParaRPr lang="en-US"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391400" cy="1143000"/>
          </a:xfrm>
        </p:spPr>
        <p:txBody>
          <a:bodyPr/>
          <a:lstStyle/>
          <a:p>
            <a:r>
              <a:rPr lang="en-US" sz="4000" dirty="0" smtClean="0"/>
              <a:t>Louisiana College Goal Sunday</a:t>
            </a:r>
            <a:endParaRPr lang="en-US" sz="4000" dirty="0"/>
          </a:p>
        </p:txBody>
      </p:sp>
      <p:sp>
        <p:nvSpPr>
          <p:cNvPr id="3" name="Content Placeholder 2"/>
          <p:cNvSpPr>
            <a:spLocks noGrp="1"/>
          </p:cNvSpPr>
          <p:nvPr>
            <p:ph idx="1"/>
          </p:nvPr>
        </p:nvSpPr>
        <p:spPr>
          <a:xfrm>
            <a:off x="1600200" y="1219200"/>
            <a:ext cx="7086600" cy="5257800"/>
          </a:xfrm>
        </p:spPr>
        <p:txBody>
          <a:bodyPr/>
          <a:lstStyle/>
          <a:p>
            <a:r>
              <a:rPr lang="en-US" sz="2800" dirty="0" smtClean="0"/>
              <a:t>The College Goal Sunday program needs volunteers from all areas of the community. It is not limited to college administrators. Volunteers can include:</a:t>
            </a:r>
          </a:p>
          <a:p>
            <a:pPr lvl="1"/>
            <a:r>
              <a:rPr lang="en-US" sz="2400" dirty="0" smtClean="0"/>
              <a:t>High school students (Trailblazers) and administrators</a:t>
            </a:r>
          </a:p>
          <a:p>
            <a:pPr lvl="1"/>
            <a:r>
              <a:rPr lang="en-US" sz="2400" dirty="0" smtClean="0"/>
              <a:t>High School Counselors</a:t>
            </a:r>
          </a:p>
          <a:p>
            <a:pPr lvl="1"/>
            <a:r>
              <a:rPr lang="en-US" sz="2400" dirty="0" smtClean="0"/>
              <a:t>College and University administrators</a:t>
            </a:r>
          </a:p>
          <a:p>
            <a:pPr lvl="1"/>
            <a:r>
              <a:rPr lang="en-US" sz="2400" dirty="0" smtClean="0"/>
              <a:t>Civic groups</a:t>
            </a:r>
          </a:p>
          <a:p>
            <a:pPr lvl="1"/>
            <a:r>
              <a:rPr lang="en-US" sz="2400" dirty="0" smtClean="0"/>
              <a:t>Federal and State agencies</a:t>
            </a:r>
          </a:p>
          <a:p>
            <a:pPr lvl="1"/>
            <a:r>
              <a:rPr lang="en-US" sz="2400" dirty="0" smtClean="0"/>
              <a:t>College Access programs</a:t>
            </a:r>
          </a:p>
          <a:p>
            <a:pPr lvl="1"/>
            <a:r>
              <a:rPr lang="en-US" sz="2400" dirty="0" smtClean="0"/>
              <a:t>Private business</a:t>
            </a:r>
            <a:endParaRPr lang="en-US" sz="2400"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391400" cy="1143000"/>
          </a:xfrm>
        </p:spPr>
        <p:txBody>
          <a:bodyPr/>
          <a:lstStyle/>
          <a:p>
            <a:r>
              <a:rPr lang="en-US" sz="4000" dirty="0" smtClean="0"/>
              <a:t>Louisiana College Goal Sunday</a:t>
            </a:r>
            <a:endParaRPr lang="en-US" sz="4000" dirty="0"/>
          </a:p>
        </p:txBody>
      </p:sp>
      <p:sp>
        <p:nvSpPr>
          <p:cNvPr id="3" name="Content Placeholder 2"/>
          <p:cNvSpPr>
            <a:spLocks noGrp="1"/>
          </p:cNvSpPr>
          <p:nvPr>
            <p:ph idx="1"/>
          </p:nvPr>
        </p:nvSpPr>
        <p:spPr/>
        <p:txBody>
          <a:bodyPr/>
          <a:lstStyle/>
          <a:p>
            <a:r>
              <a:rPr lang="en-US" dirty="0" smtClean="0"/>
              <a:t>All volunteers will be fully trained</a:t>
            </a:r>
          </a:p>
          <a:p>
            <a:r>
              <a:rPr lang="en-US" dirty="0" smtClean="0"/>
              <a:t>Each site coordinator will convene a meeting with all volunteers</a:t>
            </a:r>
          </a:p>
          <a:p>
            <a:r>
              <a:rPr lang="en-US" dirty="0" smtClean="0"/>
              <a:t>Some meetings will be by telephone and others may be in person, especially as the event day approaches</a:t>
            </a:r>
            <a:endParaRPr lang="en-US"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589</TotalTime>
  <Words>375</Words>
  <Application>Microsoft Office PowerPoint</Application>
  <PresentationFormat>On-screen Show (4:3)</PresentationFormat>
  <Paragraphs>45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Louisiana College Goal Sunday</vt:lpstr>
      <vt:lpstr>Louisiana College Goal Sunday</vt:lpstr>
      <vt:lpstr>Louisiana College Goal Sunday</vt:lpstr>
      <vt:lpstr>Louisiana College Goal Sunday</vt:lpstr>
      <vt:lpstr>Louisiana College Goal Sunday</vt:lpstr>
      <vt:lpstr>Louisiana College Goal Sunday</vt:lpstr>
      <vt:lpstr>Louisiana College Goal Sunday</vt:lpstr>
      <vt:lpstr>Louisiana College Goal Sunday</vt:lpstr>
    </vt:vector>
  </TitlesOfParts>
  <Company>Louisiana Office of Student Financial Assistance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Rhonda Bridevaux</dc:creator>
  <cp:lastModifiedBy>Rhonda Bridevaux</cp:lastModifiedBy>
  <cp:revision>67</cp:revision>
  <dcterms:created xsi:type="dcterms:W3CDTF">2008-10-23T15:15:41Z</dcterms:created>
  <dcterms:modified xsi:type="dcterms:W3CDTF">2013-08-19T20:33:51Z</dcterms:modified>
</cp:coreProperties>
</file>