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259" r:id="rId2"/>
    <p:sldId id="260" r:id="rId3"/>
    <p:sldId id="261" r:id="rId4"/>
    <p:sldId id="262" r:id="rId5"/>
    <p:sldId id="263" r:id="rId6"/>
    <p:sldId id="264" r:id="rId7"/>
    <p:sldId id="265" r:id="rId8"/>
    <p:sldId id="266" r:id="rId9"/>
    <p:sldId id="267" r:id="rId10"/>
    <p:sldId id="268" r:id="rId11"/>
    <p:sldId id="269" r:id="rId12"/>
    <p:sldId id="278" r:id="rId13"/>
    <p:sldId id="279" r:id="rId14"/>
    <p:sldId id="280" r:id="rId15"/>
    <p:sldId id="281" r:id="rId16"/>
    <p:sldId id="282" r:id="rId17"/>
    <p:sldId id="283" r:id="rId18"/>
    <p:sldId id="333" r:id="rId19"/>
    <p:sldId id="284" r:id="rId20"/>
    <p:sldId id="285" r:id="rId21"/>
    <p:sldId id="334" r:id="rId22"/>
    <p:sldId id="335" r:id="rId23"/>
    <p:sldId id="336" r:id="rId24"/>
    <p:sldId id="337" r:id="rId25"/>
    <p:sldId id="338" r:id="rId26"/>
    <p:sldId id="339" r:id="rId27"/>
    <p:sldId id="340" r:id="rId28"/>
    <p:sldId id="341" r:id="rId29"/>
    <p:sldId id="342" r:id="rId30"/>
    <p:sldId id="286" r:id="rId31"/>
    <p:sldId id="287" r:id="rId32"/>
    <p:sldId id="330"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43" r:id="rId54"/>
    <p:sldId id="308" r:id="rId55"/>
    <p:sldId id="309" r:id="rId56"/>
    <p:sldId id="310" r:id="rId57"/>
    <p:sldId id="325" r:id="rId58"/>
    <p:sldId id="326" r:id="rId59"/>
    <p:sldId id="328" r:id="rId60"/>
    <p:sldId id="327" r:id="rId61"/>
    <p:sldId id="311" r:id="rId62"/>
    <p:sldId id="312" r:id="rId63"/>
    <p:sldId id="329" r:id="rId64"/>
    <p:sldId id="313" r:id="rId65"/>
    <p:sldId id="332" r:id="rId66"/>
    <p:sldId id="314" r:id="rId67"/>
    <p:sldId id="315" r:id="rId68"/>
    <p:sldId id="316" r:id="rId69"/>
    <p:sldId id="317" r:id="rId70"/>
    <p:sldId id="318" r:id="rId71"/>
    <p:sldId id="319" r:id="rId72"/>
    <p:sldId id="320" r:id="rId73"/>
    <p:sldId id="321" r:id="rId74"/>
    <p:sldId id="322" r:id="rId75"/>
    <p:sldId id="323" r:id="rId76"/>
    <p:sldId id="324" r:id="rId77"/>
  </p:sldIdLst>
  <p:sldSz cx="9144000" cy="6858000" type="screen4x3"/>
  <p:notesSz cx="9232900" cy="6934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94660"/>
  </p:normalViewPr>
  <p:slideViewPr>
    <p:cSldViewPr>
      <p:cViewPr varScale="1">
        <p:scale>
          <a:sx n="128" d="100"/>
          <a:sy n="128" d="100"/>
        </p:scale>
        <p:origin x="-10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32" d="100"/>
          <a:sy n="132" d="100"/>
        </p:scale>
        <p:origin x="-1818" y="-84"/>
      </p:cViewPr>
      <p:guideLst>
        <p:guide orient="horz" pos="2184"/>
        <p:guide pos="29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0923" cy="346710"/>
          </a:xfrm>
          <a:prstGeom prst="rect">
            <a:avLst/>
          </a:prstGeom>
        </p:spPr>
        <p:txBody>
          <a:bodyPr vert="horz" lIns="92379" tIns="46190" rIns="92379" bIns="46190" rtlCol="0"/>
          <a:lstStyle>
            <a:lvl1pPr algn="l">
              <a:defRPr sz="1200"/>
            </a:lvl1pPr>
          </a:lstStyle>
          <a:p>
            <a:endParaRPr lang="en-US" dirty="0"/>
          </a:p>
        </p:txBody>
      </p:sp>
      <p:sp>
        <p:nvSpPr>
          <p:cNvPr id="4" name="Footer Placeholder 3"/>
          <p:cNvSpPr>
            <a:spLocks noGrp="1"/>
          </p:cNvSpPr>
          <p:nvPr>
            <p:ph type="ftr" sz="quarter" idx="2"/>
          </p:nvPr>
        </p:nvSpPr>
        <p:spPr>
          <a:xfrm>
            <a:off x="0" y="6586287"/>
            <a:ext cx="4000923" cy="346710"/>
          </a:xfrm>
          <a:prstGeom prst="rect">
            <a:avLst/>
          </a:prstGeom>
        </p:spPr>
        <p:txBody>
          <a:bodyPr vert="horz" lIns="92379" tIns="46190" rIns="92379" bIns="4619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29840" y="6586287"/>
            <a:ext cx="4000923" cy="346710"/>
          </a:xfrm>
          <a:prstGeom prst="rect">
            <a:avLst/>
          </a:prstGeom>
        </p:spPr>
        <p:txBody>
          <a:bodyPr vert="horz" lIns="92379" tIns="46190" rIns="92379" bIns="46190" rtlCol="0" anchor="b"/>
          <a:lstStyle>
            <a:lvl1pPr algn="r">
              <a:defRPr sz="1200"/>
            </a:lvl1pPr>
          </a:lstStyle>
          <a:p>
            <a:fld id="{0B33A3C2-0D25-43E6-A7D3-6F643F2CC537}" type="slidenum">
              <a:rPr lang="en-US" smtClean="0"/>
              <a:pPr/>
              <a:t>‹#›</a:t>
            </a:fld>
            <a:endParaRPr lang="en-US" dirty="0"/>
          </a:p>
        </p:txBody>
      </p:sp>
    </p:spTree>
    <p:extLst>
      <p:ext uri="{BB962C8B-B14F-4D97-AF65-F5344CB8AC3E}">
        <p14:creationId xmlns:p14="http://schemas.microsoft.com/office/powerpoint/2010/main" val="1604019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0923" cy="346710"/>
          </a:xfrm>
          <a:prstGeom prst="rect">
            <a:avLst/>
          </a:prstGeom>
        </p:spPr>
        <p:txBody>
          <a:bodyPr vert="horz" lIns="92379" tIns="46190" rIns="92379" bIns="4619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5229840" y="0"/>
            <a:ext cx="4000923" cy="346710"/>
          </a:xfrm>
          <a:prstGeom prst="rect">
            <a:avLst/>
          </a:prstGeom>
        </p:spPr>
        <p:txBody>
          <a:bodyPr vert="horz" lIns="92379" tIns="46190" rIns="92379" bIns="46190" rtlCol="0"/>
          <a:lstStyle>
            <a:lvl1pPr algn="r" fontAlgn="auto">
              <a:spcBef>
                <a:spcPts val="0"/>
              </a:spcBef>
              <a:spcAft>
                <a:spcPts val="0"/>
              </a:spcAft>
              <a:defRPr sz="1200">
                <a:latin typeface="+mn-lt"/>
              </a:defRPr>
            </a:lvl1pPr>
          </a:lstStyle>
          <a:p>
            <a:pPr>
              <a:defRPr/>
            </a:pPr>
            <a:fld id="{C7EA7AE4-017B-4FA0-8EF9-DB7AEB8E2149}" type="datetimeFigureOut">
              <a:rPr lang="en-US"/>
              <a:pPr>
                <a:defRPr/>
              </a:pPr>
              <a:t>10/2/2013</a:t>
            </a:fld>
            <a:endParaRPr lang="en-US" dirty="0"/>
          </a:p>
        </p:txBody>
      </p:sp>
      <p:sp>
        <p:nvSpPr>
          <p:cNvPr id="4" name="Slide Image Placeholder 3"/>
          <p:cNvSpPr>
            <a:spLocks noGrp="1" noRot="1" noChangeAspect="1"/>
          </p:cNvSpPr>
          <p:nvPr>
            <p:ph type="sldImg" idx="2"/>
          </p:nvPr>
        </p:nvSpPr>
        <p:spPr>
          <a:xfrm>
            <a:off x="2882900" y="520700"/>
            <a:ext cx="3467100" cy="2600325"/>
          </a:xfrm>
          <a:prstGeom prst="rect">
            <a:avLst/>
          </a:prstGeom>
          <a:noFill/>
          <a:ln w="12700">
            <a:solidFill>
              <a:prstClr val="black"/>
            </a:solidFill>
          </a:ln>
        </p:spPr>
        <p:txBody>
          <a:bodyPr vert="horz" lIns="92379" tIns="46190" rIns="92379" bIns="46190" rtlCol="0" anchor="ctr"/>
          <a:lstStyle/>
          <a:p>
            <a:pPr lvl="0"/>
            <a:endParaRPr lang="en-US" noProof="0" dirty="0" smtClean="0"/>
          </a:p>
        </p:txBody>
      </p:sp>
      <p:sp>
        <p:nvSpPr>
          <p:cNvPr id="5" name="Notes Placeholder 4"/>
          <p:cNvSpPr>
            <a:spLocks noGrp="1"/>
          </p:cNvSpPr>
          <p:nvPr>
            <p:ph type="body" sz="quarter" idx="3"/>
          </p:nvPr>
        </p:nvSpPr>
        <p:spPr>
          <a:xfrm>
            <a:off x="923290" y="3293745"/>
            <a:ext cx="7386320" cy="3120390"/>
          </a:xfrm>
          <a:prstGeom prst="rect">
            <a:avLst/>
          </a:prstGeom>
        </p:spPr>
        <p:txBody>
          <a:bodyPr vert="horz" lIns="92379" tIns="46190" rIns="92379" bIns="4619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86287"/>
            <a:ext cx="4000923" cy="346710"/>
          </a:xfrm>
          <a:prstGeom prst="rect">
            <a:avLst/>
          </a:prstGeom>
        </p:spPr>
        <p:txBody>
          <a:bodyPr vert="horz" lIns="92379" tIns="46190" rIns="92379" bIns="4619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5229840" y="6586287"/>
            <a:ext cx="4000923" cy="346710"/>
          </a:xfrm>
          <a:prstGeom prst="rect">
            <a:avLst/>
          </a:prstGeom>
        </p:spPr>
        <p:txBody>
          <a:bodyPr vert="horz" lIns="92379" tIns="46190" rIns="92379" bIns="46190" rtlCol="0" anchor="b"/>
          <a:lstStyle>
            <a:lvl1pPr algn="r" fontAlgn="auto">
              <a:spcBef>
                <a:spcPts val="0"/>
              </a:spcBef>
              <a:spcAft>
                <a:spcPts val="0"/>
              </a:spcAft>
              <a:defRPr sz="1200">
                <a:latin typeface="+mn-lt"/>
              </a:defRPr>
            </a:lvl1pPr>
          </a:lstStyle>
          <a:p>
            <a:pPr>
              <a:defRPr/>
            </a:pPr>
            <a:fld id="{5209F1C7-D211-4ECF-85AD-81C85D37F7FA}" type="slidenum">
              <a:rPr lang="en-US"/>
              <a:pPr>
                <a:defRPr/>
              </a:pPr>
              <a:t>‹#›</a:t>
            </a:fld>
            <a:endParaRPr lang="en-US" dirty="0"/>
          </a:p>
        </p:txBody>
      </p:sp>
    </p:spTree>
    <p:extLst>
      <p:ext uri="{BB962C8B-B14F-4D97-AF65-F5344CB8AC3E}">
        <p14:creationId xmlns:p14="http://schemas.microsoft.com/office/powerpoint/2010/main" val="28275844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827BF2D-7983-425C-A10F-43FCE35B656F}" type="datetime1">
              <a:rPr lang="en-US"/>
              <a:pPr>
                <a:defRPr/>
              </a:pPr>
              <a:t>10/2/2013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www.osfa.la.gov</a:t>
            </a:r>
          </a:p>
        </p:txBody>
      </p:sp>
      <p:sp>
        <p:nvSpPr>
          <p:cNvPr id="6" name="Slide Number Placeholder 5"/>
          <p:cNvSpPr>
            <a:spLocks noGrp="1"/>
          </p:cNvSpPr>
          <p:nvPr>
            <p:ph type="sldNum" sz="quarter" idx="12"/>
          </p:nvPr>
        </p:nvSpPr>
        <p:spPr/>
        <p:txBody>
          <a:bodyPr/>
          <a:lstStyle>
            <a:lvl1pPr>
              <a:defRPr/>
            </a:lvl1pPr>
          </a:lstStyle>
          <a:p>
            <a:pPr>
              <a:defRPr/>
            </a:pPr>
            <a:fld id="{056AC34C-8036-4B3F-9BDF-55A7099DC39D}"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5E8BCB1-FA97-47BD-858A-10CCE1CE4E52}" type="datetime1">
              <a:rPr lang="en-US"/>
              <a:pPr>
                <a:defRPr/>
              </a:pPr>
              <a:t>10/2/2013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www.osfa.la.gov</a:t>
            </a:r>
          </a:p>
        </p:txBody>
      </p:sp>
      <p:sp>
        <p:nvSpPr>
          <p:cNvPr id="6" name="Slide Number Placeholder 5"/>
          <p:cNvSpPr>
            <a:spLocks noGrp="1"/>
          </p:cNvSpPr>
          <p:nvPr>
            <p:ph type="sldNum" sz="quarter" idx="12"/>
          </p:nvPr>
        </p:nvSpPr>
        <p:spPr/>
        <p:txBody>
          <a:bodyPr/>
          <a:lstStyle>
            <a:lvl1pPr>
              <a:defRPr/>
            </a:lvl1pPr>
          </a:lstStyle>
          <a:p>
            <a:pPr>
              <a:defRPr/>
            </a:pPr>
            <a:fld id="{BA2C056F-F648-40DB-BDB3-85C0B2589DC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2699E0-41AF-44D7-8C86-EB20DB58C7EE}" type="datetime1">
              <a:rPr lang="en-US"/>
              <a:pPr>
                <a:defRPr/>
              </a:pPr>
              <a:t>10/2/2013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www.osfa.la.gov</a:t>
            </a:r>
          </a:p>
        </p:txBody>
      </p:sp>
      <p:sp>
        <p:nvSpPr>
          <p:cNvPr id="6" name="Slide Number Placeholder 5"/>
          <p:cNvSpPr>
            <a:spLocks noGrp="1"/>
          </p:cNvSpPr>
          <p:nvPr>
            <p:ph type="sldNum" sz="quarter" idx="12"/>
          </p:nvPr>
        </p:nvSpPr>
        <p:spPr/>
        <p:txBody>
          <a:bodyPr/>
          <a:lstStyle>
            <a:lvl1pPr>
              <a:defRPr/>
            </a:lvl1pPr>
          </a:lstStyle>
          <a:p>
            <a:pPr>
              <a:defRPr/>
            </a:pPr>
            <a:fld id="{B2F6B6E5-7600-4F20-A914-C8CF56931A0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a:xfrm>
            <a:off x="0" y="0"/>
            <a:ext cx="1371600"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50000"/>
              </a:spcBef>
              <a:spcAft>
                <a:spcPts val="0"/>
              </a:spcAft>
              <a:defRPr/>
            </a:pPr>
            <a:endParaRPr lang="en-US" dirty="0">
              <a:solidFill>
                <a:srgbClr val="00B0F0"/>
              </a:solidFill>
            </a:endParaRPr>
          </a:p>
        </p:txBody>
      </p:sp>
      <p:pic>
        <p:nvPicPr>
          <p:cNvPr id="5" name="Picture 8" descr="losfalogoagencylargenobox.gif"/>
          <p:cNvPicPr>
            <a:picLocks noChangeAspect="1"/>
          </p:cNvPicPr>
          <p:nvPr userDrawn="1"/>
        </p:nvPicPr>
        <p:blipFill>
          <a:blip r:embed="rId2" cstate="print"/>
          <a:srcRect/>
          <a:stretch>
            <a:fillRect/>
          </a:stretch>
        </p:blipFill>
        <p:spPr bwMode="auto">
          <a:xfrm>
            <a:off x="152400" y="5181600"/>
            <a:ext cx="1147763" cy="1543050"/>
          </a:xfrm>
          <a:prstGeom prst="rect">
            <a:avLst/>
          </a:prstGeom>
          <a:noFill/>
          <a:ln w="9525">
            <a:noFill/>
            <a:miter lim="800000"/>
            <a:headEnd/>
            <a:tailEnd/>
          </a:ln>
        </p:spPr>
      </p:pic>
      <p:sp>
        <p:nvSpPr>
          <p:cNvPr id="6" name="TextBox 5"/>
          <p:cNvSpPr txBox="1"/>
          <p:nvPr userDrawn="1"/>
        </p:nvSpPr>
        <p:spPr>
          <a:xfrm>
            <a:off x="76200" y="76200"/>
            <a:ext cx="1169551" cy="5029200"/>
          </a:xfrm>
          <a:prstGeom prst="rect">
            <a:avLst/>
          </a:prstGeom>
          <a:noFill/>
        </p:spPr>
        <p:txBody>
          <a:bodyPr vert="vert270" wrap="square">
            <a:spAutoFit/>
          </a:bodyPr>
          <a:lstStyle/>
          <a:p>
            <a:pPr algn="ctr" fontAlgn="auto">
              <a:spcBef>
                <a:spcPct val="50000"/>
              </a:spcBef>
              <a:spcAft>
                <a:spcPts val="0"/>
              </a:spcAft>
              <a:defRPr/>
            </a:pPr>
            <a:r>
              <a:rPr lang="en-US" sz="3200" dirty="0" smtClean="0">
                <a:solidFill>
                  <a:srgbClr val="FFFF00"/>
                </a:solidFill>
                <a:latin typeface="Arial" pitchFamily="34" charset="0"/>
                <a:cs typeface="Arial" pitchFamily="34" charset="0"/>
              </a:rPr>
              <a:t>Professional School Counselor Workshop 2013</a:t>
            </a:r>
            <a:endParaRPr lang="en-US" sz="3200" dirty="0">
              <a:solidFill>
                <a:srgbClr val="FFFF00"/>
              </a:solidFill>
              <a:latin typeface="Arial" pitchFamily="34" charset="0"/>
              <a:cs typeface="Arial" pitchFamily="34" charset="0"/>
            </a:endParaRPr>
          </a:p>
        </p:txBody>
      </p:sp>
      <p:sp>
        <p:nvSpPr>
          <p:cNvPr id="2" name="Title 1"/>
          <p:cNvSpPr>
            <a:spLocks noGrp="1"/>
          </p:cNvSpPr>
          <p:nvPr>
            <p:ph type="title"/>
          </p:nvPr>
        </p:nvSpPr>
        <p:spPr>
          <a:xfrm>
            <a:off x="1600200" y="274638"/>
            <a:ext cx="7086600" cy="1143000"/>
          </a:xfrm>
        </p:spPr>
        <p:txBody>
          <a:bodyPr/>
          <a:lstStyle>
            <a:lvl1pPr>
              <a:defRPr>
                <a:solidFill>
                  <a:srgbClr val="FFFF0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1600200" y="1676400"/>
            <a:ext cx="7086600" cy="444976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4"/>
          <p:cNvSpPr>
            <a:spLocks noGrp="1"/>
          </p:cNvSpPr>
          <p:nvPr>
            <p:ph type="ftr" sz="quarter" idx="11"/>
          </p:nvPr>
        </p:nvSpPr>
        <p:spPr>
          <a:xfrm>
            <a:off x="1371600" y="6324600"/>
            <a:ext cx="7772400" cy="365125"/>
          </a:xfrm>
        </p:spPr>
        <p:txBody>
          <a:bodyPr/>
          <a:lstStyle>
            <a:lvl1pPr>
              <a:defRPr>
                <a:solidFill>
                  <a:srgbClr val="FFFF00"/>
                </a:solidFill>
              </a:defRPr>
            </a:lvl1pPr>
          </a:lstStyle>
          <a:p>
            <a:pPr>
              <a:defRPr/>
            </a:pPr>
            <a:r>
              <a:rPr lang="en-US" dirty="0" smtClean="0"/>
              <a:t>www.osfa.la.gov</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2B93DD3-3077-4BA9-97AA-861B48483A86}" type="datetime1">
              <a:rPr lang="en-US"/>
              <a:pPr>
                <a:defRPr/>
              </a:pPr>
              <a:t>10/2/2013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www.osfa.la.gov</a:t>
            </a:r>
          </a:p>
        </p:txBody>
      </p:sp>
      <p:sp>
        <p:nvSpPr>
          <p:cNvPr id="6" name="Slide Number Placeholder 5"/>
          <p:cNvSpPr>
            <a:spLocks noGrp="1"/>
          </p:cNvSpPr>
          <p:nvPr>
            <p:ph type="sldNum" sz="quarter" idx="12"/>
          </p:nvPr>
        </p:nvSpPr>
        <p:spPr/>
        <p:txBody>
          <a:bodyPr/>
          <a:lstStyle>
            <a:lvl1pPr>
              <a:defRPr/>
            </a:lvl1pPr>
          </a:lstStyle>
          <a:p>
            <a:pPr>
              <a:defRPr/>
            </a:pPr>
            <a:fld id="{0C7EFD8B-0EED-49C2-97DE-FC583C0E662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3952670-751F-45E0-A39B-DBAA1AA8FDAE}" type="datetime1">
              <a:rPr lang="en-US"/>
              <a:pPr>
                <a:defRPr/>
              </a:pPr>
              <a:t>10/2/2013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www.osfa.la.gov</a:t>
            </a:r>
          </a:p>
        </p:txBody>
      </p:sp>
      <p:sp>
        <p:nvSpPr>
          <p:cNvPr id="7" name="Slide Number Placeholder 5"/>
          <p:cNvSpPr>
            <a:spLocks noGrp="1"/>
          </p:cNvSpPr>
          <p:nvPr>
            <p:ph type="sldNum" sz="quarter" idx="12"/>
          </p:nvPr>
        </p:nvSpPr>
        <p:spPr/>
        <p:txBody>
          <a:bodyPr/>
          <a:lstStyle>
            <a:lvl1pPr>
              <a:defRPr/>
            </a:lvl1pPr>
          </a:lstStyle>
          <a:p>
            <a:pPr>
              <a:defRPr/>
            </a:pPr>
            <a:fld id="{23B81398-4D4A-4736-B3AF-9BB9FAE8114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CF252FE-3193-4C75-B859-B4B07EA22FBF}" type="datetime1">
              <a:rPr lang="en-US"/>
              <a:pPr>
                <a:defRPr/>
              </a:pPr>
              <a:t>10/2/2013</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www.osfa.la.gov</a:t>
            </a:r>
          </a:p>
        </p:txBody>
      </p:sp>
      <p:sp>
        <p:nvSpPr>
          <p:cNvPr id="9" name="Slide Number Placeholder 5"/>
          <p:cNvSpPr>
            <a:spLocks noGrp="1"/>
          </p:cNvSpPr>
          <p:nvPr>
            <p:ph type="sldNum" sz="quarter" idx="12"/>
          </p:nvPr>
        </p:nvSpPr>
        <p:spPr/>
        <p:txBody>
          <a:bodyPr/>
          <a:lstStyle>
            <a:lvl1pPr>
              <a:defRPr/>
            </a:lvl1pPr>
          </a:lstStyle>
          <a:p>
            <a:pPr>
              <a:defRPr/>
            </a:pPr>
            <a:fld id="{0913AA48-84F0-4B7E-AC1E-3EAE16280B7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14AF790-6EB8-47D3-979A-038ED759DC4D}" type="datetime1">
              <a:rPr lang="en-US"/>
              <a:pPr>
                <a:defRPr/>
              </a:pPr>
              <a:t>10/2/2013</a:t>
            </a:fld>
            <a:endParaRPr lang="en-US" dirty="0"/>
          </a:p>
        </p:txBody>
      </p:sp>
      <p:sp>
        <p:nvSpPr>
          <p:cNvPr id="4" name="Footer Placeholder 3"/>
          <p:cNvSpPr>
            <a:spLocks noGrp="1"/>
          </p:cNvSpPr>
          <p:nvPr>
            <p:ph type="ftr" sz="quarter" idx="11"/>
          </p:nvPr>
        </p:nvSpPr>
        <p:spPr/>
        <p:txBody>
          <a:bodyPr/>
          <a:lstStyle>
            <a:lvl1pPr>
              <a:defRPr/>
            </a:lvl1pPr>
          </a:lstStyle>
          <a:p>
            <a:pPr>
              <a:defRPr/>
            </a:pPr>
            <a:r>
              <a:rPr lang="en-US" dirty="0"/>
              <a:t>www.osfa.la.gov</a:t>
            </a:r>
          </a:p>
        </p:txBody>
      </p:sp>
      <p:sp>
        <p:nvSpPr>
          <p:cNvPr id="5" name="Slide Number Placeholder 4"/>
          <p:cNvSpPr>
            <a:spLocks noGrp="1"/>
          </p:cNvSpPr>
          <p:nvPr>
            <p:ph type="sldNum" sz="quarter" idx="12"/>
          </p:nvPr>
        </p:nvSpPr>
        <p:spPr/>
        <p:txBody>
          <a:bodyPr/>
          <a:lstStyle>
            <a:lvl1pPr>
              <a:defRPr/>
            </a:lvl1pPr>
          </a:lstStyle>
          <a:p>
            <a:pPr>
              <a:defRPr/>
            </a:pPr>
            <a:fld id="{38B0F68C-1FE2-44DC-BC5D-36E5F87CF583}"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38D6B26-7CE9-47E2-A085-C66DCC231CAF}" type="datetime1">
              <a:rPr lang="en-US"/>
              <a:pPr>
                <a:defRPr/>
              </a:pPr>
              <a:t>10/2/2013</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www.osfa.la.gov</a:t>
            </a:r>
          </a:p>
        </p:txBody>
      </p:sp>
      <p:sp>
        <p:nvSpPr>
          <p:cNvPr id="4" name="Slide Number Placeholder 5"/>
          <p:cNvSpPr>
            <a:spLocks noGrp="1"/>
          </p:cNvSpPr>
          <p:nvPr>
            <p:ph type="sldNum" sz="quarter" idx="12"/>
          </p:nvPr>
        </p:nvSpPr>
        <p:spPr/>
        <p:txBody>
          <a:bodyPr/>
          <a:lstStyle>
            <a:lvl1pPr>
              <a:defRPr/>
            </a:lvl1pPr>
          </a:lstStyle>
          <a:p>
            <a:pPr>
              <a:defRPr/>
            </a:pPr>
            <a:fld id="{C9EAD503-D151-4124-A3AB-B560299BAC2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94FB8BC-7801-4F01-9021-810F8C4CFBEB}" type="datetime1">
              <a:rPr lang="en-US"/>
              <a:pPr>
                <a:defRPr/>
              </a:pPr>
              <a:t>10/2/2013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www.osfa.la.gov</a:t>
            </a:r>
          </a:p>
        </p:txBody>
      </p:sp>
      <p:sp>
        <p:nvSpPr>
          <p:cNvPr id="7" name="Slide Number Placeholder 5"/>
          <p:cNvSpPr>
            <a:spLocks noGrp="1"/>
          </p:cNvSpPr>
          <p:nvPr>
            <p:ph type="sldNum" sz="quarter" idx="12"/>
          </p:nvPr>
        </p:nvSpPr>
        <p:spPr/>
        <p:txBody>
          <a:bodyPr/>
          <a:lstStyle>
            <a:lvl1pPr>
              <a:defRPr/>
            </a:lvl1pPr>
          </a:lstStyle>
          <a:p>
            <a:pPr>
              <a:defRPr/>
            </a:pPr>
            <a:fld id="{369F20B0-52D6-4A5A-BFA3-01EEF91ACB2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B3E604-888A-4E0D-A975-BECC979DDA48}" type="datetime1">
              <a:rPr lang="en-US"/>
              <a:pPr>
                <a:defRPr/>
              </a:pPr>
              <a:t>10/2/2013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www.osfa.la.gov</a:t>
            </a:r>
          </a:p>
        </p:txBody>
      </p:sp>
      <p:sp>
        <p:nvSpPr>
          <p:cNvPr id="7" name="Slide Number Placeholder 5"/>
          <p:cNvSpPr>
            <a:spLocks noGrp="1"/>
          </p:cNvSpPr>
          <p:nvPr>
            <p:ph type="sldNum" sz="quarter" idx="12"/>
          </p:nvPr>
        </p:nvSpPr>
        <p:spPr/>
        <p:txBody>
          <a:bodyPr/>
          <a:lstStyle>
            <a:lvl1pPr>
              <a:defRPr/>
            </a:lvl1pPr>
          </a:lstStyle>
          <a:p>
            <a:pPr>
              <a:defRPr/>
            </a:pPr>
            <a:fld id="{FFC13798-23CA-434B-B9C5-3E1F61E4E97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62C0A0F-731E-4E14-B59E-F9E951AAF118}" type="datetime1">
              <a:rPr lang="en-US"/>
              <a:pPr>
                <a:defRPr/>
              </a:pPr>
              <a:t>10/2/2013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a:t>www.osfa.la.gov</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C090647-C851-45B7-8F87-F6D502B22D1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7" r:id="rId3"/>
    <p:sldLayoutId id="2147483678" r:id="rId4"/>
    <p:sldLayoutId id="2147483679" r:id="rId5"/>
    <p:sldLayoutId id="2147483687" r:id="rId6"/>
    <p:sldLayoutId id="2147483680" r:id="rId7"/>
    <p:sldLayoutId id="2147483681" r:id="rId8"/>
    <p:sldLayoutId id="2147483682" r:id="rId9"/>
    <p:sldLayoutId id="2147483683" r:id="rId10"/>
    <p:sldLayoutId id="2147483684" r:id="rId11"/>
  </p:sldLayoutIdLst>
  <p:hf sldNum="0" hdr="0" dt="0"/>
  <p:txStyles>
    <p:titleStyle>
      <a:lvl1pPr algn="ctr" rtl="0" eaLnBrk="1" fontAlgn="base" hangingPunct="1">
        <a:spcBef>
          <a:spcPct val="0"/>
        </a:spcBef>
        <a:spcAft>
          <a:spcPct val="0"/>
        </a:spcAft>
        <a:defRPr sz="44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447800" y="5029200"/>
            <a:ext cx="6400800" cy="609600"/>
          </a:xfrm>
          <a:prstGeom prst="rect">
            <a:avLst/>
          </a:prstGeom>
        </p:spPr>
        <p:txBody>
          <a:bodyPr>
            <a:normAutofit/>
          </a:bodyPr>
          <a:lstStyle/>
          <a:p>
            <a:pPr algn="ctr" fontAlgn="auto">
              <a:spcBef>
                <a:spcPct val="20000"/>
              </a:spcBef>
              <a:spcAft>
                <a:spcPts val="0"/>
              </a:spcAft>
              <a:buFont typeface="Arial" pitchFamily="34" charset="0"/>
              <a:buNone/>
              <a:defRPr/>
            </a:pPr>
            <a:r>
              <a:rPr lang="en-US" sz="2400" b="1" i="1" dirty="0">
                <a:latin typeface="+mn-lt"/>
              </a:rPr>
              <a:t>Louisiana’s First Choice for College Access</a:t>
            </a:r>
          </a:p>
          <a:p>
            <a:pPr algn="ctr" fontAlgn="auto">
              <a:spcBef>
                <a:spcPct val="20000"/>
              </a:spcBef>
              <a:spcAft>
                <a:spcPts val="0"/>
              </a:spcAft>
              <a:buFont typeface="Arial" pitchFamily="34" charset="0"/>
              <a:buNone/>
              <a:defRPr/>
            </a:pPr>
            <a:endParaRPr lang="en-US" sz="2400" b="1" i="1" dirty="0">
              <a:solidFill>
                <a:schemeClr val="tx1">
                  <a:tint val="75000"/>
                </a:schemeClr>
              </a:solidFill>
              <a:latin typeface="+mn-lt"/>
            </a:endParaRPr>
          </a:p>
          <a:p>
            <a:pPr algn="ctr" fontAlgn="auto">
              <a:spcBef>
                <a:spcPct val="20000"/>
              </a:spcBef>
              <a:spcAft>
                <a:spcPts val="0"/>
              </a:spcAft>
              <a:buFont typeface="Arial" pitchFamily="34" charset="0"/>
              <a:buNone/>
              <a:defRPr/>
            </a:pPr>
            <a:endParaRPr lang="en-US" sz="2800" b="1" i="1" dirty="0">
              <a:solidFill>
                <a:schemeClr val="accent1">
                  <a:lumMod val="50000"/>
                </a:schemeClr>
              </a:solidFill>
              <a:latin typeface="+mn-lt"/>
            </a:endParaRPr>
          </a:p>
        </p:txBody>
      </p:sp>
      <p:pic>
        <p:nvPicPr>
          <p:cNvPr id="5123" name="Picture 5" descr="losfalogoagencylargenoboxpp.eps"/>
          <p:cNvPicPr>
            <a:picLocks noChangeAspect="1"/>
          </p:cNvPicPr>
          <p:nvPr/>
        </p:nvPicPr>
        <p:blipFill>
          <a:blip r:embed="rId2" cstate="print"/>
          <a:srcRect/>
          <a:stretch>
            <a:fillRect/>
          </a:stretch>
        </p:blipFill>
        <p:spPr bwMode="auto">
          <a:xfrm>
            <a:off x="2590800" y="609600"/>
            <a:ext cx="3802063" cy="4262438"/>
          </a:xfrm>
          <a:prstGeom prst="rect">
            <a:avLst/>
          </a:prstGeom>
          <a:noFill/>
          <a:ln w="9525">
            <a:noFill/>
            <a:miter lim="800000"/>
            <a:headEnd/>
            <a:tailEnd/>
          </a:ln>
        </p:spPr>
      </p:pic>
      <p:sp>
        <p:nvSpPr>
          <p:cNvPr id="5124" name="TextBox 6"/>
          <p:cNvSpPr txBox="1">
            <a:spLocks noChangeArrowheads="1"/>
          </p:cNvSpPr>
          <p:nvPr/>
        </p:nvSpPr>
        <p:spPr bwMode="auto">
          <a:xfrm>
            <a:off x="0" y="5562600"/>
            <a:ext cx="9144000" cy="461963"/>
          </a:xfrm>
          <a:prstGeom prst="rect">
            <a:avLst/>
          </a:prstGeom>
          <a:noFill/>
          <a:ln w="9525">
            <a:noFill/>
            <a:miter lim="800000"/>
            <a:headEnd/>
            <a:tailEnd/>
          </a:ln>
        </p:spPr>
        <p:txBody>
          <a:bodyPr wrap="square">
            <a:spAutoFit/>
          </a:bodyPr>
          <a:lstStyle/>
          <a:p>
            <a:pPr algn="ctr"/>
            <a:r>
              <a:rPr lang="en-US" sz="2400" dirty="0" smtClean="0">
                <a:solidFill>
                  <a:srgbClr val="FFFF00"/>
                </a:solidFill>
              </a:rPr>
              <a:t>TOPS Opportunity, Performance and Honors Awards</a:t>
            </a:r>
            <a:endParaRPr lang="en-US" sz="2400"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086600" cy="960438"/>
          </a:xfrm>
        </p:spPr>
        <p:txBody>
          <a:bodyPr/>
          <a:lstStyle/>
          <a:p>
            <a:r>
              <a:rPr lang="en-US" dirty="0" smtClean="0"/>
              <a:t>Early Graduation</a:t>
            </a:r>
            <a:endParaRPr lang="en-US" dirty="0"/>
          </a:p>
        </p:txBody>
      </p:sp>
      <p:sp>
        <p:nvSpPr>
          <p:cNvPr id="3" name="Content Placeholder 2"/>
          <p:cNvSpPr>
            <a:spLocks noGrp="1"/>
          </p:cNvSpPr>
          <p:nvPr>
            <p:ph idx="1"/>
          </p:nvPr>
        </p:nvSpPr>
        <p:spPr>
          <a:xfrm>
            <a:off x="1600200" y="914400"/>
            <a:ext cx="7315200" cy="5562600"/>
          </a:xfrm>
        </p:spPr>
        <p:txBody>
          <a:bodyPr/>
          <a:lstStyle/>
          <a:p>
            <a:r>
              <a:rPr lang="en-US" sz="2400" dirty="0" smtClean="0"/>
              <a:t>Students who graduate early at mid-year will be eligible for a TOPS Award in the Spring semester following graduation</a:t>
            </a:r>
          </a:p>
          <a:p>
            <a:pPr lvl="1"/>
            <a:r>
              <a:rPr lang="en-US" sz="2000" dirty="0" smtClean="0"/>
              <a:t>Certification for mid-year graduates will be done in conjunction with certification of May graduates</a:t>
            </a:r>
          </a:p>
          <a:p>
            <a:pPr lvl="1"/>
            <a:r>
              <a:rPr lang="en-US" sz="2000" dirty="0" smtClean="0"/>
              <a:t>Awards for mid-year graduates who attend college in the Spring and who are determined eligible will be paid retroactively</a:t>
            </a:r>
          </a:p>
          <a:p>
            <a:r>
              <a:rPr lang="en-US" sz="2400" dirty="0" smtClean="0"/>
              <a:t>Students who graduate early in the Spring will be eligible for a TOPS award in the Fall semester following graduation</a:t>
            </a:r>
          </a:p>
          <a:p>
            <a:r>
              <a:rPr lang="en-US" sz="2400" dirty="0" smtClean="0"/>
              <a:t>Students who graduate early must comply with the same FAFSA and ACT deadlines applicable to the class that graduates in the Spring of that high school academic year</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TOPS Core Curriculum</a:t>
            </a:r>
            <a:endParaRPr lang="en-US" dirty="0"/>
          </a:p>
        </p:txBody>
      </p:sp>
      <p:sp>
        <p:nvSpPr>
          <p:cNvPr id="3" name="Content Placeholder 2"/>
          <p:cNvSpPr>
            <a:spLocks noGrp="1"/>
          </p:cNvSpPr>
          <p:nvPr>
            <p:ph idx="1"/>
          </p:nvPr>
        </p:nvSpPr>
        <p:spPr>
          <a:xfrm>
            <a:off x="1600200" y="1295400"/>
            <a:ext cx="7086600" cy="5029200"/>
          </a:xfrm>
        </p:spPr>
        <p:txBody>
          <a:bodyPr/>
          <a:lstStyle/>
          <a:p>
            <a:r>
              <a:rPr lang="en-US" sz="2400" dirty="0" smtClean="0"/>
              <a:t>All TOPS core curriculum courses must be completed by the date of high school graduation</a:t>
            </a:r>
          </a:p>
          <a:p>
            <a:r>
              <a:rPr lang="en-US" sz="2400" dirty="0" smtClean="0"/>
              <a:t>Distance learning courses approved by the high school may be used to qualify for TOPS</a:t>
            </a:r>
          </a:p>
          <a:p>
            <a:r>
              <a:rPr lang="en-US" sz="2400" dirty="0" smtClean="0"/>
              <a:t>College courses taken in the classroom, online, or by correspondence may be used to qualify for TOPS provided that they are determined to be equivalent courses and appear on the student’s official high school transcript</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English (4 Units)</a:t>
            </a:r>
          </a:p>
          <a:p>
            <a:pPr lvl="1"/>
            <a:r>
              <a:rPr lang="en-US" dirty="0" smtClean="0"/>
              <a:t>English I</a:t>
            </a:r>
          </a:p>
          <a:p>
            <a:pPr lvl="1"/>
            <a:r>
              <a:rPr lang="en-US" dirty="0" smtClean="0"/>
              <a:t>English II</a:t>
            </a:r>
          </a:p>
          <a:p>
            <a:pPr lvl="1"/>
            <a:r>
              <a:rPr lang="en-US" dirty="0" smtClean="0"/>
              <a:t>English III</a:t>
            </a:r>
          </a:p>
          <a:p>
            <a:pPr lvl="1"/>
            <a:r>
              <a:rPr lang="en-US" dirty="0" smtClean="0"/>
              <a:t>English IV</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p:txBody>
          <a:bodyPr/>
          <a:lstStyle/>
          <a:p>
            <a:r>
              <a:rPr lang="en-US" dirty="0" smtClean="0"/>
              <a:t>TOPS Core Curriculum</a:t>
            </a:r>
            <a:br>
              <a:rPr lang="en-US" dirty="0" smtClean="0"/>
            </a:br>
            <a:r>
              <a:rPr lang="en-US" sz="2400" dirty="0" smtClean="0"/>
              <a:t>For students graduating 2014-2017</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325562"/>
            <a:ext cx="7467600" cy="5181600"/>
          </a:xfrm>
        </p:spPr>
        <p:txBody>
          <a:bodyPr/>
          <a:lstStyle/>
          <a:p>
            <a:r>
              <a:rPr lang="en-US" sz="2800" dirty="0" smtClean="0"/>
              <a:t>Math (4 Units)</a:t>
            </a:r>
          </a:p>
          <a:p>
            <a:pPr lvl="1"/>
            <a:r>
              <a:rPr lang="en-US" sz="2400" b="1" dirty="0" smtClean="0"/>
              <a:t>1 unit: </a:t>
            </a:r>
            <a:r>
              <a:rPr lang="en-US" sz="2400" dirty="0" smtClean="0"/>
              <a:t>Algebra I or Integrated Mathematics I or Applied Algebra I or Applied Algebra 1A and 1B (2 units) or Algebra I – Part I and Algebra I – Part 2 (2 units) or Applied Mathematics I and Applied Mathematics II (2 units)</a:t>
            </a:r>
          </a:p>
          <a:p>
            <a:pPr lvl="1"/>
            <a:r>
              <a:rPr lang="en-US" sz="2400" b="1" dirty="0" smtClean="0"/>
              <a:t>1 unit: </a:t>
            </a:r>
            <a:r>
              <a:rPr lang="en-US" sz="2400" dirty="0" smtClean="0"/>
              <a:t>Algebra II or Integrated Mathematics II</a:t>
            </a:r>
          </a:p>
          <a:p>
            <a:pPr lvl="1"/>
            <a:r>
              <a:rPr lang="en-US" sz="2400" b="1" dirty="0" smtClean="0"/>
              <a:t>2 units: </a:t>
            </a:r>
            <a:r>
              <a:rPr lang="en-US" sz="2400" dirty="0" smtClean="0"/>
              <a:t>Geometry or Calculus or Integrated Mathematics III or Applied Mathematics III or Advanced Math–Pre-Calculus or Advanced Math–Functions and Statistics or Pre-Calculus or Probability and Statistics or Discrete Mathematics or Algebra III </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152400"/>
            <a:ext cx="7086600" cy="1143000"/>
          </a:xfrm>
        </p:spPr>
        <p:txBody>
          <a:bodyPr/>
          <a:lstStyle/>
          <a:p>
            <a:r>
              <a:rPr lang="en-US" dirty="0" smtClean="0"/>
              <a:t>TOPS Core Curriculum</a:t>
            </a:r>
            <a:br>
              <a:rPr lang="en-US" dirty="0" smtClean="0"/>
            </a:br>
            <a:r>
              <a:rPr lang="en-US" sz="2400" dirty="0" smtClean="0"/>
              <a:t>For students graduating 2014-2017</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493837"/>
            <a:ext cx="7086600" cy="4830763"/>
          </a:xfrm>
        </p:spPr>
        <p:txBody>
          <a:bodyPr/>
          <a:lstStyle/>
          <a:p>
            <a:r>
              <a:rPr lang="en-US" dirty="0" smtClean="0"/>
              <a:t>Science (4 Units)</a:t>
            </a:r>
          </a:p>
          <a:p>
            <a:pPr lvl="1"/>
            <a:r>
              <a:rPr lang="en-US" sz="2400" b="1" dirty="0" smtClean="0"/>
              <a:t>1 unit</a:t>
            </a:r>
            <a:r>
              <a:rPr lang="en-US" sz="2400" dirty="0" smtClean="0"/>
              <a:t>: Biology I or Biology II</a:t>
            </a:r>
          </a:p>
          <a:p>
            <a:pPr lvl="1"/>
            <a:r>
              <a:rPr lang="en-US" sz="2400" b="1" dirty="0" smtClean="0"/>
              <a:t>1 unit: </a:t>
            </a:r>
            <a:r>
              <a:rPr lang="en-US" sz="2400" dirty="0" smtClean="0"/>
              <a:t>Chemistry, Chemistry Com or Chemistry II</a:t>
            </a:r>
          </a:p>
          <a:p>
            <a:pPr lvl="1"/>
            <a:r>
              <a:rPr lang="en-US" sz="2400" b="1" dirty="0" smtClean="0"/>
              <a:t>2 units: </a:t>
            </a:r>
            <a:r>
              <a:rPr lang="en-US" sz="2400" dirty="0" smtClean="0"/>
              <a:t>Earth Science or Environmental Science or Integrated Science or Physical Science or Biology II or Chemistry II or Physics or Physics II or Physics for Technology I or Physics for Technology II, Anatomy and Physiology</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228600"/>
            <a:ext cx="7086600" cy="1143000"/>
          </a:xfrm>
        </p:spPr>
        <p:txBody>
          <a:bodyPr/>
          <a:lstStyle/>
          <a:p>
            <a:r>
              <a:rPr lang="en-US" dirty="0" smtClean="0"/>
              <a:t>TOPS Core Curriculum</a:t>
            </a:r>
            <a:br>
              <a:rPr lang="en-US" dirty="0" smtClean="0"/>
            </a:br>
            <a:r>
              <a:rPr lang="en-US" sz="2400" dirty="0"/>
              <a:t>For students graduating 2014-2017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676401"/>
            <a:ext cx="7086600" cy="4038600"/>
          </a:xfrm>
        </p:spPr>
        <p:txBody>
          <a:bodyPr/>
          <a:lstStyle/>
          <a:p>
            <a:r>
              <a:rPr lang="en-US" dirty="0" smtClean="0"/>
              <a:t>Social Studies (4 units)</a:t>
            </a:r>
          </a:p>
          <a:p>
            <a:pPr lvl="1"/>
            <a:r>
              <a:rPr lang="en-US" sz="2400" b="1" dirty="0" smtClean="0"/>
              <a:t>1 Unit: </a:t>
            </a:r>
            <a:r>
              <a:rPr lang="en-US" sz="2400" dirty="0" smtClean="0"/>
              <a:t>United States History</a:t>
            </a:r>
          </a:p>
          <a:p>
            <a:pPr lvl="1"/>
            <a:r>
              <a:rPr lang="en-US" sz="2400" b="1" dirty="0" smtClean="0"/>
              <a:t>1 Unit: </a:t>
            </a:r>
            <a:r>
              <a:rPr lang="en-US" sz="2400" dirty="0" smtClean="0"/>
              <a:t>Civics and Free Enterprise (one unit combined*) or Civics (one unit) or AP Government and Politics: United States</a:t>
            </a:r>
          </a:p>
          <a:p>
            <a:pPr lvl="1"/>
            <a:r>
              <a:rPr lang="en-US" sz="2400" b="1" dirty="0" smtClean="0"/>
              <a:t>2 Units: </a:t>
            </a:r>
            <a:r>
              <a:rPr lang="en-US" sz="2400" dirty="0" smtClean="0"/>
              <a:t>World History, Western Civilization, World Geography, European History, History of Religion or AP Human Geography</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228600"/>
            <a:ext cx="7086600" cy="1143000"/>
          </a:xfrm>
        </p:spPr>
        <p:txBody>
          <a:bodyPr/>
          <a:lstStyle/>
          <a:p>
            <a:r>
              <a:rPr lang="en-US" dirty="0" smtClean="0"/>
              <a:t>TOPS Core Curriculum</a:t>
            </a:r>
            <a:br>
              <a:rPr lang="en-US" dirty="0" smtClean="0"/>
            </a:br>
            <a:r>
              <a:rPr lang="en-US" sz="2400" dirty="0"/>
              <a:t>For students graduating 2014-2017</a:t>
            </a:r>
          </a:p>
        </p:txBody>
      </p:sp>
      <p:sp>
        <p:nvSpPr>
          <p:cNvPr id="2" name="TextBox 1"/>
          <p:cNvSpPr txBox="1"/>
          <p:nvPr/>
        </p:nvSpPr>
        <p:spPr>
          <a:xfrm>
            <a:off x="1752600" y="5638800"/>
            <a:ext cx="6324600" cy="646331"/>
          </a:xfrm>
          <a:prstGeom prst="rect">
            <a:avLst/>
          </a:prstGeom>
          <a:noFill/>
        </p:spPr>
        <p:txBody>
          <a:bodyPr wrap="square" rtlCol="0">
            <a:spAutoFit/>
          </a:bodyPr>
          <a:lstStyle/>
          <a:p>
            <a:pPr marL="169863" indent="-169863"/>
            <a:r>
              <a:rPr lang="en-US" dirty="0" smtClean="0">
                <a:solidFill>
                  <a:schemeClr val="bg1"/>
                </a:solidFill>
              </a:rPr>
              <a:t>* Can be used only by students who entered the 9</a:t>
            </a:r>
            <a:r>
              <a:rPr lang="en-US" baseline="30000" dirty="0" smtClean="0">
                <a:solidFill>
                  <a:schemeClr val="bg1"/>
                </a:solidFill>
              </a:rPr>
              <a:t>th</a:t>
            </a:r>
            <a:r>
              <a:rPr lang="en-US" dirty="0" smtClean="0">
                <a:solidFill>
                  <a:schemeClr val="bg1"/>
                </a:solidFill>
              </a:rPr>
              <a:t> grade before July 1, 2011 (See R.S. 17:274.1)</a:t>
            </a:r>
            <a:endParaRPr lang="en-US"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Fine Arts (1 Unit)</a:t>
            </a:r>
          </a:p>
          <a:p>
            <a:pPr lvl="1"/>
            <a:r>
              <a:rPr lang="en-US" dirty="0" smtClean="0"/>
              <a:t>Fine Arts Survey; (or substitute 1 unit of performance courses in music, dance, or theater; or 1 unit of studio art or 1 unit of visual art; or Speech III and Speech IV (both units)</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6" name="Title 1"/>
          <p:cNvSpPr>
            <a:spLocks noGrp="1"/>
          </p:cNvSpPr>
          <p:nvPr>
            <p:ph type="title"/>
          </p:nvPr>
        </p:nvSpPr>
        <p:spPr>
          <a:xfrm>
            <a:off x="1600200" y="228600"/>
            <a:ext cx="7086600" cy="1143000"/>
          </a:xfrm>
        </p:spPr>
        <p:txBody>
          <a:bodyPr/>
          <a:lstStyle/>
          <a:p>
            <a:r>
              <a:rPr lang="en-US" dirty="0" smtClean="0"/>
              <a:t>TOPS Core Curriculum</a:t>
            </a:r>
            <a:br>
              <a:rPr lang="en-US" dirty="0" smtClean="0"/>
            </a:br>
            <a:r>
              <a:rPr lang="en-US" sz="2400" dirty="0"/>
              <a:t>For students graduating 2014-2017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Foreign Language (2 units)</a:t>
            </a:r>
          </a:p>
          <a:p>
            <a:pPr lvl="1"/>
            <a:r>
              <a:rPr lang="en-US" dirty="0" smtClean="0"/>
              <a:t>Foreign Language, both units in the same language</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6" name="Title 1"/>
          <p:cNvSpPr>
            <a:spLocks noGrp="1"/>
          </p:cNvSpPr>
          <p:nvPr>
            <p:ph type="title"/>
          </p:nvPr>
        </p:nvSpPr>
        <p:spPr>
          <a:xfrm>
            <a:off x="1600200" y="228600"/>
            <a:ext cx="7086600" cy="1143000"/>
          </a:xfrm>
        </p:spPr>
        <p:txBody>
          <a:bodyPr/>
          <a:lstStyle/>
          <a:p>
            <a:r>
              <a:rPr lang="en-US" dirty="0" smtClean="0"/>
              <a:t>TOPS Core Curriculum</a:t>
            </a:r>
            <a:br>
              <a:rPr lang="en-US" dirty="0" smtClean="0"/>
            </a:br>
            <a:r>
              <a:rPr lang="en-US" sz="2400" dirty="0"/>
              <a:t>For students graduating 2014-2017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Advanced Placement and International Baccalaureate Courses</a:t>
            </a:r>
            <a:endParaRPr lang="en-US" sz="3200" dirty="0"/>
          </a:p>
        </p:txBody>
      </p:sp>
      <p:sp>
        <p:nvSpPr>
          <p:cNvPr id="3" name="Content Placeholder 2"/>
          <p:cNvSpPr>
            <a:spLocks noGrp="1"/>
          </p:cNvSpPr>
          <p:nvPr>
            <p:ph idx="1"/>
          </p:nvPr>
        </p:nvSpPr>
        <p:spPr>
          <a:xfrm>
            <a:off x="1600200" y="1524000"/>
            <a:ext cx="7086600" cy="4449763"/>
          </a:xfrm>
        </p:spPr>
        <p:txBody>
          <a:bodyPr/>
          <a:lstStyle/>
          <a:p>
            <a:r>
              <a:rPr lang="en-US" dirty="0" smtClean="0"/>
              <a:t>Advanced Placement (AP) courses and International Baccalaureate (IB) courses with the same name as a course listed in the TOPS Core Curriculum may be substituted.</a:t>
            </a:r>
            <a:endParaRPr lang="en-US" dirty="0"/>
          </a:p>
        </p:txBody>
      </p:sp>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1943887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315200" cy="1143000"/>
          </a:xfrm>
        </p:spPr>
        <p:txBody>
          <a:bodyPr/>
          <a:lstStyle/>
          <a:p>
            <a:r>
              <a:rPr lang="en-US" dirty="0" smtClean="0"/>
              <a:t>TOPS Core Curriculum GPA</a:t>
            </a:r>
            <a:endParaRPr lang="en-US" dirty="0"/>
          </a:p>
        </p:txBody>
      </p:sp>
      <p:sp>
        <p:nvSpPr>
          <p:cNvPr id="3" name="Content Placeholder 2"/>
          <p:cNvSpPr>
            <a:spLocks noGrp="1"/>
          </p:cNvSpPr>
          <p:nvPr>
            <p:ph idx="1"/>
          </p:nvPr>
        </p:nvSpPr>
        <p:spPr>
          <a:xfrm>
            <a:off x="1600200" y="1295400"/>
            <a:ext cx="7162800" cy="5181600"/>
          </a:xfrm>
        </p:spPr>
        <p:txBody>
          <a:bodyPr/>
          <a:lstStyle/>
          <a:p>
            <a:r>
              <a:rPr lang="en-US" sz="2800" dirty="0" smtClean="0"/>
              <a:t>The cumulative grade point average (GPA) for a TOPS award will be calculated using only those grades achieved in the core curriculum courses</a:t>
            </a:r>
          </a:p>
          <a:p>
            <a:pPr lvl="1"/>
            <a:r>
              <a:rPr lang="en-US" sz="2400" dirty="0" smtClean="0"/>
              <a:t>If a student has completed more than 19 credits for courses that are included in the core curriculum, the GPA will be calculated by using the course in each core curriculum category for which the student received the highest grade</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Blow Your TOPS!</a:t>
            </a:r>
            <a:endParaRPr lang="en-US" dirty="0"/>
          </a:p>
        </p:txBody>
      </p:sp>
      <p:sp>
        <p:nvSpPr>
          <p:cNvPr id="3" name="Content Placeholder 2"/>
          <p:cNvSpPr>
            <a:spLocks noGrp="1"/>
          </p:cNvSpPr>
          <p:nvPr>
            <p:ph idx="1"/>
          </p:nvPr>
        </p:nvSpPr>
        <p:spPr>
          <a:xfrm>
            <a:off x="5486400" y="1524000"/>
            <a:ext cx="3200400" cy="4449763"/>
          </a:xfrm>
        </p:spPr>
        <p:txBody>
          <a:bodyPr anchor="ctr"/>
          <a:lstStyle/>
          <a:p>
            <a:pPr algn="ctr">
              <a:buNone/>
            </a:pPr>
            <a:r>
              <a:rPr lang="en-US" sz="5400" dirty="0" smtClean="0"/>
              <a:t>It pays to make good grades!</a:t>
            </a:r>
            <a:endParaRPr lang="en-US" sz="5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5556" y="1420677"/>
            <a:ext cx="3271838" cy="4387051"/>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371600"/>
            <a:ext cx="7239000" cy="5029200"/>
          </a:xfrm>
        </p:spPr>
        <p:txBody>
          <a:bodyPr/>
          <a:lstStyle/>
          <a:p>
            <a:r>
              <a:rPr lang="en-US" sz="2800" dirty="0" smtClean="0"/>
              <a:t>“P” grades are not included in the TOPS Core GPA calculation</a:t>
            </a:r>
          </a:p>
          <a:p>
            <a:r>
              <a:rPr lang="en-US" sz="2800" dirty="0" smtClean="0"/>
              <a:t>For high schools using any grading scale other than a 4.00 scale, all grade values must be converted to a 4.00 scale</a:t>
            </a:r>
          </a:p>
          <a:p>
            <a:r>
              <a:rPr lang="en-US" sz="2800" dirty="0" smtClean="0"/>
              <a:t>GPA cannot be rounded up</a:t>
            </a:r>
            <a:endParaRPr lang="en-US" sz="28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274638"/>
            <a:ext cx="7315200" cy="1143000"/>
          </a:xfrm>
        </p:spPr>
        <p:txBody>
          <a:bodyPr/>
          <a:lstStyle/>
          <a:p>
            <a:r>
              <a:rPr lang="en-US" dirty="0" smtClean="0"/>
              <a:t>TOPS Core Curriculum GPA</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TOPS Core Curriculum</a:t>
            </a:r>
            <a:br>
              <a:rPr lang="en-US" dirty="0" smtClean="0"/>
            </a:br>
            <a:r>
              <a:rPr lang="en-US" sz="2400" dirty="0"/>
              <a:t>For students graduating </a:t>
            </a:r>
            <a:r>
              <a:rPr lang="en-US" sz="2400" dirty="0" smtClean="0"/>
              <a:t>2018 and thereafter</a:t>
            </a:r>
            <a:endParaRPr lang="en-US" dirty="0"/>
          </a:p>
        </p:txBody>
      </p:sp>
      <p:sp>
        <p:nvSpPr>
          <p:cNvPr id="3" name="Content Placeholder 2"/>
          <p:cNvSpPr>
            <a:spLocks noGrp="1"/>
          </p:cNvSpPr>
          <p:nvPr>
            <p:ph idx="1"/>
          </p:nvPr>
        </p:nvSpPr>
        <p:spPr/>
        <p:txBody>
          <a:bodyPr/>
          <a:lstStyle/>
          <a:p>
            <a:r>
              <a:rPr lang="en-US" dirty="0" smtClean="0"/>
              <a:t>Effective for the graduating class of 2017-2018, the TOPS Core Curriculum requirements and the method of calculating the grade point average required for program awards will change.</a:t>
            </a:r>
            <a:endParaRPr lang="en-US" dirty="0"/>
          </a:p>
        </p:txBody>
      </p:sp>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2341827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TOPS Core Curriculum</a:t>
            </a:r>
            <a:br>
              <a:rPr lang="en-US" dirty="0"/>
            </a:br>
            <a:r>
              <a:rPr lang="en-US" sz="2400" dirty="0"/>
              <a:t>For students graduating 2018 and thereafter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70109321"/>
              </p:ext>
            </p:extLst>
          </p:nvPr>
        </p:nvGraphicFramePr>
        <p:xfrm>
          <a:off x="1676400" y="1676400"/>
          <a:ext cx="7086600" cy="3489960"/>
        </p:xfrm>
        <a:graphic>
          <a:graphicData uri="http://schemas.openxmlformats.org/drawingml/2006/table">
            <a:tbl>
              <a:tblPr firstRow="1" bandRow="1">
                <a:tableStyleId>{5C22544A-7EE6-4342-B048-85BDC9FD1C3A}</a:tableStyleId>
              </a:tblPr>
              <a:tblGrid>
                <a:gridCol w="3543300"/>
                <a:gridCol w="3543300"/>
              </a:tblGrid>
              <a:tr h="370840">
                <a:tc>
                  <a:txBody>
                    <a:bodyPr/>
                    <a:lstStyle/>
                    <a:p>
                      <a:r>
                        <a:rPr lang="en-US" dirty="0" smtClean="0"/>
                        <a:t>ENGLISH = 4 Units</a:t>
                      </a:r>
                      <a:endParaRPr lang="en-US" dirty="0"/>
                    </a:p>
                  </a:txBody>
                  <a:tcPr/>
                </a:tc>
                <a:tc>
                  <a:txBody>
                    <a:bodyPr/>
                    <a:lstStyle/>
                    <a:p>
                      <a:r>
                        <a:rPr lang="en-US" dirty="0" smtClean="0"/>
                        <a:t>Courses</a:t>
                      </a:r>
                      <a:endParaRPr lang="en-US" dirty="0"/>
                    </a:p>
                  </a:txBody>
                  <a:tcPr/>
                </a:tc>
              </a:tr>
              <a:tr h="370840">
                <a:tc>
                  <a:txBody>
                    <a:bodyPr/>
                    <a:lstStyle/>
                    <a:p>
                      <a:r>
                        <a:rPr lang="en-US" dirty="0" smtClean="0"/>
                        <a:t>1 Unit</a:t>
                      </a:r>
                      <a:endParaRPr lang="en-US" dirty="0"/>
                    </a:p>
                  </a:txBody>
                  <a:tcPr/>
                </a:tc>
                <a:tc>
                  <a:txBody>
                    <a:bodyPr/>
                    <a:lstStyle/>
                    <a:p>
                      <a:r>
                        <a:rPr lang="en-US" dirty="0" smtClean="0"/>
                        <a:t>English I</a:t>
                      </a:r>
                      <a:endParaRPr lang="en-US" dirty="0"/>
                    </a:p>
                  </a:txBody>
                  <a:tcPr/>
                </a:tc>
              </a:tr>
              <a:tr h="370840">
                <a:tc>
                  <a:txBody>
                    <a:bodyPr/>
                    <a:lstStyle/>
                    <a:p>
                      <a:r>
                        <a:rPr lang="en-US" dirty="0" smtClean="0"/>
                        <a:t>1 Unit</a:t>
                      </a:r>
                      <a:endParaRPr lang="en-US" dirty="0"/>
                    </a:p>
                  </a:txBody>
                  <a:tcPr/>
                </a:tc>
                <a:tc>
                  <a:txBody>
                    <a:bodyPr/>
                    <a:lstStyle/>
                    <a:p>
                      <a:r>
                        <a:rPr lang="en-US" dirty="0" smtClean="0"/>
                        <a:t>English II</a:t>
                      </a:r>
                      <a:endParaRPr lang="en-US" dirty="0"/>
                    </a:p>
                  </a:txBody>
                  <a:tcPr/>
                </a:tc>
              </a:tr>
              <a:tr h="370840">
                <a:tc>
                  <a:txBody>
                    <a:bodyPr/>
                    <a:lstStyle/>
                    <a:p>
                      <a:r>
                        <a:rPr lang="en-US" dirty="0" smtClean="0"/>
                        <a:t>1 Unit</a:t>
                      </a:r>
                      <a:r>
                        <a:rPr lang="en-US" baseline="0" dirty="0" smtClean="0"/>
                        <a:t> from the following:</a:t>
                      </a:r>
                      <a:endParaRPr lang="en-US" dirty="0"/>
                    </a:p>
                  </a:txBody>
                  <a:tcPr/>
                </a:tc>
                <a:tc>
                  <a:txBody>
                    <a:bodyPr/>
                    <a:lstStyle/>
                    <a:p>
                      <a:r>
                        <a:rPr lang="en-US" dirty="0" smtClean="0"/>
                        <a:t>English III, AP English Language Arts and Composition, or</a:t>
                      </a:r>
                      <a:r>
                        <a:rPr lang="en-US" baseline="0" dirty="0" smtClean="0"/>
                        <a:t> IB English III (Language A or Literature and Performance)</a:t>
                      </a:r>
                      <a:endParaRPr lang="en-US" dirty="0"/>
                    </a:p>
                  </a:txBody>
                  <a:tcPr/>
                </a:tc>
              </a:tr>
              <a:tr h="370840">
                <a:tc>
                  <a:txBody>
                    <a:bodyPr/>
                    <a:lstStyle/>
                    <a:p>
                      <a:r>
                        <a:rPr lang="en-US" dirty="0" smtClean="0"/>
                        <a:t>1</a:t>
                      </a:r>
                      <a:r>
                        <a:rPr lang="en-US" baseline="0" dirty="0" smtClean="0"/>
                        <a:t> </a:t>
                      </a:r>
                      <a:r>
                        <a:rPr lang="en-US" dirty="0" smtClean="0"/>
                        <a:t>Unit from the following:</a:t>
                      </a:r>
                      <a:endParaRPr lang="en-US" dirty="0"/>
                    </a:p>
                  </a:txBody>
                  <a:tcPr/>
                </a:tc>
                <a:tc>
                  <a:txBody>
                    <a:bodyPr/>
                    <a:lstStyle/>
                    <a:p>
                      <a:r>
                        <a:rPr lang="en-US" dirty="0" smtClean="0"/>
                        <a:t>English IV, AP English Literature and Composition,</a:t>
                      </a:r>
                      <a:r>
                        <a:rPr lang="en-US" baseline="0" dirty="0" smtClean="0"/>
                        <a:t> or IB English IV (Language A or Literature and Performance)</a:t>
                      </a:r>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2549838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TOPS Core Curriculum</a:t>
            </a:r>
            <a:br>
              <a:rPr lang="en-US" dirty="0"/>
            </a:br>
            <a:r>
              <a:rPr lang="en-US" sz="2400" dirty="0"/>
              <a:t>For students graduating 2018 and thereafter</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65012454"/>
              </p:ext>
            </p:extLst>
          </p:nvPr>
        </p:nvGraphicFramePr>
        <p:xfrm>
          <a:off x="1600200" y="1524000"/>
          <a:ext cx="7086600" cy="4226560"/>
        </p:xfrm>
        <a:graphic>
          <a:graphicData uri="http://schemas.openxmlformats.org/drawingml/2006/table">
            <a:tbl>
              <a:tblPr firstRow="1" bandRow="1">
                <a:tableStyleId>{5C22544A-7EE6-4342-B048-85BDC9FD1C3A}</a:tableStyleId>
              </a:tblPr>
              <a:tblGrid>
                <a:gridCol w="3543300"/>
                <a:gridCol w="3543300"/>
              </a:tblGrid>
              <a:tr h="370840">
                <a:tc>
                  <a:txBody>
                    <a:bodyPr/>
                    <a:lstStyle/>
                    <a:p>
                      <a:r>
                        <a:rPr lang="en-US" dirty="0" smtClean="0"/>
                        <a:t>MATH = 4 Units</a:t>
                      </a:r>
                      <a:endParaRPr lang="en-US" dirty="0"/>
                    </a:p>
                  </a:txBody>
                  <a:tcPr/>
                </a:tc>
                <a:tc>
                  <a:txBody>
                    <a:bodyPr/>
                    <a:lstStyle/>
                    <a:p>
                      <a:r>
                        <a:rPr lang="en-US" dirty="0" smtClean="0"/>
                        <a:t>Courses</a:t>
                      </a:r>
                      <a:endParaRPr lang="en-US" dirty="0"/>
                    </a:p>
                  </a:txBody>
                  <a:tcPr/>
                </a:tc>
              </a:tr>
              <a:tr h="370840">
                <a:tc>
                  <a:txBody>
                    <a:bodyPr/>
                    <a:lstStyle/>
                    <a:p>
                      <a:r>
                        <a:rPr lang="en-US" sz="1400" dirty="0" smtClean="0"/>
                        <a:t>1 Unit</a:t>
                      </a:r>
                      <a:endParaRPr lang="en-US" sz="1400" dirty="0"/>
                    </a:p>
                  </a:txBody>
                  <a:tcPr/>
                </a:tc>
                <a:tc>
                  <a:txBody>
                    <a:bodyPr/>
                    <a:lstStyle/>
                    <a:p>
                      <a:r>
                        <a:rPr lang="en-US" sz="1400" dirty="0" smtClean="0"/>
                        <a:t>Algebra I</a:t>
                      </a:r>
                      <a:endParaRPr lang="en-US" sz="1400" dirty="0"/>
                    </a:p>
                  </a:txBody>
                  <a:tcPr/>
                </a:tc>
              </a:tr>
              <a:tr h="370840">
                <a:tc>
                  <a:txBody>
                    <a:bodyPr/>
                    <a:lstStyle/>
                    <a:p>
                      <a:r>
                        <a:rPr lang="en-US" sz="1400" dirty="0" smtClean="0"/>
                        <a:t>1 Unit</a:t>
                      </a:r>
                      <a:endParaRPr lang="en-US" sz="1400" dirty="0"/>
                    </a:p>
                  </a:txBody>
                  <a:tcPr/>
                </a:tc>
                <a:tc>
                  <a:txBody>
                    <a:bodyPr/>
                    <a:lstStyle/>
                    <a:p>
                      <a:r>
                        <a:rPr lang="en-US" sz="1400" dirty="0" smtClean="0"/>
                        <a:t>Geometry</a:t>
                      </a:r>
                      <a:endParaRPr lang="en-US" sz="1400" dirty="0"/>
                    </a:p>
                  </a:txBody>
                  <a:tcPr/>
                </a:tc>
              </a:tr>
              <a:tr h="370840">
                <a:tc>
                  <a:txBody>
                    <a:bodyPr/>
                    <a:lstStyle/>
                    <a:p>
                      <a:r>
                        <a:rPr lang="en-US" sz="1400" dirty="0" smtClean="0"/>
                        <a:t>1 Unit</a:t>
                      </a:r>
                      <a:endParaRPr lang="en-US" sz="1400" dirty="0"/>
                    </a:p>
                  </a:txBody>
                  <a:tcPr/>
                </a:tc>
                <a:tc>
                  <a:txBody>
                    <a:bodyPr/>
                    <a:lstStyle/>
                    <a:p>
                      <a:r>
                        <a:rPr lang="en-US" sz="1400" dirty="0" smtClean="0"/>
                        <a:t>Algebra II</a:t>
                      </a:r>
                      <a:endParaRPr lang="en-US" sz="1400" dirty="0"/>
                    </a:p>
                  </a:txBody>
                  <a:tcPr/>
                </a:tc>
              </a:tr>
              <a:tr h="370840">
                <a:tc>
                  <a:txBody>
                    <a:bodyPr/>
                    <a:lstStyle/>
                    <a:p>
                      <a:endParaRPr lang="en-US" sz="1400" dirty="0"/>
                    </a:p>
                  </a:txBody>
                  <a:tcPr/>
                </a:tc>
                <a:tc>
                  <a:txBody>
                    <a:bodyPr/>
                    <a:lstStyle/>
                    <a:p>
                      <a:r>
                        <a:rPr lang="en-US" sz="1400" dirty="0" smtClean="0"/>
                        <a:t>(Integrated Mathematics I, Integrated Mathematics II, and Integrated Mathematics III may be substituted for the Algebra I, Geometry, and Algebra II sequence)</a:t>
                      </a:r>
                      <a:endParaRPr lang="en-US" sz="1400" dirty="0"/>
                    </a:p>
                  </a:txBody>
                  <a:tcPr/>
                </a:tc>
              </a:tr>
              <a:tr h="370840">
                <a:tc>
                  <a:txBody>
                    <a:bodyPr/>
                    <a:lstStyle/>
                    <a:p>
                      <a:r>
                        <a:rPr lang="en-US" sz="1400" dirty="0" smtClean="0"/>
                        <a:t>1 Unit from</a:t>
                      </a:r>
                      <a:r>
                        <a:rPr lang="en-US" sz="1400" baseline="0" dirty="0" smtClean="0"/>
                        <a:t> the following:</a:t>
                      </a:r>
                      <a:endParaRPr lang="en-US" sz="1400" dirty="0"/>
                    </a:p>
                  </a:txBody>
                  <a:tcPr/>
                </a:tc>
                <a:tc>
                  <a:txBody>
                    <a:bodyPr/>
                    <a:lstStyle/>
                    <a:p>
                      <a:r>
                        <a:rPr lang="en-US" sz="1400" dirty="0" smtClean="0"/>
                        <a:t>Algebra III; Advanced Math - Functions and</a:t>
                      </a:r>
                      <a:r>
                        <a:rPr lang="en-US" sz="1400" baseline="0" dirty="0" smtClean="0"/>
                        <a:t> Statistics, Advanced Math - Pre-Calculus, Pre-Calculus, or IB Math Methods I (Mathematical Studies SL); Calculus, AP Calculus AB, or IB Math Methods II (Mathematics SL); AP Calculus BC; Probability and Statistics or AP Statistics; IB Further Mathematics HL; IB Mathematics HL</a:t>
                      </a:r>
                      <a:endParaRPr lang="en-US" sz="1400"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2542372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TOPS Core Curriculum</a:t>
            </a:r>
            <a:br>
              <a:rPr lang="en-US" dirty="0"/>
            </a:br>
            <a:r>
              <a:rPr lang="en-US" sz="2400" dirty="0"/>
              <a:t>For students graduating 2018 and thereafter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69030175"/>
              </p:ext>
            </p:extLst>
          </p:nvPr>
        </p:nvGraphicFramePr>
        <p:xfrm>
          <a:off x="1600200" y="1676400"/>
          <a:ext cx="7239000" cy="4495800"/>
        </p:xfrm>
        <a:graphic>
          <a:graphicData uri="http://schemas.openxmlformats.org/drawingml/2006/table">
            <a:tbl>
              <a:tblPr firstRow="1" bandRow="1">
                <a:tableStyleId>{5C22544A-7EE6-4342-B048-85BDC9FD1C3A}</a:tableStyleId>
              </a:tblPr>
              <a:tblGrid>
                <a:gridCol w="3619500"/>
                <a:gridCol w="3619500"/>
              </a:tblGrid>
              <a:tr h="370840">
                <a:tc>
                  <a:txBody>
                    <a:bodyPr/>
                    <a:lstStyle/>
                    <a:p>
                      <a:r>
                        <a:rPr lang="en-US" dirty="0" smtClean="0"/>
                        <a:t>SCIENCE = 4 Units</a:t>
                      </a:r>
                      <a:endParaRPr lang="en-US" dirty="0"/>
                    </a:p>
                  </a:txBody>
                  <a:tcPr/>
                </a:tc>
                <a:tc>
                  <a:txBody>
                    <a:bodyPr/>
                    <a:lstStyle/>
                    <a:p>
                      <a:r>
                        <a:rPr lang="en-US" dirty="0" smtClean="0"/>
                        <a:t>Courses</a:t>
                      </a:r>
                      <a:endParaRPr lang="en-US" dirty="0"/>
                    </a:p>
                  </a:txBody>
                  <a:tcPr/>
                </a:tc>
              </a:tr>
              <a:tr h="370840">
                <a:tc>
                  <a:txBody>
                    <a:bodyPr/>
                    <a:lstStyle/>
                    <a:p>
                      <a:r>
                        <a:rPr lang="en-US" dirty="0" smtClean="0"/>
                        <a:t>1 Unit</a:t>
                      </a:r>
                      <a:endParaRPr lang="en-US" dirty="0"/>
                    </a:p>
                  </a:txBody>
                  <a:tcPr/>
                </a:tc>
                <a:tc>
                  <a:txBody>
                    <a:bodyPr/>
                    <a:lstStyle/>
                    <a:p>
                      <a:r>
                        <a:rPr lang="en-US" dirty="0" smtClean="0"/>
                        <a:t>Biology I</a:t>
                      </a:r>
                      <a:endParaRPr lang="en-US" dirty="0"/>
                    </a:p>
                  </a:txBody>
                  <a:tcPr/>
                </a:tc>
              </a:tr>
              <a:tr h="370840">
                <a:tc>
                  <a:txBody>
                    <a:bodyPr/>
                    <a:lstStyle/>
                    <a:p>
                      <a:r>
                        <a:rPr lang="en-US" dirty="0" smtClean="0"/>
                        <a:t>1 Unit</a:t>
                      </a:r>
                      <a:endParaRPr lang="en-US" dirty="0"/>
                    </a:p>
                  </a:txBody>
                  <a:tcPr/>
                </a:tc>
                <a:tc>
                  <a:txBody>
                    <a:bodyPr/>
                    <a:lstStyle/>
                    <a:p>
                      <a:r>
                        <a:rPr lang="en-US" dirty="0" smtClean="0"/>
                        <a:t>Chemistry I</a:t>
                      </a:r>
                      <a:endParaRPr lang="en-US" dirty="0"/>
                    </a:p>
                  </a:txBody>
                  <a:tcPr/>
                </a:tc>
              </a:tr>
              <a:tr h="370840">
                <a:tc>
                  <a:txBody>
                    <a:bodyPr/>
                    <a:lstStyle/>
                    <a:p>
                      <a:r>
                        <a:rPr lang="en-US" dirty="0" smtClean="0"/>
                        <a:t>2 Units from the following:</a:t>
                      </a:r>
                      <a:endParaRPr lang="en-US" dirty="0"/>
                    </a:p>
                  </a:txBody>
                  <a:tcPr/>
                </a:tc>
                <a:tc>
                  <a:txBody>
                    <a:bodyPr/>
                    <a:lstStyle/>
                    <a:p>
                      <a:r>
                        <a:rPr lang="en-US" dirty="0" smtClean="0"/>
                        <a:t>Earth Science;</a:t>
                      </a:r>
                      <a:r>
                        <a:rPr lang="en-US" baseline="0" dirty="0" smtClean="0"/>
                        <a:t> Environmental Science; Physical Science; </a:t>
                      </a:r>
                      <a:r>
                        <a:rPr lang="en-US" baseline="0" dirty="0" err="1" smtClean="0"/>
                        <a:t>Agriscience</a:t>
                      </a:r>
                      <a:r>
                        <a:rPr lang="en-US" baseline="0" dirty="0" smtClean="0"/>
                        <a:t> I and </a:t>
                      </a:r>
                      <a:r>
                        <a:rPr lang="en-US" baseline="0" dirty="0" err="1" smtClean="0"/>
                        <a:t>Agriscience</a:t>
                      </a:r>
                      <a:r>
                        <a:rPr lang="en-US" baseline="0" dirty="0" smtClean="0"/>
                        <a:t> II (one unit combined); Chemistry II, AP Chemistry, or IB Chemistry II; AP Environmental Science or IB Environmental Systems; Physics I, AP Physics B, or IB Physics I; AP Physics C: Electricity and Magnetism, AP Physics C: Mechanics, or IB Physics II; AP Physics I and AP Physics II; Biology II, AP Biology, or IB Biology II</a:t>
                      </a:r>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995223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TOPS Core Curriculum</a:t>
            </a:r>
            <a:br>
              <a:rPr lang="en-US" dirty="0"/>
            </a:br>
            <a:r>
              <a:rPr lang="en-US" sz="2400" dirty="0"/>
              <a:t>For students graduating 2018 and thereafter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94554971"/>
              </p:ext>
            </p:extLst>
          </p:nvPr>
        </p:nvGraphicFramePr>
        <p:xfrm>
          <a:off x="1600200" y="1676400"/>
          <a:ext cx="7086600" cy="4485640"/>
        </p:xfrm>
        <a:graphic>
          <a:graphicData uri="http://schemas.openxmlformats.org/drawingml/2006/table">
            <a:tbl>
              <a:tblPr firstRow="1" bandRow="1">
                <a:tableStyleId>{5C22544A-7EE6-4342-B048-85BDC9FD1C3A}</a:tableStyleId>
              </a:tblPr>
              <a:tblGrid>
                <a:gridCol w="3543300"/>
                <a:gridCol w="3543300"/>
              </a:tblGrid>
              <a:tr h="370840">
                <a:tc>
                  <a:txBody>
                    <a:bodyPr/>
                    <a:lstStyle/>
                    <a:p>
                      <a:r>
                        <a:rPr lang="en-US" dirty="0" smtClean="0"/>
                        <a:t>SOCIAL STUDIES = 4 Units</a:t>
                      </a:r>
                      <a:endParaRPr lang="en-US" dirty="0"/>
                    </a:p>
                  </a:txBody>
                  <a:tcPr/>
                </a:tc>
                <a:tc>
                  <a:txBody>
                    <a:bodyPr/>
                    <a:lstStyle/>
                    <a:p>
                      <a:r>
                        <a:rPr lang="en-US" dirty="0" smtClean="0"/>
                        <a:t>Courses</a:t>
                      </a:r>
                      <a:endParaRPr lang="en-US" dirty="0"/>
                    </a:p>
                  </a:txBody>
                  <a:tcPr/>
                </a:tc>
              </a:tr>
              <a:tr h="370840">
                <a:tc>
                  <a:txBody>
                    <a:bodyPr/>
                    <a:lstStyle/>
                    <a:p>
                      <a:r>
                        <a:rPr lang="en-US" sz="1600" dirty="0" smtClean="0"/>
                        <a:t>1 Unit from the following:</a:t>
                      </a:r>
                      <a:endParaRPr lang="en-US" sz="1600" dirty="0"/>
                    </a:p>
                  </a:txBody>
                  <a:tcPr/>
                </a:tc>
                <a:tc>
                  <a:txBody>
                    <a:bodyPr/>
                    <a:lstStyle/>
                    <a:p>
                      <a:r>
                        <a:rPr lang="en-US" sz="1600" dirty="0" smtClean="0"/>
                        <a:t>U.S.</a:t>
                      </a:r>
                      <a:r>
                        <a:rPr lang="en-US" sz="1600" baseline="0" dirty="0" smtClean="0"/>
                        <a:t> History, AP U.S. History, or IB History</a:t>
                      </a:r>
                      <a:endParaRPr lang="en-US" sz="1600" dirty="0"/>
                    </a:p>
                  </a:txBody>
                  <a:tcPr/>
                </a:tc>
              </a:tr>
              <a:tr h="370840">
                <a:tc>
                  <a:txBody>
                    <a:bodyPr/>
                    <a:lstStyle/>
                    <a:p>
                      <a:r>
                        <a:rPr lang="en-US" sz="1600" dirty="0" smtClean="0"/>
                        <a:t>½ Unit from the following:</a:t>
                      </a:r>
                      <a:endParaRPr lang="en-US" sz="1600" dirty="0"/>
                    </a:p>
                  </a:txBody>
                  <a:tcPr/>
                </a:tc>
                <a:tc>
                  <a:txBody>
                    <a:bodyPr/>
                    <a:lstStyle/>
                    <a:p>
                      <a:r>
                        <a:rPr lang="en-US" sz="1600" dirty="0" smtClean="0"/>
                        <a:t>Government, AP U.S. Government</a:t>
                      </a:r>
                      <a:r>
                        <a:rPr lang="en-US" sz="1600" baseline="0" dirty="0" smtClean="0"/>
                        <a:t> and Politics: Comparative, or AP U.S. Government and Politics: United States</a:t>
                      </a:r>
                      <a:endParaRPr lang="en-US" sz="1600" dirty="0"/>
                    </a:p>
                  </a:txBody>
                  <a:tcPr/>
                </a:tc>
              </a:tr>
              <a:tr h="370840">
                <a:tc>
                  <a:txBody>
                    <a:bodyPr/>
                    <a:lstStyle/>
                    <a:p>
                      <a:r>
                        <a:rPr lang="en-US" sz="1600" dirty="0" smtClean="0"/>
                        <a:t>½ Unit from the following:</a:t>
                      </a:r>
                      <a:endParaRPr lang="en-US" sz="1600" dirty="0"/>
                    </a:p>
                  </a:txBody>
                  <a:tcPr/>
                </a:tc>
                <a:tc>
                  <a:txBody>
                    <a:bodyPr/>
                    <a:lstStyle/>
                    <a:p>
                      <a:r>
                        <a:rPr lang="en-US" sz="1600" dirty="0" smtClean="0"/>
                        <a:t>Economics, AP Macroeconomics, or AP Microeconomics</a:t>
                      </a:r>
                      <a:endParaRPr lang="en-US" sz="1600" dirty="0"/>
                    </a:p>
                  </a:txBody>
                  <a:tcPr/>
                </a:tc>
              </a:tr>
              <a:tr h="370840">
                <a:tc>
                  <a:txBody>
                    <a:bodyPr/>
                    <a:lstStyle/>
                    <a:p>
                      <a:endParaRPr lang="en-US" sz="1600" dirty="0"/>
                    </a:p>
                  </a:txBody>
                  <a:tcPr/>
                </a:tc>
                <a:tc>
                  <a:txBody>
                    <a:bodyPr/>
                    <a:lstStyle/>
                    <a:p>
                      <a:r>
                        <a:rPr lang="en-US" sz="1600" dirty="0" smtClean="0"/>
                        <a:t>(One unit of Civics may be substituted</a:t>
                      </a:r>
                      <a:r>
                        <a:rPr lang="en-US" sz="1600" baseline="0" dirty="0" smtClean="0"/>
                        <a:t> for the two ½ units above)</a:t>
                      </a:r>
                      <a:endParaRPr lang="en-US" sz="1600" dirty="0"/>
                    </a:p>
                  </a:txBody>
                  <a:tcPr/>
                </a:tc>
              </a:tr>
              <a:tr h="370840">
                <a:tc>
                  <a:txBody>
                    <a:bodyPr/>
                    <a:lstStyle/>
                    <a:p>
                      <a:r>
                        <a:rPr lang="en-US" sz="1600" dirty="0" smtClean="0"/>
                        <a:t>2 Units from the following:</a:t>
                      </a:r>
                      <a:endParaRPr lang="en-US" sz="1600" dirty="0"/>
                    </a:p>
                  </a:txBody>
                  <a:tcPr/>
                </a:tc>
                <a:tc>
                  <a:txBody>
                    <a:bodyPr/>
                    <a:lstStyle/>
                    <a:p>
                      <a:r>
                        <a:rPr lang="en-US" sz="1600" dirty="0" smtClean="0"/>
                        <a:t>Western Civilization, European History, or AP European History; World Geography, AP Human Geography, or IB Geography; World History, AP World History, or IB World History; History of Religion; IB Economics</a:t>
                      </a:r>
                      <a:endParaRPr lang="en-US" sz="1600"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3573256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TOPS Core Curriculum</a:t>
            </a:r>
            <a:br>
              <a:rPr lang="en-US" dirty="0"/>
            </a:br>
            <a:r>
              <a:rPr lang="en-US" sz="2400" dirty="0"/>
              <a:t>For students graduating 2018 and thereafter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60840937"/>
              </p:ext>
            </p:extLst>
          </p:nvPr>
        </p:nvGraphicFramePr>
        <p:xfrm>
          <a:off x="1600200" y="1676400"/>
          <a:ext cx="7086600" cy="3479800"/>
        </p:xfrm>
        <a:graphic>
          <a:graphicData uri="http://schemas.openxmlformats.org/drawingml/2006/table">
            <a:tbl>
              <a:tblPr firstRow="1" bandRow="1">
                <a:tableStyleId>{5C22544A-7EE6-4342-B048-85BDC9FD1C3A}</a:tableStyleId>
              </a:tblPr>
              <a:tblGrid>
                <a:gridCol w="3543300"/>
                <a:gridCol w="3543300"/>
              </a:tblGrid>
              <a:tr h="370840">
                <a:tc>
                  <a:txBody>
                    <a:bodyPr/>
                    <a:lstStyle/>
                    <a:p>
                      <a:r>
                        <a:rPr lang="en-US" dirty="0" smtClean="0"/>
                        <a:t>Foreign Language = 2 Units</a:t>
                      </a:r>
                      <a:endParaRPr lang="en-US" dirty="0"/>
                    </a:p>
                  </a:txBody>
                  <a:tcPr/>
                </a:tc>
                <a:tc>
                  <a:txBody>
                    <a:bodyPr/>
                    <a:lstStyle/>
                    <a:p>
                      <a:r>
                        <a:rPr lang="en-US" dirty="0" smtClean="0"/>
                        <a:t>Courses</a:t>
                      </a:r>
                      <a:endParaRPr lang="en-US" dirty="0"/>
                    </a:p>
                  </a:txBody>
                  <a:tcPr/>
                </a:tc>
              </a:tr>
              <a:tr h="370840">
                <a:tc>
                  <a:txBody>
                    <a:bodyPr/>
                    <a:lstStyle/>
                    <a:p>
                      <a:endParaRPr lang="en-US" dirty="0"/>
                    </a:p>
                  </a:txBody>
                  <a:tcPr/>
                </a:tc>
                <a:tc>
                  <a:txBody>
                    <a:bodyPr/>
                    <a:lstStyle/>
                    <a:p>
                      <a:r>
                        <a:rPr lang="en-US" dirty="0" smtClean="0"/>
                        <a:t>Foreign Language, both</a:t>
                      </a:r>
                      <a:r>
                        <a:rPr lang="en-US" baseline="0" dirty="0" smtClean="0"/>
                        <a:t> units in the same language, which may include the following: </a:t>
                      </a:r>
                    </a:p>
                    <a:p>
                      <a:r>
                        <a:rPr lang="en-US" baseline="0" dirty="0" smtClean="0"/>
                        <a:t>AP Chinese Language and Culture, AP French Language and Culture, AP German Language and Culture, AP Italian Language and Culture, </a:t>
                      </a:r>
                    </a:p>
                    <a:p>
                      <a:r>
                        <a:rPr lang="en-US" baseline="0" dirty="0" smtClean="0"/>
                        <a:t>AP Japanese Language and Culture, AP Latin, AP Spanish Language and Culture, IB French IV, IB French V, IB Spanish IV, and IB Spanish V</a:t>
                      </a:r>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227705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TOPS Core Curriculum</a:t>
            </a:r>
            <a:br>
              <a:rPr lang="en-US" dirty="0"/>
            </a:br>
            <a:r>
              <a:rPr lang="en-US" sz="2400" dirty="0"/>
              <a:t>For students graduating 2018 and thereafter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45131297"/>
              </p:ext>
            </p:extLst>
          </p:nvPr>
        </p:nvGraphicFramePr>
        <p:xfrm>
          <a:off x="1600200" y="1676400"/>
          <a:ext cx="7086600" cy="4028440"/>
        </p:xfrm>
        <a:graphic>
          <a:graphicData uri="http://schemas.openxmlformats.org/drawingml/2006/table">
            <a:tbl>
              <a:tblPr firstRow="1" bandRow="1">
                <a:tableStyleId>{5C22544A-7EE6-4342-B048-85BDC9FD1C3A}</a:tableStyleId>
              </a:tblPr>
              <a:tblGrid>
                <a:gridCol w="3543300"/>
                <a:gridCol w="3543300"/>
              </a:tblGrid>
              <a:tr h="370840">
                <a:tc>
                  <a:txBody>
                    <a:bodyPr/>
                    <a:lstStyle/>
                    <a:p>
                      <a:r>
                        <a:rPr lang="en-US" dirty="0" smtClean="0"/>
                        <a:t>ART = 1 Unit</a:t>
                      </a:r>
                      <a:endParaRPr lang="en-US" dirty="0"/>
                    </a:p>
                  </a:txBody>
                  <a:tcPr/>
                </a:tc>
                <a:tc>
                  <a:txBody>
                    <a:bodyPr/>
                    <a:lstStyle/>
                    <a:p>
                      <a:r>
                        <a:rPr lang="en-US" dirty="0" smtClean="0"/>
                        <a:t>Courses</a:t>
                      </a:r>
                      <a:endParaRPr lang="en-US" dirty="0"/>
                    </a:p>
                  </a:txBody>
                  <a:tcPr/>
                </a:tc>
              </a:tr>
              <a:tr h="370840">
                <a:tc>
                  <a:txBody>
                    <a:bodyPr/>
                    <a:lstStyle/>
                    <a:p>
                      <a:r>
                        <a:rPr lang="en-US" dirty="0" smtClean="0"/>
                        <a:t>1 Unit from the following:</a:t>
                      </a:r>
                      <a:endParaRPr lang="en-US" dirty="0"/>
                    </a:p>
                  </a:txBody>
                  <a:tcPr/>
                </a:tc>
                <a:tc>
                  <a:txBody>
                    <a:bodyPr/>
                    <a:lstStyle/>
                    <a:p>
                      <a:r>
                        <a:rPr lang="en-US" dirty="0" smtClean="0"/>
                        <a:t>Performance course in Music, Dance or Theatre; Fine Arts Survey; Art I, II, III and IV; Talented Art I,</a:t>
                      </a:r>
                      <a:r>
                        <a:rPr lang="en-US" baseline="0" dirty="0" smtClean="0"/>
                        <a:t> II, II and IV; Talented Music I, II, III and IV; Talented Theater Arts I,II, III and IV; Speech III and Speech IV (one unit combined); AP Art History; AP Studio Art: 2-D Design; AP Studio Art: 3-D Design; AP Studio Art: Drawing; AP Music theory; IB Film Study I; IB Film Study II; IB Music I; IB Music II; IB Art Design III; IB Art Design IV; or IB Theatre I</a:t>
                      </a:r>
                      <a:endParaRPr lang="en-US" dirty="0"/>
                    </a:p>
                  </a:txBody>
                  <a:tcPr/>
                </a:tc>
              </a:tr>
            </a:tbl>
          </a:graphicData>
        </a:graphic>
      </p:graphicFrame>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1436054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TOPS Core Curriculum</a:t>
            </a:r>
            <a:br>
              <a:rPr lang="en-US" dirty="0"/>
            </a:br>
            <a:r>
              <a:rPr lang="en-US" sz="2400" dirty="0"/>
              <a:t>For students graduating 2018 and thereafter</a:t>
            </a:r>
            <a:endParaRPr lang="en-US" dirty="0"/>
          </a:p>
        </p:txBody>
      </p:sp>
      <p:sp>
        <p:nvSpPr>
          <p:cNvPr id="3" name="Content Placeholder 2"/>
          <p:cNvSpPr>
            <a:spLocks noGrp="1"/>
          </p:cNvSpPr>
          <p:nvPr>
            <p:ph idx="1"/>
          </p:nvPr>
        </p:nvSpPr>
        <p:spPr/>
        <p:txBody>
          <a:bodyPr/>
          <a:lstStyle/>
          <a:p>
            <a:pPr marL="0" indent="0">
              <a:buNone/>
            </a:pPr>
            <a:r>
              <a:rPr lang="en-US" dirty="0" smtClean="0"/>
              <a:t>Gifted Courses</a:t>
            </a:r>
          </a:p>
          <a:p>
            <a:pPr lvl="1"/>
            <a:r>
              <a:rPr lang="en-US" dirty="0" smtClean="0"/>
              <a:t>Any core curriculum course that is taken by a student who has been identified as gifted pursuant to State Board of Elementary and Secondary Education policy and that is taken in fulfillment of the student’s Individualized Education Plan shall be considered a “Gifted Course” and shall fulfill the core curriculum.</a:t>
            </a:r>
            <a:endParaRPr lang="en-US" dirty="0"/>
          </a:p>
        </p:txBody>
      </p:sp>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1899005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TOPS Core Curriculum</a:t>
            </a:r>
            <a:br>
              <a:rPr lang="en-US" dirty="0"/>
            </a:br>
            <a:r>
              <a:rPr lang="en-US" sz="2400" dirty="0"/>
              <a:t>For students graduating 2018 and thereafter</a:t>
            </a:r>
            <a:endParaRPr lang="en-US" dirty="0"/>
          </a:p>
        </p:txBody>
      </p:sp>
      <p:sp>
        <p:nvSpPr>
          <p:cNvPr id="3" name="Content Placeholder 2"/>
          <p:cNvSpPr>
            <a:spLocks noGrp="1"/>
          </p:cNvSpPr>
          <p:nvPr>
            <p:ph idx="1"/>
          </p:nvPr>
        </p:nvSpPr>
        <p:spPr>
          <a:xfrm>
            <a:off x="1371600" y="1417637"/>
            <a:ext cx="7620000" cy="4602163"/>
          </a:xfrm>
        </p:spPr>
        <p:txBody>
          <a:bodyPr/>
          <a:lstStyle/>
          <a:p>
            <a:r>
              <a:rPr lang="en-US" sz="1800" dirty="0" smtClean="0"/>
              <a:t>Beginning with the students entering the 9</a:t>
            </a:r>
            <a:r>
              <a:rPr lang="en-US" sz="1800" baseline="30000" dirty="0" smtClean="0"/>
              <a:t>th</a:t>
            </a:r>
            <a:r>
              <a:rPr lang="en-US" sz="1800" dirty="0" smtClean="0"/>
              <a:t> grade in 2014-2015 and graduating in the 2017-2018 school year and thereafter, the calculation of the TOPS Core Curriculum grade point average (GPA) will use a five – (5.00) point scale for grade earned in certain Advanced Placement (AP) courses, International Baccalaureate (IB) courses, Gifted Courses, and Dual Enrollment courses used to complete the TOPS Core Curriculum. At this time, BESE and the Board of Regents have not designated the courses that will be calculated on the five- (5.00) scale</a:t>
            </a:r>
            <a:r>
              <a:rPr lang="en-US" sz="1800" baseline="30000" dirty="0" smtClean="0"/>
              <a:t>1</a:t>
            </a:r>
            <a:r>
              <a:rPr lang="en-US" sz="1800" dirty="0" smtClean="0"/>
              <a:t>. For such courses, five quality points will be assigned to a letter grade of “A”, four quality points will be assigned to a letter grade of “B”, three quality points will be assigned to a letter grade of “C”, two quality points will be assigned to a letter grade of “D”, and zero quality points will be assigned to a letter grade of “F”. Note that students earning credit in courses graded on the five (5.00) point scale may earn a grade point average on the TOPS Core Curriculum that </a:t>
            </a:r>
            <a:r>
              <a:rPr lang="en-US" sz="1800" dirty="0"/>
              <a:t>e</a:t>
            </a:r>
            <a:r>
              <a:rPr lang="en-US" sz="1800" dirty="0" smtClean="0"/>
              <a:t>xceeds 4.00.</a:t>
            </a:r>
            <a:endParaRPr lang="en-US" sz="18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extBox 4"/>
          <p:cNvSpPr txBox="1"/>
          <p:nvPr/>
        </p:nvSpPr>
        <p:spPr>
          <a:xfrm>
            <a:off x="1752600" y="5943600"/>
            <a:ext cx="7239000" cy="523220"/>
          </a:xfrm>
          <a:prstGeom prst="rect">
            <a:avLst/>
          </a:prstGeom>
          <a:noFill/>
        </p:spPr>
        <p:txBody>
          <a:bodyPr wrap="square" rtlCol="0">
            <a:spAutoFit/>
          </a:bodyPr>
          <a:lstStyle/>
          <a:p>
            <a:r>
              <a:rPr lang="en-US" sz="1400" baseline="30000" dirty="0" smtClean="0">
                <a:solidFill>
                  <a:schemeClr val="bg1"/>
                </a:solidFill>
              </a:rPr>
              <a:t>1 </a:t>
            </a:r>
            <a:r>
              <a:rPr lang="en-US" sz="1400" dirty="0" smtClean="0">
                <a:solidFill>
                  <a:schemeClr val="bg1"/>
                </a:solidFill>
              </a:rPr>
              <a:t>You will be notified via e-mail and other means as courses </a:t>
            </a:r>
            <a:r>
              <a:rPr lang="en-US" sz="1400" dirty="0">
                <a:solidFill>
                  <a:schemeClr val="bg1"/>
                </a:solidFill>
              </a:rPr>
              <a:t>a</a:t>
            </a:r>
            <a:r>
              <a:rPr lang="en-US" sz="1400" dirty="0" smtClean="0">
                <a:solidFill>
                  <a:schemeClr val="bg1"/>
                </a:solidFill>
              </a:rPr>
              <a:t>pproved for the five- (5.00) point scale are determined.</a:t>
            </a:r>
            <a:endParaRPr lang="en-US" sz="1400" baseline="30000" dirty="0">
              <a:solidFill>
                <a:schemeClr val="bg1"/>
              </a:solidFill>
            </a:endParaRPr>
          </a:p>
        </p:txBody>
      </p:sp>
    </p:spTree>
    <p:extLst>
      <p:ext uri="{BB962C8B-B14F-4D97-AF65-F5344CB8AC3E}">
        <p14:creationId xmlns:p14="http://schemas.microsoft.com/office/powerpoint/2010/main" val="2120937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TOPS</a:t>
            </a:r>
            <a:endParaRPr lang="en-US" dirty="0"/>
          </a:p>
        </p:txBody>
      </p:sp>
      <p:sp>
        <p:nvSpPr>
          <p:cNvPr id="3" name="Content Placeholder 2"/>
          <p:cNvSpPr>
            <a:spLocks noGrp="1"/>
          </p:cNvSpPr>
          <p:nvPr>
            <p:ph idx="1"/>
          </p:nvPr>
        </p:nvSpPr>
        <p:spPr/>
        <p:txBody>
          <a:bodyPr/>
          <a:lstStyle/>
          <a:p>
            <a:r>
              <a:rPr lang="en-US" dirty="0" smtClean="0"/>
              <a:t>The TOPS program was created by the Louisiana Legislature in 1997</a:t>
            </a:r>
          </a:p>
          <a:p>
            <a:r>
              <a:rPr lang="en-US" dirty="0" smtClean="0"/>
              <a:t>TOPS is funded through the State General Fund and the Millennium Trust Fund</a:t>
            </a:r>
          </a:p>
          <a:p>
            <a:pPr lvl="1"/>
            <a:r>
              <a:rPr lang="en-US" dirty="0" smtClean="0"/>
              <a:t>TOPS funds must be appropriated each year by the Legislature</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a:t>
            </a:r>
            <a:endParaRPr lang="en-US" dirty="0"/>
          </a:p>
        </p:txBody>
      </p:sp>
      <p:sp>
        <p:nvSpPr>
          <p:cNvPr id="3" name="Content Placeholder 2"/>
          <p:cNvSpPr>
            <a:spLocks noGrp="1"/>
          </p:cNvSpPr>
          <p:nvPr>
            <p:ph idx="1"/>
          </p:nvPr>
        </p:nvSpPr>
        <p:spPr>
          <a:xfrm>
            <a:off x="1676400" y="1524000"/>
            <a:ext cx="7086600" cy="4648200"/>
          </a:xfrm>
        </p:spPr>
        <p:txBody>
          <a:bodyPr/>
          <a:lstStyle/>
          <a:p>
            <a:r>
              <a:rPr lang="en-US" dirty="0" smtClean="0"/>
              <a:t>Highest composite score will be considered</a:t>
            </a:r>
          </a:p>
          <a:p>
            <a:pPr lvl="1"/>
            <a:r>
              <a:rPr lang="en-US" dirty="0" smtClean="0"/>
              <a:t>TOPS does not consider the Essay portion of the ACT in calculating the composite score needed to qualify</a:t>
            </a:r>
          </a:p>
          <a:p>
            <a:r>
              <a:rPr lang="en-US" dirty="0" smtClean="0"/>
              <a:t>ACT Registration</a:t>
            </a:r>
          </a:p>
          <a:p>
            <a:pPr lvl="1"/>
            <a:r>
              <a:rPr lang="en-US" b="1" dirty="0" smtClean="0"/>
              <a:t>TOPS Code 1595</a:t>
            </a:r>
          </a:p>
          <a:p>
            <a:pPr lvl="1"/>
            <a:r>
              <a:rPr lang="en-US" b="1" cap="all" dirty="0" smtClean="0"/>
              <a:t>Social Security Number</a:t>
            </a:r>
          </a:p>
          <a:p>
            <a:pPr lvl="1"/>
            <a:r>
              <a:rPr lang="en-US" dirty="0" smtClean="0"/>
              <a:t>Date of Birth</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a:t>
            </a:r>
            <a:endParaRPr lang="en-US" dirty="0"/>
          </a:p>
        </p:txBody>
      </p:sp>
      <p:sp>
        <p:nvSpPr>
          <p:cNvPr id="3" name="Content Placeholder 2"/>
          <p:cNvSpPr>
            <a:spLocks noGrp="1"/>
          </p:cNvSpPr>
          <p:nvPr>
            <p:ph idx="1"/>
          </p:nvPr>
        </p:nvSpPr>
        <p:spPr>
          <a:xfrm>
            <a:off x="1600200" y="1295400"/>
            <a:ext cx="7315200" cy="5029200"/>
          </a:xfrm>
        </p:spPr>
        <p:txBody>
          <a:bodyPr/>
          <a:lstStyle/>
          <a:p>
            <a:r>
              <a:rPr lang="en-US" dirty="0" smtClean="0"/>
              <a:t>ACT Deadlines for 2014 Graduates</a:t>
            </a:r>
          </a:p>
          <a:p>
            <a:pPr lvl="1"/>
            <a:r>
              <a:rPr lang="en-US" sz="2400" dirty="0" smtClean="0"/>
              <a:t>Without penalty: April 12, 2014</a:t>
            </a:r>
          </a:p>
          <a:p>
            <a:pPr lvl="1"/>
            <a:r>
              <a:rPr lang="en-US" sz="2400" dirty="0" smtClean="0"/>
              <a:t>Loss of one semester eligibility: June 14, 2014</a:t>
            </a:r>
          </a:p>
          <a:p>
            <a:pPr lvl="2"/>
            <a:r>
              <a:rPr lang="en-US" sz="2000" dirty="0" smtClean="0"/>
              <a:t>Special tests may be taken prior to July 1</a:t>
            </a:r>
          </a:p>
          <a:p>
            <a:pPr lvl="2"/>
            <a:r>
              <a:rPr lang="en-US" sz="2000" dirty="0" smtClean="0"/>
              <a:t>A June ACT score </a:t>
            </a:r>
            <a:r>
              <a:rPr lang="en-US" sz="2000" b="1" dirty="0" smtClean="0"/>
              <a:t>cannot</a:t>
            </a:r>
            <a:r>
              <a:rPr lang="en-US" sz="2000" dirty="0" smtClean="0"/>
              <a:t> be used to upgrade an Opportunity award to an Honors award or Performance award</a:t>
            </a:r>
          </a:p>
          <a:p>
            <a:pPr lvl="2"/>
            <a:r>
              <a:rPr lang="en-US" sz="2000" dirty="0" smtClean="0"/>
              <a:t>A June ACT score </a:t>
            </a:r>
            <a:r>
              <a:rPr lang="en-US" sz="2000" b="1" dirty="0" smtClean="0"/>
              <a:t>can</a:t>
            </a:r>
            <a:r>
              <a:rPr lang="en-US" sz="2000" dirty="0" smtClean="0"/>
              <a:t> be used to upgrade a Tech Award to an Opportunity Award with a one semester or two quarter penalty</a:t>
            </a:r>
          </a:p>
          <a:p>
            <a:pPr lvl="1"/>
            <a:r>
              <a:rPr lang="en-US" sz="2400" dirty="0" smtClean="0"/>
              <a:t>Students who fail to achieve a qualifying ACT score by July 1 of the graduating year shall not be considered for an award</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944562"/>
          </a:xfrm>
        </p:spPr>
        <p:txBody>
          <a:bodyPr/>
          <a:lstStyle/>
          <a:p>
            <a:r>
              <a:rPr lang="en-US" dirty="0" smtClean="0"/>
              <a:t>ACT</a:t>
            </a:r>
            <a:endParaRPr lang="en-US" dirty="0"/>
          </a:p>
        </p:txBody>
      </p:sp>
      <p:sp>
        <p:nvSpPr>
          <p:cNvPr id="3" name="Content Placeholder 2"/>
          <p:cNvSpPr>
            <a:spLocks noGrp="1"/>
          </p:cNvSpPr>
          <p:nvPr>
            <p:ph idx="1"/>
          </p:nvPr>
        </p:nvSpPr>
        <p:spPr>
          <a:xfrm>
            <a:off x="1447800" y="1295400"/>
            <a:ext cx="7467600" cy="5029200"/>
          </a:xfrm>
        </p:spPr>
        <p:txBody>
          <a:bodyPr/>
          <a:lstStyle/>
          <a:p>
            <a:r>
              <a:rPr lang="en-US" sz="2300" dirty="0" smtClean="0"/>
              <a:t>A qualifying score achieved on a National, International, Military, or Special ACT or equivalent SAT taken no later than April 30 and a first time qualifying scores on test taken after April 30 but before July 1 of the year of high school graduation will be accepted. Scores on tests taken after June of the year of high school graduation will not be accepted unless the student is granted an exception for a score earned on a test taken before September 30 of the year of high school graduation based on proof that the student was prevented from taking the test prior to July 1 due to circumstances beyond the control of the student and attributable to the administration of the test.</a:t>
            </a:r>
            <a:endParaRPr lang="en-US" sz="2300" dirty="0"/>
          </a:p>
        </p:txBody>
      </p:sp>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7086600" cy="1143000"/>
          </a:xfrm>
        </p:spPr>
        <p:txBody>
          <a:bodyPr/>
          <a:lstStyle/>
          <a:p>
            <a:r>
              <a:rPr lang="en-US" dirty="0" smtClean="0"/>
              <a:t>SAT</a:t>
            </a:r>
            <a:endParaRPr lang="en-US" dirty="0"/>
          </a:p>
        </p:txBody>
      </p:sp>
      <p:sp>
        <p:nvSpPr>
          <p:cNvPr id="3" name="Content Placeholder 2"/>
          <p:cNvSpPr>
            <a:spLocks noGrp="1"/>
          </p:cNvSpPr>
          <p:nvPr>
            <p:ph idx="1"/>
          </p:nvPr>
        </p:nvSpPr>
        <p:spPr>
          <a:xfrm>
            <a:off x="1600200" y="1143000"/>
            <a:ext cx="7391400" cy="5257800"/>
          </a:xfrm>
        </p:spPr>
        <p:txBody>
          <a:bodyPr/>
          <a:lstStyle/>
          <a:p>
            <a:r>
              <a:rPr lang="en-US" sz="2800" dirty="0" smtClean="0"/>
              <a:t>An equivalent SAT score may be substituted for the ACT Score</a:t>
            </a:r>
          </a:p>
          <a:p>
            <a:pPr lvl="1"/>
            <a:r>
              <a:rPr lang="en-US" sz="2400" dirty="0" smtClean="0"/>
              <a:t>TOPS does not consider the Essay portion of the SAT in calculating the composite score needed to qualify</a:t>
            </a:r>
          </a:p>
          <a:p>
            <a:r>
              <a:rPr lang="en-US" sz="2800" dirty="0" smtClean="0"/>
              <a:t>SAT Registration</a:t>
            </a:r>
          </a:p>
          <a:p>
            <a:pPr lvl="1"/>
            <a:r>
              <a:rPr lang="en-US" sz="2400" b="1" dirty="0" smtClean="0"/>
              <a:t>Scholarship Code 9019</a:t>
            </a:r>
          </a:p>
          <a:p>
            <a:pPr lvl="1"/>
            <a:r>
              <a:rPr lang="en-US" sz="2400" dirty="0" smtClean="0"/>
              <a:t>Social Security Number</a:t>
            </a:r>
          </a:p>
          <a:p>
            <a:r>
              <a:rPr lang="en-US" sz="2800" dirty="0" smtClean="0"/>
              <a:t>SAT Test Deadlines</a:t>
            </a:r>
          </a:p>
          <a:p>
            <a:pPr lvl="1"/>
            <a:r>
              <a:rPr lang="en-US" sz="2400" dirty="0" smtClean="0"/>
              <a:t>Without Penalty: March 8, 2014</a:t>
            </a:r>
          </a:p>
          <a:p>
            <a:pPr lvl="1"/>
            <a:r>
              <a:rPr lang="en-US" sz="2400" dirty="0" smtClean="0"/>
              <a:t>Loss of 1 semester eligibility: May 3, 2014 and June 7, 2014</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7086600" cy="1371600"/>
          </a:xfrm>
        </p:spPr>
        <p:txBody>
          <a:bodyPr/>
          <a:lstStyle/>
          <a:p>
            <a:r>
              <a:rPr lang="en-US" dirty="0" smtClean="0"/>
              <a:t>Opportunity Award:</a:t>
            </a:r>
            <a:br>
              <a:rPr lang="en-US" dirty="0" smtClean="0"/>
            </a:br>
            <a:r>
              <a:rPr lang="en-US" dirty="0" smtClean="0"/>
              <a:t>Eligibility Requirements</a:t>
            </a:r>
            <a:endParaRPr lang="en-US" dirty="0"/>
          </a:p>
        </p:txBody>
      </p:sp>
      <p:sp>
        <p:nvSpPr>
          <p:cNvPr id="3" name="Content Placeholder 2"/>
          <p:cNvSpPr>
            <a:spLocks noGrp="1"/>
          </p:cNvSpPr>
          <p:nvPr>
            <p:ph idx="1"/>
          </p:nvPr>
        </p:nvSpPr>
        <p:spPr>
          <a:xfrm>
            <a:off x="1600200" y="1676400"/>
            <a:ext cx="7391400" cy="4449763"/>
          </a:xfrm>
        </p:spPr>
        <p:txBody>
          <a:bodyPr/>
          <a:lstStyle/>
          <a:p>
            <a:r>
              <a:rPr lang="en-US" sz="2800" dirty="0" smtClean="0"/>
              <a:t>2.50 minimum TOPS Core Curriculum GPA</a:t>
            </a:r>
          </a:p>
          <a:p>
            <a:r>
              <a:rPr lang="en-US" sz="2800" dirty="0" smtClean="0"/>
              <a:t>ACT score equal to the prior year’s state average, but never less than 20</a:t>
            </a:r>
          </a:p>
          <a:p>
            <a:pPr lvl="1"/>
            <a:r>
              <a:rPr lang="en-US" sz="2400" dirty="0" smtClean="0"/>
              <a:t>20 for 2014 graduates</a:t>
            </a:r>
          </a:p>
          <a:p>
            <a:pPr lvl="2"/>
            <a:r>
              <a:rPr lang="en-US" sz="2000" dirty="0" smtClean="0"/>
              <a:t>SAT score of 940</a:t>
            </a:r>
            <a:endParaRPr lang="en-US" sz="2400" dirty="0" smtClean="0"/>
          </a:p>
          <a:p>
            <a:r>
              <a:rPr lang="en-US" sz="2800" dirty="0" smtClean="0"/>
              <a:t>Completion of the TOPS Core Curriculum</a:t>
            </a:r>
          </a:p>
          <a:p>
            <a:r>
              <a:rPr lang="en-US" sz="2800" dirty="0" smtClean="0"/>
              <a:t>TOPS general eligibility requirements</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7086600" cy="1143000"/>
          </a:xfrm>
        </p:spPr>
        <p:txBody>
          <a:bodyPr/>
          <a:lstStyle/>
          <a:p>
            <a:r>
              <a:rPr lang="en-US" dirty="0" smtClean="0"/>
              <a:t>Opportunity Award Benefits</a:t>
            </a:r>
            <a:endParaRPr lang="en-US" dirty="0"/>
          </a:p>
        </p:txBody>
      </p:sp>
      <p:sp>
        <p:nvSpPr>
          <p:cNvPr id="3" name="Content Placeholder 2"/>
          <p:cNvSpPr>
            <a:spLocks noGrp="1"/>
          </p:cNvSpPr>
          <p:nvPr>
            <p:ph idx="1"/>
          </p:nvPr>
        </p:nvSpPr>
        <p:spPr>
          <a:xfrm>
            <a:off x="1600200" y="1219200"/>
            <a:ext cx="7467600" cy="5181600"/>
          </a:xfrm>
        </p:spPr>
        <p:txBody>
          <a:bodyPr/>
          <a:lstStyle/>
          <a:p>
            <a:r>
              <a:rPr lang="en-US" sz="2800" dirty="0" smtClean="0"/>
              <a:t>Provides an amount equal to tuition at a Louisiana public institution</a:t>
            </a:r>
          </a:p>
          <a:p>
            <a:pPr lvl="1"/>
            <a:r>
              <a:rPr lang="en-US" sz="2400" dirty="0" smtClean="0"/>
              <a:t>Or an amount equal to the weighted average public tuition at a LAICU private institution</a:t>
            </a:r>
          </a:p>
          <a:p>
            <a:pPr lvl="2"/>
            <a:r>
              <a:rPr lang="en-US" sz="2000" dirty="0" smtClean="0"/>
              <a:t>$2,043.00 per semester for Academic Year 2013-2014</a:t>
            </a:r>
          </a:p>
          <a:p>
            <a:pPr lvl="1"/>
            <a:r>
              <a:rPr lang="en-US" sz="2400" dirty="0" smtClean="0"/>
              <a:t>TOPS does not cover fees including: academic excellence fees, energy surcharges, technology fees, books, room &amp; board, parking fees or lab fees </a:t>
            </a:r>
          </a:p>
          <a:p>
            <a:pPr lvl="1"/>
            <a:r>
              <a:rPr lang="en-US" sz="2400" dirty="0" smtClean="0"/>
              <a:t>A TOPS award may be combined with other forms of financial aid up to the “Cost of Attendance” for the institution</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7086600" cy="762000"/>
          </a:xfrm>
        </p:spPr>
        <p:txBody>
          <a:bodyPr/>
          <a:lstStyle/>
          <a:p>
            <a:r>
              <a:rPr lang="en-US" sz="3600" dirty="0" smtClean="0"/>
              <a:t>TOPS Eligible Institutions: Public</a:t>
            </a:r>
            <a:endParaRPr lang="en-US" sz="3600" dirty="0"/>
          </a:p>
        </p:txBody>
      </p:sp>
      <p:sp>
        <p:nvSpPr>
          <p:cNvPr id="3" name="Content Placeholder 2"/>
          <p:cNvSpPr>
            <a:spLocks noGrp="1"/>
          </p:cNvSpPr>
          <p:nvPr>
            <p:ph idx="1"/>
          </p:nvPr>
        </p:nvSpPr>
        <p:spPr>
          <a:xfrm>
            <a:off x="1447800" y="868362"/>
            <a:ext cx="7620000" cy="5608638"/>
          </a:xfrm>
        </p:spPr>
        <p:txBody>
          <a:bodyPr/>
          <a:lstStyle/>
          <a:p>
            <a:r>
              <a:rPr lang="en-US" dirty="0" smtClean="0"/>
              <a:t>Louisiana State University System</a:t>
            </a:r>
          </a:p>
          <a:p>
            <a:pPr lvl="1"/>
            <a:r>
              <a:rPr lang="en-US" sz="2400" dirty="0" smtClean="0"/>
              <a:t>Louisiana State University – Alexandria</a:t>
            </a:r>
          </a:p>
          <a:p>
            <a:pPr lvl="1"/>
            <a:r>
              <a:rPr lang="en-US" sz="2400" dirty="0" smtClean="0"/>
              <a:t>Louisiana State University – Baton Rouge</a:t>
            </a:r>
          </a:p>
          <a:p>
            <a:pPr lvl="1"/>
            <a:r>
              <a:rPr lang="en-US" sz="2400" dirty="0" smtClean="0"/>
              <a:t>Louisiana State University – Eunice</a:t>
            </a:r>
          </a:p>
          <a:p>
            <a:pPr lvl="1"/>
            <a:r>
              <a:rPr lang="en-US" sz="2400" dirty="0" smtClean="0"/>
              <a:t>Louisiana State University – Shreveport</a:t>
            </a:r>
          </a:p>
          <a:p>
            <a:pPr lvl="1"/>
            <a:r>
              <a:rPr lang="en-US" sz="2400" dirty="0" smtClean="0"/>
              <a:t>LSU Health Sciences Center – New Orleans</a:t>
            </a:r>
          </a:p>
          <a:p>
            <a:pPr lvl="1"/>
            <a:r>
              <a:rPr lang="en-US" sz="2400" dirty="0" smtClean="0"/>
              <a:t>LSU Health Sciences Center – Shreveport</a:t>
            </a:r>
          </a:p>
          <a:p>
            <a:pPr lvl="1"/>
            <a:r>
              <a:rPr lang="en-US" sz="2400" dirty="0" smtClean="0"/>
              <a:t>University of New Orleans</a:t>
            </a:r>
          </a:p>
          <a:p>
            <a:r>
              <a:rPr lang="en-US" dirty="0" smtClean="0"/>
              <a:t>Southern University System</a:t>
            </a:r>
          </a:p>
          <a:p>
            <a:pPr lvl="1"/>
            <a:r>
              <a:rPr lang="en-US" sz="2400" dirty="0" smtClean="0"/>
              <a:t>Southern University – Baton Rouge</a:t>
            </a:r>
          </a:p>
          <a:p>
            <a:pPr lvl="1"/>
            <a:r>
              <a:rPr lang="en-US" sz="2400" dirty="0" smtClean="0"/>
              <a:t>Southern University – New Orleans</a:t>
            </a:r>
          </a:p>
          <a:p>
            <a:pPr lvl="1"/>
            <a:r>
              <a:rPr lang="en-US" sz="2400" dirty="0" smtClean="0"/>
              <a:t>Southern University - Shreveport</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219200"/>
            <a:ext cx="7086600" cy="4953000"/>
          </a:xfrm>
        </p:spPr>
        <p:txBody>
          <a:bodyPr/>
          <a:lstStyle/>
          <a:p>
            <a:r>
              <a:rPr lang="en-US" dirty="0" smtClean="0"/>
              <a:t>University of Louisiana System</a:t>
            </a:r>
          </a:p>
          <a:p>
            <a:pPr lvl="1"/>
            <a:r>
              <a:rPr lang="en-US" dirty="0" smtClean="0"/>
              <a:t>Grambling State University</a:t>
            </a:r>
          </a:p>
          <a:p>
            <a:pPr lvl="1"/>
            <a:r>
              <a:rPr lang="en-US" dirty="0" smtClean="0"/>
              <a:t>Louisiana Tech University</a:t>
            </a:r>
          </a:p>
          <a:p>
            <a:pPr lvl="1"/>
            <a:r>
              <a:rPr lang="en-US" dirty="0" smtClean="0"/>
              <a:t>McNeese State University</a:t>
            </a:r>
          </a:p>
          <a:p>
            <a:pPr lvl="1"/>
            <a:r>
              <a:rPr lang="en-US" dirty="0" smtClean="0"/>
              <a:t>Nicholls State University</a:t>
            </a:r>
          </a:p>
          <a:p>
            <a:pPr lvl="1"/>
            <a:r>
              <a:rPr lang="en-US" dirty="0" smtClean="0"/>
              <a:t>Northwestern State University</a:t>
            </a:r>
          </a:p>
          <a:p>
            <a:pPr lvl="1"/>
            <a:r>
              <a:rPr lang="en-US" dirty="0" smtClean="0"/>
              <a:t>Southeastern Louisiana University</a:t>
            </a:r>
          </a:p>
          <a:p>
            <a:pPr lvl="1"/>
            <a:r>
              <a:rPr lang="en-US" dirty="0" smtClean="0"/>
              <a:t>University of Louisiana – Lafayette</a:t>
            </a:r>
          </a:p>
          <a:p>
            <a:pPr lvl="1"/>
            <a:r>
              <a:rPr lang="en-US" dirty="0" smtClean="0"/>
              <a:t>University of Louisiana - Monroe</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228600"/>
            <a:ext cx="7086600" cy="762000"/>
          </a:xfrm>
        </p:spPr>
        <p:txBody>
          <a:bodyPr/>
          <a:lstStyle/>
          <a:p>
            <a:r>
              <a:rPr lang="en-US" sz="3600" dirty="0" smtClean="0"/>
              <a:t>TOPS Eligible Institutions: Public</a:t>
            </a:r>
            <a:endParaRPr lang="en-US" sz="3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762000"/>
            <a:ext cx="7086600" cy="5562600"/>
          </a:xfrm>
        </p:spPr>
        <p:txBody>
          <a:bodyPr/>
          <a:lstStyle/>
          <a:p>
            <a:r>
              <a:rPr lang="en-US" dirty="0" smtClean="0"/>
              <a:t>Louisiana Community and Technical College System</a:t>
            </a:r>
          </a:p>
          <a:p>
            <a:pPr lvl="1"/>
            <a:r>
              <a:rPr lang="en-US" sz="2200" dirty="0" smtClean="0"/>
              <a:t>Louisiana Technical College – all campuses</a:t>
            </a:r>
          </a:p>
          <a:p>
            <a:pPr lvl="1"/>
            <a:r>
              <a:rPr lang="en-US" sz="2200" dirty="0" smtClean="0"/>
              <a:t>Baton Rouge Community College</a:t>
            </a:r>
          </a:p>
          <a:p>
            <a:pPr lvl="1"/>
            <a:r>
              <a:rPr lang="en-US" sz="2200" dirty="0" smtClean="0"/>
              <a:t>Bossier Parish Community College</a:t>
            </a:r>
          </a:p>
          <a:p>
            <a:pPr lvl="1"/>
            <a:r>
              <a:rPr lang="en-US" sz="2200" dirty="0" smtClean="0"/>
              <a:t>Delgado Community College</a:t>
            </a:r>
          </a:p>
          <a:p>
            <a:pPr lvl="1"/>
            <a:r>
              <a:rPr lang="en-US" sz="2200" dirty="0" smtClean="0"/>
              <a:t>L.E. Fletcher Technical Community College</a:t>
            </a:r>
          </a:p>
          <a:p>
            <a:pPr lvl="1"/>
            <a:r>
              <a:rPr lang="en-US" sz="2200" dirty="0" smtClean="0"/>
              <a:t>Louisiana Delta Community College</a:t>
            </a:r>
          </a:p>
          <a:p>
            <a:pPr lvl="1"/>
            <a:r>
              <a:rPr lang="en-US" sz="2200" dirty="0" err="1" smtClean="0"/>
              <a:t>Northshore</a:t>
            </a:r>
            <a:r>
              <a:rPr lang="en-US" sz="2200" dirty="0" smtClean="0"/>
              <a:t> Technical Community College</a:t>
            </a:r>
          </a:p>
          <a:p>
            <a:pPr lvl="1"/>
            <a:r>
              <a:rPr lang="en-US" sz="2200" dirty="0" smtClean="0"/>
              <a:t>Nunez Community College</a:t>
            </a:r>
          </a:p>
          <a:p>
            <a:pPr lvl="1"/>
            <a:r>
              <a:rPr lang="en-US" sz="2200" dirty="0" smtClean="0"/>
              <a:t>River Parishes Community College</a:t>
            </a:r>
          </a:p>
          <a:p>
            <a:pPr lvl="1"/>
            <a:r>
              <a:rPr lang="en-US" sz="2200" dirty="0" smtClean="0"/>
              <a:t>South Louisiana Community College</a:t>
            </a:r>
          </a:p>
          <a:p>
            <a:pPr lvl="1"/>
            <a:r>
              <a:rPr lang="en-US" sz="2200" dirty="0" smtClean="0"/>
              <a:t>SOWELA Technical Community College</a:t>
            </a:r>
            <a:endParaRPr lang="en-US" sz="22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0"/>
            <a:ext cx="7086600" cy="762000"/>
          </a:xfrm>
        </p:spPr>
        <p:txBody>
          <a:bodyPr/>
          <a:lstStyle/>
          <a:p>
            <a:r>
              <a:rPr lang="en-US" sz="3600" dirty="0" smtClean="0"/>
              <a:t>TOPS Eligible Institutions: Public</a:t>
            </a:r>
            <a:endParaRPr lang="en-US" sz="3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914400"/>
            <a:ext cx="7315200" cy="5486400"/>
          </a:xfrm>
        </p:spPr>
        <p:txBody>
          <a:bodyPr/>
          <a:lstStyle/>
          <a:p>
            <a:r>
              <a:rPr lang="en-US" dirty="0" smtClean="0"/>
              <a:t>Louisiana Association of Independent Colleges and Universities (LAICU)</a:t>
            </a:r>
          </a:p>
          <a:p>
            <a:pPr lvl="1"/>
            <a:r>
              <a:rPr lang="en-US" sz="2400" dirty="0" smtClean="0"/>
              <a:t>Centenary College</a:t>
            </a:r>
          </a:p>
          <a:p>
            <a:pPr lvl="1"/>
            <a:r>
              <a:rPr lang="en-US" sz="2400" dirty="0" smtClean="0"/>
              <a:t>Dillard University</a:t>
            </a:r>
          </a:p>
          <a:p>
            <a:pPr lvl="1"/>
            <a:r>
              <a:rPr lang="en-US" sz="2400" dirty="0" smtClean="0"/>
              <a:t>Louisiana College</a:t>
            </a:r>
          </a:p>
          <a:p>
            <a:pPr lvl="1"/>
            <a:r>
              <a:rPr lang="en-US" sz="2400" dirty="0" smtClean="0"/>
              <a:t>Loyola University New Orleans</a:t>
            </a:r>
          </a:p>
          <a:p>
            <a:pPr lvl="1"/>
            <a:r>
              <a:rPr lang="en-US" sz="2400" dirty="0" smtClean="0"/>
              <a:t>New Orleans Baptist Theological Seminary</a:t>
            </a:r>
          </a:p>
          <a:p>
            <a:pPr lvl="1"/>
            <a:r>
              <a:rPr lang="en-US" sz="2400" dirty="0" smtClean="0"/>
              <a:t>Our Lady of Holy Cross College</a:t>
            </a:r>
          </a:p>
          <a:p>
            <a:pPr lvl="1"/>
            <a:r>
              <a:rPr lang="en-US" sz="2400" dirty="0" smtClean="0"/>
              <a:t>Our Lady of the Lake College</a:t>
            </a:r>
          </a:p>
          <a:p>
            <a:pPr lvl="1"/>
            <a:r>
              <a:rPr lang="en-US" sz="2400" dirty="0" smtClean="0"/>
              <a:t>St. Joseph Seminary College</a:t>
            </a:r>
          </a:p>
          <a:p>
            <a:pPr lvl="1"/>
            <a:r>
              <a:rPr lang="en-US" sz="2400" dirty="0" smtClean="0"/>
              <a:t>Tulane University</a:t>
            </a:r>
          </a:p>
          <a:p>
            <a:pPr lvl="1"/>
            <a:r>
              <a:rPr lang="en-US" sz="2400" dirty="0" smtClean="0"/>
              <a:t>Xavier University</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152400"/>
            <a:ext cx="7086600" cy="762000"/>
          </a:xfrm>
        </p:spPr>
        <p:txBody>
          <a:bodyPr/>
          <a:lstStyle/>
          <a:p>
            <a:r>
              <a:rPr lang="en-US" sz="3600" dirty="0" smtClean="0"/>
              <a:t>TOPS Eligible Institutions: Private</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Citizenship</a:t>
            </a:r>
            <a:endParaRPr lang="en-US" dirty="0"/>
          </a:p>
        </p:txBody>
      </p:sp>
      <p:sp>
        <p:nvSpPr>
          <p:cNvPr id="3" name="Content Placeholder 2"/>
          <p:cNvSpPr>
            <a:spLocks noGrp="1"/>
          </p:cNvSpPr>
          <p:nvPr>
            <p:ph idx="1"/>
          </p:nvPr>
        </p:nvSpPr>
        <p:spPr/>
        <p:txBody>
          <a:bodyPr/>
          <a:lstStyle/>
          <a:p>
            <a:r>
              <a:rPr lang="en-US" dirty="0" smtClean="0"/>
              <a:t>A student must be a U.S. citizen, or a permanent resident who is eligible to apply for citizenship</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1249362"/>
          </a:xfrm>
        </p:spPr>
        <p:txBody>
          <a:bodyPr/>
          <a:lstStyle/>
          <a:p>
            <a:r>
              <a:rPr lang="en-US" sz="4000" dirty="0" smtClean="0"/>
              <a:t>TOPS Eligible Institutions: Out-of-State</a:t>
            </a:r>
            <a:endParaRPr lang="en-US" sz="4000" dirty="0"/>
          </a:p>
        </p:txBody>
      </p:sp>
      <p:sp>
        <p:nvSpPr>
          <p:cNvPr id="3" name="Content Placeholder 2"/>
          <p:cNvSpPr>
            <a:spLocks noGrp="1"/>
          </p:cNvSpPr>
          <p:nvPr>
            <p:ph idx="1"/>
          </p:nvPr>
        </p:nvSpPr>
        <p:spPr>
          <a:xfrm>
            <a:off x="1600200" y="1493837"/>
            <a:ext cx="7086600" cy="4449763"/>
          </a:xfrm>
        </p:spPr>
        <p:txBody>
          <a:bodyPr/>
          <a:lstStyle/>
          <a:p>
            <a:r>
              <a:rPr lang="en-US" dirty="0" smtClean="0"/>
              <a:t>Deaf or hard of hearing recipients of the Opportunity, Performance or Honors awards may use the award at a non-public, out-of-state college or university which primarily serves deaf or hard of hearing students</a:t>
            </a:r>
          </a:p>
          <a:p>
            <a:r>
              <a:rPr lang="en-US" dirty="0" smtClean="0"/>
              <a:t>TOPS may </a:t>
            </a:r>
            <a:r>
              <a:rPr lang="en-US" b="1" dirty="0" smtClean="0"/>
              <a:t>not</a:t>
            </a:r>
            <a:r>
              <a:rPr lang="en-US" dirty="0" smtClean="0"/>
              <a:t> be used out-of-state under any other circumstances</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7086600" cy="762000"/>
          </a:xfrm>
        </p:spPr>
        <p:txBody>
          <a:bodyPr/>
          <a:lstStyle/>
          <a:p>
            <a:r>
              <a:rPr lang="en-US" dirty="0" smtClean="0"/>
              <a:t>Opportunity Award Benefits</a:t>
            </a:r>
            <a:endParaRPr lang="en-US" dirty="0"/>
          </a:p>
        </p:txBody>
      </p:sp>
      <p:sp>
        <p:nvSpPr>
          <p:cNvPr id="3" name="Content Placeholder 2"/>
          <p:cNvSpPr>
            <a:spLocks noGrp="1"/>
          </p:cNvSpPr>
          <p:nvPr>
            <p:ph idx="1"/>
          </p:nvPr>
        </p:nvSpPr>
        <p:spPr>
          <a:xfrm>
            <a:off x="1600200" y="838200"/>
            <a:ext cx="7239000" cy="5715000"/>
          </a:xfrm>
        </p:spPr>
        <p:txBody>
          <a:bodyPr/>
          <a:lstStyle/>
          <a:p>
            <a:r>
              <a:rPr lang="en-US" sz="2800" dirty="0" smtClean="0"/>
              <a:t>May be used to pursue:</a:t>
            </a:r>
          </a:p>
          <a:p>
            <a:pPr lvl="1"/>
            <a:r>
              <a:rPr lang="en-US" sz="2400" dirty="0" smtClean="0"/>
              <a:t>Academic undergraduate degree</a:t>
            </a:r>
          </a:p>
          <a:p>
            <a:pPr lvl="1"/>
            <a:r>
              <a:rPr lang="en-US" sz="2400" dirty="0" smtClean="0"/>
              <a:t>Vocational or technical certificate</a:t>
            </a:r>
          </a:p>
          <a:p>
            <a:pPr lvl="1"/>
            <a:r>
              <a:rPr lang="en-US" sz="2400" dirty="0" smtClean="0"/>
              <a:t>Non-academic degree</a:t>
            </a:r>
          </a:p>
          <a:p>
            <a:r>
              <a:rPr lang="en-US" sz="2800" dirty="0" smtClean="0"/>
              <a:t>Students who use their Opportunity Award to pursue a technical program will receive the same benefits and be held to the same retention requirements as a TOPS Tech Award recipient</a:t>
            </a:r>
          </a:p>
          <a:p>
            <a:pPr lvl="1"/>
            <a:r>
              <a:rPr lang="en-US" sz="2400" dirty="0" smtClean="0"/>
              <a:t>The award may also be used at eligible Louisiana cosmetology and proprietary schools</a:t>
            </a:r>
          </a:p>
          <a:p>
            <a:pPr lvl="1"/>
            <a:r>
              <a:rPr lang="en-US" sz="2400" dirty="0" smtClean="0"/>
              <a:t>See TOPS Tech Award Presentation</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22238"/>
            <a:ext cx="7086600" cy="1143000"/>
          </a:xfrm>
        </p:spPr>
        <p:txBody>
          <a:bodyPr/>
          <a:lstStyle/>
          <a:p>
            <a:r>
              <a:rPr lang="en-US" dirty="0" smtClean="0"/>
              <a:t>Opportunity Award Benefits</a:t>
            </a:r>
            <a:endParaRPr lang="en-US" dirty="0"/>
          </a:p>
        </p:txBody>
      </p:sp>
      <p:sp>
        <p:nvSpPr>
          <p:cNvPr id="3" name="Content Placeholder 2"/>
          <p:cNvSpPr>
            <a:spLocks noGrp="1"/>
          </p:cNvSpPr>
          <p:nvPr>
            <p:ph idx="1"/>
          </p:nvPr>
        </p:nvSpPr>
        <p:spPr>
          <a:xfrm>
            <a:off x="1676400" y="1219200"/>
            <a:ext cx="7086600" cy="5257800"/>
          </a:xfrm>
        </p:spPr>
        <p:txBody>
          <a:bodyPr/>
          <a:lstStyle/>
          <a:p>
            <a:r>
              <a:rPr lang="en-US" dirty="0" smtClean="0"/>
              <a:t>May be received for a maximum of 8 semesters or 12 quarters</a:t>
            </a:r>
          </a:p>
          <a:p>
            <a:r>
              <a:rPr lang="en-US" dirty="0" smtClean="0"/>
              <a:t>Not available for summer terms except for students enrolled in a Qualified Summer Session</a:t>
            </a:r>
          </a:p>
          <a:p>
            <a:pPr lvl="1"/>
            <a:r>
              <a:rPr lang="en-US" dirty="0" smtClean="0"/>
              <a:t>Students with 60 or more hours</a:t>
            </a:r>
          </a:p>
          <a:p>
            <a:pPr lvl="1"/>
            <a:r>
              <a:rPr lang="en-US" dirty="0" smtClean="0"/>
              <a:t>Required to attend summer by major</a:t>
            </a:r>
          </a:p>
          <a:p>
            <a:pPr lvl="1"/>
            <a:r>
              <a:rPr lang="en-US" dirty="0" smtClean="0"/>
              <a:t>Courses required for major only offered in summer</a:t>
            </a:r>
          </a:p>
          <a:p>
            <a:pPr lvl="1"/>
            <a:r>
              <a:rPr lang="en-US" dirty="0" smtClean="0"/>
              <a:t>Technical Programs</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7086600" cy="1143000"/>
          </a:xfrm>
        </p:spPr>
        <p:txBody>
          <a:bodyPr/>
          <a:lstStyle/>
          <a:p>
            <a:r>
              <a:rPr lang="en-US" dirty="0" smtClean="0"/>
              <a:t>Opportunity Award Benefits</a:t>
            </a:r>
            <a:endParaRPr lang="en-US" dirty="0"/>
          </a:p>
        </p:txBody>
      </p:sp>
      <p:sp>
        <p:nvSpPr>
          <p:cNvPr id="3" name="Content Placeholder 2"/>
          <p:cNvSpPr>
            <a:spLocks noGrp="1"/>
          </p:cNvSpPr>
          <p:nvPr>
            <p:ph idx="1"/>
          </p:nvPr>
        </p:nvSpPr>
        <p:spPr>
          <a:xfrm>
            <a:off x="1600200" y="1143000"/>
            <a:ext cx="7315200" cy="5257800"/>
          </a:xfrm>
        </p:spPr>
        <p:txBody>
          <a:bodyPr/>
          <a:lstStyle/>
          <a:p>
            <a:r>
              <a:rPr lang="en-US" sz="2800" dirty="0" smtClean="0"/>
              <a:t>Any recipient who successfully completes a Bachelor’s degree in less than 8 semesters or 12 quarters of award benefits, may receive any remaining terms of eligibility for graduate study</a:t>
            </a:r>
          </a:p>
          <a:p>
            <a:pPr lvl="1"/>
            <a:r>
              <a:rPr lang="en-US" sz="2400" dirty="0" smtClean="0"/>
              <a:t>The amount of the award shall equal the amount of tuition charged for the graduate study, OR the amount charged for undergraduate full-time enrollment at the highest cost public institution (LSU-BR), whichever is less</a:t>
            </a:r>
          </a:p>
          <a:p>
            <a:pPr lvl="1"/>
            <a:r>
              <a:rPr lang="en-US" sz="2400" dirty="0" smtClean="0"/>
              <a:t>Performance and Honors award recipients will receive their stipends</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Award</a:t>
            </a:r>
            <a:endParaRPr lang="en-US" dirty="0"/>
          </a:p>
        </p:txBody>
      </p:sp>
      <p:sp>
        <p:nvSpPr>
          <p:cNvPr id="3" name="Content Placeholder 2"/>
          <p:cNvSpPr>
            <a:spLocks noGrp="1"/>
          </p:cNvSpPr>
          <p:nvPr>
            <p:ph idx="1"/>
          </p:nvPr>
        </p:nvSpPr>
        <p:spPr>
          <a:xfrm>
            <a:off x="1600200" y="1295400"/>
            <a:ext cx="7086600" cy="5029200"/>
          </a:xfrm>
        </p:spPr>
        <p:txBody>
          <a:bodyPr/>
          <a:lstStyle/>
          <a:p>
            <a:r>
              <a:rPr lang="en-US" sz="2800" dirty="0" smtClean="0"/>
              <a:t>Eligibility Requirements</a:t>
            </a:r>
          </a:p>
          <a:p>
            <a:pPr lvl="1"/>
            <a:r>
              <a:rPr lang="en-US" sz="2400" dirty="0" smtClean="0"/>
              <a:t>3.00 minimum TOPS Core Curriculum GPA</a:t>
            </a:r>
          </a:p>
          <a:p>
            <a:pPr lvl="1"/>
            <a:r>
              <a:rPr lang="en-US" sz="2400" dirty="0" smtClean="0"/>
              <a:t>ACT score of 23</a:t>
            </a:r>
          </a:p>
          <a:p>
            <a:pPr lvl="2"/>
            <a:r>
              <a:rPr lang="en-US" sz="2000" dirty="0" smtClean="0"/>
              <a:t>SAT of 1060</a:t>
            </a:r>
          </a:p>
          <a:p>
            <a:pPr lvl="1"/>
            <a:r>
              <a:rPr lang="en-US" sz="2400" dirty="0" smtClean="0"/>
              <a:t>Completion of the TOPS Core Curriculum</a:t>
            </a:r>
          </a:p>
          <a:p>
            <a:pPr lvl="1"/>
            <a:r>
              <a:rPr lang="en-US" sz="2400" dirty="0" smtClean="0"/>
              <a:t>TOPS general eligibility requirements</a:t>
            </a:r>
          </a:p>
          <a:p>
            <a:r>
              <a:rPr lang="en-US" sz="2800" dirty="0" smtClean="0"/>
              <a:t>Award Benefits</a:t>
            </a:r>
          </a:p>
          <a:p>
            <a:pPr lvl="1"/>
            <a:r>
              <a:rPr lang="en-US" sz="2400" dirty="0" smtClean="0"/>
              <a:t>Provides the same benefits as the Opportunity Award, plus</a:t>
            </a:r>
            <a:endParaRPr lang="en-US" sz="2000" dirty="0" smtClean="0"/>
          </a:p>
          <a:p>
            <a:pPr lvl="1"/>
            <a:r>
              <a:rPr lang="en-US" sz="2400" dirty="0" smtClean="0"/>
              <a:t>$400 annual stipend</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Honors Award</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Content Placeholder 2"/>
          <p:cNvSpPr>
            <a:spLocks noGrp="1"/>
          </p:cNvSpPr>
          <p:nvPr>
            <p:ph idx="1"/>
          </p:nvPr>
        </p:nvSpPr>
        <p:spPr>
          <a:xfrm>
            <a:off x="1600200" y="1295400"/>
            <a:ext cx="7086600" cy="5029200"/>
          </a:xfrm>
        </p:spPr>
        <p:txBody>
          <a:bodyPr/>
          <a:lstStyle/>
          <a:p>
            <a:r>
              <a:rPr lang="en-US" sz="2800" dirty="0" smtClean="0"/>
              <a:t>Eligibility Requirements</a:t>
            </a:r>
          </a:p>
          <a:p>
            <a:pPr lvl="1"/>
            <a:r>
              <a:rPr lang="en-US" sz="2400" dirty="0" smtClean="0"/>
              <a:t>3.00 minimum TOPS Core Curriculum GPA</a:t>
            </a:r>
          </a:p>
          <a:p>
            <a:pPr lvl="1"/>
            <a:r>
              <a:rPr lang="en-US" sz="2400" dirty="0" smtClean="0"/>
              <a:t>ACT score of 27</a:t>
            </a:r>
          </a:p>
          <a:p>
            <a:pPr lvl="2"/>
            <a:r>
              <a:rPr lang="en-US" sz="2000" dirty="0" smtClean="0"/>
              <a:t>SAT of 1210</a:t>
            </a:r>
          </a:p>
          <a:p>
            <a:pPr lvl="1"/>
            <a:r>
              <a:rPr lang="en-US" sz="2400" dirty="0" smtClean="0"/>
              <a:t>Completion of the TOPS Core Curriculum</a:t>
            </a:r>
          </a:p>
          <a:p>
            <a:pPr lvl="1"/>
            <a:r>
              <a:rPr lang="en-US" sz="2400" dirty="0" smtClean="0"/>
              <a:t>TOPS general eligibility requirements</a:t>
            </a:r>
          </a:p>
          <a:p>
            <a:r>
              <a:rPr lang="en-US" sz="2800" dirty="0" smtClean="0"/>
              <a:t>Award Benefits</a:t>
            </a:r>
          </a:p>
          <a:p>
            <a:pPr lvl="1"/>
            <a:r>
              <a:rPr lang="en-US" sz="2400" dirty="0" smtClean="0"/>
              <a:t>Provides the same benefits as the Opportunity Award, plus</a:t>
            </a:r>
            <a:endParaRPr lang="en-US" sz="2000" dirty="0" smtClean="0"/>
          </a:p>
          <a:p>
            <a:pPr lvl="1"/>
            <a:r>
              <a:rPr lang="en-US" sz="2400" dirty="0" smtClean="0"/>
              <a:t>$800 annual stipend</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TOPS Alternate Eligibility</a:t>
            </a:r>
            <a:endParaRPr lang="en-US" dirty="0"/>
          </a:p>
        </p:txBody>
      </p:sp>
      <p:sp>
        <p:nvSpPr>
          <p:cNvPr id="3" name="Content Placeholder 2"/>
          <p:cNvSpPr>
            <a:spLocks noGrp="1"/>
          </p:cNvSpPr>
          <p:nvPr>
            <p:ph idx="1"/>
          </p:nvPr>
        </p:nvSpPr>
        <p:spPr>
          <a:xfrm>
            <a:off x="1600200" y="1417637"/>
            <a:ext cx="7315200" cy="4906963"/>
          </a:xfrm>
        </p:spPr>
        <p:txBody>
          <a:bodyPr/>
          <a:lstStyle/>
          <a:p>
            <a:r>
              <a:rPr lang="en-US" sz="2800" dirty="0" smtClean="0"/>
              <a:t>Students who graduate from a Louisiana public or approved private high school </a:t>
            </a:r>
            <a:r>
              <a:rPr lang="en-US" sz="2800" b="1" i="1" dirty="0" smtClean="0"/>
              <a:t>MAY NOT</a:t>
            </a:r>
            <a:r>
              <a:rPr lang="en-US" sz="2800" dirty="0" smtClean="0"/>
              <a:t> qualify using alternate eligibility</a:t>
            </a:r>
          </a:p>
          <a:p>
            <a:r>
              <a:rPr lang="en-US" sz="2800" dirty="0" smtClean="0"/>
              <a:t>Expanded eligibility groups:</a:t>
            </a:r>
          </a:p>
          <a:p>
            <a:pPr lvl="1"/>
            <a:r>
              <a:rPr lang="en-US" sz="2400" dirty="0" smtClean="0"/>
              <a:t>Students who complete a BESE approved home study program</a:t>
            </a:r>
          </a:p>
          <a:p>
            <a:pPr lvl="1"/>
            <a:r>
              <a:rPr lang="en-US" sz="2400" dirty="0" smtClean="0"/>
              <a:t>Graduates of out-of-state high schools</a:t>
            </a:r>
          </a:p>
          <a:p>
            <a:pPr lvl="1"/>
            <a:r>
              <a:rPr lang="en-US" sz="2400" dirty="0" smtClean="0"/>
              <a:t>Dependents of active duty military personnel attending DOD approved high schools</a:t>
            </a:r>
          </a:p>
          <a:p>
            <a:pPr lvl="1"/>
            <a:r>
              <a:rPr lang="en-US" sz="2400" dirty="0" smtClean="0"/>
              <a:t>Graduates of out-of-country high schools</a:t>
            </a:r>
          </a:p>
          <a:p>
            <a:pPr lvl="1"/>
            <a:r>
              <a:rPr lang="en-US" sz="2400" dirty="0" smtClean="0"/>
              <a:t>Qualified non high school graduates</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391400" cy="1143000"/>
          </a:xfrm>
        </p:spPr>
        <p:txBody>
          <a:bodyPr/>
          <a:lstStyle/>
          <a:p>
            <a:r>
              <a:rPr lang="en-US" sz="3600" dirty="0" smtClean="0"/>
              <a:t>Alternate Eligibility Requirements</a:t>
            </a:r>
            <a:r>
              <a:rPr lang="en-US" dirty="0" smtClean="0"/>
              <a:t/>
            </a:r>
            <a:br>
              <a:rPr lang="en-US" dirty="0" smtClean="0"/>
            </a:br>
            <a:r>
              <a:rPr lang="en-US" sz="2800" dirty="0" smtClean="0"/>
              <a:t>BESE Approved Home Study</a:t>
            </a:r>
            <a:endParaRPr lang="en-US" sz="2800" dirty="0"/>
          </a:p>
        </p:txBody>
      </p:sp>
      <p:sp>
        <p:nvSpPr>
          <p:cNvPr id="3" name="Content Placeholder 2"/>
          <p:cNvSpPr>
            <a:spLocks noGrp="1"/>
          </p:cNvSpPr>
          <p:nvPr>
            <p:ph idx="1"/>
          </p:nvPr>
        </p:nvSpPr>
        <p:spPr/>
        <p:txBody>
          <a:bodyPr/>
          <a:lstStyle/>
          <a:p>
            <a:r>
              <a:rPr lang="en-US" sz="2800" dirty="0" smtClean="0"/>
              <a:t>Alternate eligibility based on ACT in lieu of GPA and TOPS Core Curriculum</a:t>
            </a:r>
          </a:p>
          <a:p>
            <a:pPr lvl="1"/>
            <a:r>
              <a:rPr lang="en-US" sz="2400" dirty="0" smtClean="0"/>
              <a:t>Opportunity Award: ACT score 2 points higher than prior year’s state average</a:t>
            </a:r>
          </a:p>
          <a:p>
            <a:pPr lvl="1"/>
            <a:r>
              <a:rPr lang="en-US" sz="2400" dirty="0" smtClean="0"/>
              <a:t>Performance Award: ACT of 24</a:t>
            </a:r>
          </a:p>
          <a:p>
            <a:pPr lvl="2"/>
            <a:r>
              <a:rPr lang="en-US" sz="2000" dirty="0" smtClean="0"/>
              <a:t>SAT of 1090</a:t>
            </a:r>
          </a:p>
          <a:p>
            <a:pPr lvl="1"/>
            <a:r>
              <a:rPr lang="en-US" sz="2400" dirty="0" smtClean="0"/>
              <a:t>Honors Award: ACT of 28</a:t>
            </a:r>
          </a:p>
          <a:p>
            <a:pPr lvl="2"/>
            <a:r>
              <a:rPr lang="en-US" sz="2000" dirty="0" smtClean="0"/>
              <a:t>SAT of 1240</a:t>
            </a:r>
          </a:p>
          <a:p>
            <a:pPr lvl="1"/>
            <a:r>
              <a:rPr lang="en-US" sz="2400" dirty="0" smtClean="0"/>
              <a:t>Tech Award: ACT of 19</a:t>
            </a:r>
          </a:p>
          <a:p>
            <a:pPr lvl="2"/>
            <a:r>
              <a:rPr lang="en-US" sz="2000" dirty="0" smtClean="0"/>
              <a:t>SAT of 900</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524000"/>
            <a:ext cx="7315200" cy="5029200"/>
          </a:xfrm>
        </p:spPr>
        <p:txBody>
          <a:bodyPr/>
          <a:lstStyle/>
          <a:p>
            <a:r>
              <a:rPr lang="en-US" sz="2800" dirty="0" smtClean="0"/>
              <a:t>Alternate eligibility based on ACT in lieu of GPA and TOPS Core Curriculum</a:t>
            </a:r>
          </a:p>
          <a:p>
            <a:pPr lvl="1"/>
            <a:r>
              <a:rPr lang="en-US" sz="2400" dirty="0" smtClean="0"/>
              <a:t>Opportunity Award: ACT score 3 points higher than prior year’s state average</a:t>
            </a:r>
          </a:p>
          <a:p>
            <a:pPr lvl="1"/>
            <a:r>
              <a:rPr lang="en-US" sz="2400" dirty="0" smtClean="0"/>
              <a:t>Performance Award: ACT of 26 or SAT of 1170</a:t>
            </a:r>
          </a:p>
          <a:p>
            <a:pPr lvl="1"/>
            <a:r>
              <a:rPr lang="en-US" sz="2400" dirty="0" smtClean="0"/>
              <a:t>Honors Award: ACT of 30 or SAT of 1320</a:t>
            </a:r>
          </a:p>
          <a:p>
            <a:pPr lvl="1"/>
            <a:r>
              <a:rPr lang="en-US" sz="2400" dirty="0" smtClean="0"/>
              <a:t>Tech Award: ACT of 20 or SAT of 940</a:t>
            </a:r>
          </a:p>
          <a:p>
            <a:r>
              <a:rPr lang="en-US" sz="2800" dirty="0" smtClean="0"/>
              <a:t>Must have a parent or legal guardian who was a resident of Louisiana for the two years prior to the student’s high school graduation</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6" name="Title 1"/>
          <p:cNvSpPr>
            <a:spLocks noGrp="1"/>
          </p:cNvSpPr>
          <p:nvPr>
            <p:ph type="title"/>
          </p:nvPr>
        </p:nvSpPr>
        <p:spPr>
          <a:xfrm>
            <a:off x="1600200" y="274638"/>
            <a:ext cx="7391400" cy="1143000"/>
          </a:xfrm>
        </p:spPr>
        <p:txBody>
          <a:bodyPr/>
          <a:lstStyle/>
          <a:p>
            <a:r>
              <a:rPr lang="en-US" sz="3600" dirty="0" smtClean="0"/>
              <a:t>Alternate Eligibility Requirements</a:t>
            </a:r>
            <a:r>
              <a:rPr lang="en-US" dirty="0" smtClean="0"/>
              <a:t/>
            </a:r>
            <a:br>
              <a:rPr lang="en-US" dirty="0" smtClean="0"/>
            </a:br>
            <a:r>
              <a:rPr lang="en-US" sz="2800" dirty="0" smtClean="0"/>
              <a:t>Out-of-State High School Graduates</a:t>
            </a:r>
            <a:endParaRPr lang="en-US"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173162"/>
            <a:ext cx="7239000" cy="5334000"/>
          </a:xfrm>
        </p:spPr>
        <p:txBody>
          <a:bodyPr/>
          <a:lstStyle/>
          <a:p>
            <a:r>
              <a:rPr lang="en-US" sz="2800" dirty="0" smtClean="0"/>
              <a:t>For dependents of active duty military personnel claiming Louisiana as their home state of residence who attend Department of Defense (DOD) approved high schools</a:t>
            </a:r>
          </a:p>
          <a:p>
            <a:r>
              <a:rPr lang="en-US" sz="2800" dirty="0" smtClean="0"/>
              <a:t>Alternate eligibility based on ACT in lieu of GPA and TOPS Core Curriculum</a:t>
            </a:r>
          </a:p>
          <a:p>
            <a:pPr lvl="1"/>
            <a:r>
              <a:rPr lang="en-US" sz="2400" dirty="0" smtClean="0"/>
              <a:t>Opportunity Award: ACT score 3 points higher than prior year’s state average</a:t>
            </a:r>
          </a:p>
          <a:p>
            <a:pPr lvl="1"/>
            <a:r>
              <a:rPr lang="en-US" sz="2400" dirty="0" smtClean="0"/>
              <a:t>Performance Award: ACT of 26 or SAT of 1170</a:t>
            </a:r>
          </a:p>
          <a:p>
            <a:pPr lvl="1"/>
            <a:r>
              <a:rPr lang="en-US" sz="2400" dirty="0" smtClean="0"/>
              <a:t>Honors Award: ACT of 30 or SAT of 1320</a:t>
            </a:r>
          </a:p>
          <a:p>
            <a:pPr lvl="1"/>
            <a:r>
              <a:rPr lang="en-US" sz="2400" dirty="0" smtClean="0"/>
              <a:t>Tech Award: ACT of 20 or SAT of 940</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76200"/>
            <a:ext cx="7391400" cy="1143000"/>
          </a:xfrm>
        </p:spPr>
        <p:txBody>
          <a:bodyPr/>
          <a:lstStyle/>
          <a:p>
            <a:r>
              <a:rPr lang="en-US" sz="3600" dirty="0" smtClean="0"/>
              <a:t>Alternate Eligibility Requirements</a:t>
            </a:r>
            <a:r>
              <a:rPr lang="en-US" dirty="0" smtClean="0"/>
              <a:t/>
            </a:r>
            <a:br>
              <a:rPr lang="en-US" dirty="0" smtClean="0"/>
            </a:br>
            <a:r>
              <a:rPr lang="en-US" sz="2800" dirty="0" smtClean="0"/>
              <a:t>Military Dependents</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086600" cy="1143000"/>
          </a:xfrm>
        </p:spPr>
        <p:txBody>
          <a:bodyPr/>
          <a:lstStyle/>
          <a:p>
            <a:r>
              <a:rPr lang="en-US" dirty="0" smtClean="0"/>
              <a:t>Residency</a:t>
            </a:r>
            <a:endParaRPr lang="en-US" dirty="0"/>
          </a:p>
        </p:txBody>
      </p:sp>
      <p:sp>
        <p:nvSpPr>
          <p:cNvPr id="3" name="Content Placeholder 2"/>
          <p:cNvSpPr>
            <a:spLocks noGrp="1"/>
          </p:cNvSpPr>
          <p:nvPr>
            <p:ph idx="1"/>
          </p:nvPr>
        </p:nvSpPr>
        <p:spPr>
          <a:xfrm>
            <a:off x="1600200" y="1066800"/>
            <a:ext cx="7086600" cy="5257800"/>
          </a:xfrm>
        </p:spPr>
        <p:txBody>
          <a:bodyPr/>
          <a:lstStyle/>
          <a:p>
            <a:r>
              <a:rPr lang="en-US" sz="2800" dirty="0" smtClean="0"/>
              <a:t>Any student who is a resident of the state and who graduates from a public or approved non-public high school meets the TOPS residency requirements if he or she actually resides or lives in Louisiana for the period of his or her last two full years of high school culminating in graduation as certified by the high school</a:t>
            </a:r>
          </a:p>
          <a:p>
            <a:r>
              <a:rPr lang="en-US" sz="2800" dirty="0" smtClean="0"/>
              <a:t>Or, a parent or custodian of a dependent student must have been a resident of the state of Louisiana for the 24 months prior to high school graduation</a:t>
            </a:r>
            <a:endParaRPr lang="en-US" sz="28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524000"/>
            <a:ext cx="7086600" cy="4449763"/>
          </a:xfrm>
        </p:spPr>
        <p:txBody>
          <a:bodyPr/>
          <a:lstStyle/>
          <a:p>
            <a:r>
              <a:rPr lang="en-US" sz="2800" dirty="0" smtClean="0"/>
              <a:t>Out-of-Country high school graduates may only qualify for the Opportunity or Tech awards</a:t>
            </a:r>
          </a:p>
          <a:p>
            <a:r>
              <a:rPr lang="en-US" sz="2800" dirty="0" smtClean="0"/>
              <a:t>Alternate eligibility based on ACT in lieu of GPA and TOPS Core Curriculum</a:t>
            </a:r>
          </a:p>
          <a:p>
            <a:pPr lvl="1"/>
            <a:r>
              <a:rPr lang="en-US" sz="2400" dirty="0" smtClean="0"/>
              <a:t>Opportunity Award: ACT score 3 points higher than prior year’s state average</a:t>
            </a:r>
          </a:p>
          <a:p>
            <a:pPr lvl="1"/>
            <a:r>
              <a:rPr lang="en-US" sz="2400" dirty="0" smtClean="0"/>
              <a:t>Tech Award: ACT of 20 or SAT of 940</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152400"/>
            <a:ext cx="7391400" cy="1143000"/>
          </a:xfrm>
        </p:spPr>
        <p:txBody>
          <a:bodyPr/>
          <a:lstStyle/>
          <a:p>
            <a:r>
              <a:rPr lang="en-US" sz="3600" dirty="0" smtClean="0"/>
              <a:t>Alternate Eligibility Requirements</a:t>
            </a:r>
            <a:r>
              <a:rPr lang="en-US" dirty="0" smtClean="0"/>
              <a:t/>
            </a:r>
            <a:br>
              <a:rPr lang="en-US" dirty="0" smtClean="0"/>
            </a:br>
            <a:r>
              <a:rPr lang="en-US" sz="2800" dirty="0" smtClean="0"/>
              <a:t>Out-of-Country High School Graduates</a:t>
            </a:r>
            <a:endParaRPr lang="en-US"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295400"/>
            <a:ext cx="7239000" cy="5486400"/>
          </a:xfrm>
        </p:spPr>
        <p:txBody>
          <a:bodyPr/>
          <a:lstStyle/>
          <a:p>
            <a:pPr>
              <a:spcBef>
                <a:spcPts val="0"/>
              </a:spcBef>
            </a:pPr>
            <a:r>
              <a:rPr lang="en-US" sz="2800" dirty="0" smtClean="0"/>
              <a:t>Meet TOPS citizenship and residency requirements</a:t>
            </a:r>
          </a:p>
          <a:p>
            <a:pPr>
              <a:spcBef>
                <a:spcPts val="0"/>
              </a:spcBef>
            </a:pPr>
            <a:r>
              <a:rPr lang="en-US" sz="2800" dirty="0" smtClean="0"/>
              <a:t>Does not meet initial eligibility requirements for a TOPS award</a:t>
            </a:r>
          </a:p>
          <a:p>
            <a:pPr>
              <a:spcBef>
                <a:spcPts val="0"/>
              </a:spcBef>
            </a:pPr>
            <a:r>
              <a:rPr lang="en-US" sz="2800" dirty="0" smtClean="0"/>
              <a:t>A score that is at least in the Superior range on the Wechsler Intelligence Scale for Children</a:t>
            </a:r>
          </a:p>
          <a:p>
            <a:pPr>
              <a:spcBef>
                <a:spcPts val="0"/>
              </a:spcBef>
            </a:pPr>
            <a:r>
              <a:rPr lang="en-US" sz="2800" dirty="0" smtClean="0"/>
              <a:t>A composite score that is at least in the ninetieth percentile at the twelfth grade level in reading, mathematics, and written language portions of the Wechsler Individual Achievement Test</a:t>
            </a:r>
            <a:endParaRPr lang="en-US" sz="28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76200"/>
            <a:ext cx="7086600" cy="1143000"/>
          </a:xfrm>
        </p:spPr>
        <p:txBody>
          <a:bodyPr/>
          <a:lstStyle/>
          <a:p>
            <a:r>
              <a:rPr lang="en-US" sz="3600" dirty="0" smtClean="0"/>
              <a:t>Alternate Eligibility Requirements</a:t>
            </a:r>
            <a:r>
              <a:rPr lang="en-US" dirty="0" smtClean="0"/>
              <a:t/>
            </a:r>
            <a:br>
              <a:rPr lang="en-US" dirty="0" smtClean="0"/>
            </a:br>
            <a:r>
              <a:rPr lang="en-US" sz="2800" dirty="0" smtClean="0"/>
              <a:t>Qualified Non High School Graduates</a:t>
            </a:r>
            <a:endParaRPr lang="en-US"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295400"/>
            <a:ext cx="7239000" cy="5486400"/>
          </a:xfrm>
        </p:spPr>
        <p:txBody>
          <a:bodyPr/>
          <a:lstStyle/>
          <a:p>
            <a:pPr>
              <a:spcBef>
                <a:spcPts val="0"/>
              </a:spcBef>
            </a:pPr>
            <a:r>
              <a:rPr lang="en-US" sz="2800" dirty="0" smtClean="0"/>
              <a:t>Prior to entering college, must meet the TOPS ACT or SAT minimum score requirement for an Opportunity, Performance or Honors award</a:t>
            </a:r>
          </a:p>
          <a:p>
            <a:pPr>
              <a:spcBef>
                <a:spcPts val="0"/>
              </a:spcBef>
            </a:pPr>
            <a:r>
              <a:rPr lang="en-US" sz="2800" dirty="0" smtClean="0"/>
              <a:t>Must enroll full-time in an eligible college or university after successful completion of 12 hours and no later than their 19</a:t>
            </a:r>
            <a:r>
              <a:rPr lang="en-US" sz="2800" baseline="30000" dirty="0" smtClean="0"/>
              <a:t>th</a:t>
            </a:r>
            <a:r>
              <a:rPr lang="en-US" sz="2800" dirty="0" smtClean="0"/>
              <a:t> birthday</a:t>
            </a:r>
          </a:p>
          <a:p>
            <a:pPr>
              <a:spcBef>
                <a:spcPts val="0"/>
              </a:spcBef>
            </a:pPr>
            <a:r>
              <a:rPr lang="en-US" sz="2800" dirty="0" smtClean="0"/>
              <a:t>Award will be effective upon such full-time enrollment</a:t>
            </a:r>
            <a:endParaRPr lang="en-US" sz="28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76200"/>
            <a:ext cx="7086600" cy="1143000"/>
          </a:xfrm>
        </p:spPr>
        <p:txBody>
          <a:bodyPr/>
          <a:lstStyle/>
          <a:p>
            <a:r>
              <a:rPr lang="en-US" sz="3600" dirty="0" smtClean="0"/>
              <a:t>Alternate Eligibility Requirements</a:t>
            </a:r>
            <a:r>
              <a:rPr lang="en-US" dirty="0" smtClean="0"/>
              <a:t/>
            </a:r>
            <a:br>
              <a:rPr lang="en-US" dirty="0" smtClean="0"/>
            </a:br>
            <a:r>
              <a:rPr lang="en-US" sz="2800" dirty="0" smtClean="0"/>
              <a:t>Qualified Non High School Graduates</a:t>
            </a:r>
            <a:endParaRPr lang="en-US"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Alternate Eligibility Requirements</a:t>
            </a:r>
            <a:r>
              <a:rPr lang="en-US" dirty="0"/>
              <a:t/>
            </a:r>
            <a:br>
              <a:rPr lang="en-US" dirty="0"/>
            </a:br>
            <a:r>
              <a:rPr lang="en-US" sz="2800" dirty="0" smtClean="0"/>
              <a:t>International Baccalaureate Diploma</a:t>
            </a:r>
            <a:endParaRPr lang="en-US" dirty="0"/>
          </a:p>
        </p:txBody>
      </p:sp>
      <p:sp>
        <p:nvSpPr>
          <p:cNvPr id="3" name="Content Placeholder 2"/>
          <p:cNvSpPr>
            <a:spLocks noGrp="1"/>
          </p:cNvSpPr>
          <p:nvPr>
            <p:ph idx="1"/>
          </p:nvPr>
        </p:nvSpPr>
        <p:spPr>
          <a:xfrm>
            <a:off x="1600200" y="1676400"/>
            <a:ext cx="7162800" cy="4449763"/>
          </a:xfrm>
        </p:spPr>
        <p:txBody>
          <a:bodyPr/>
          <a:lstStyle/>
          <a:p>
            <a:r>
              <a:rPr lang="en-US" sz="2800" dirty="0" smtClean="0"/>
              <a:t>Students graduating with an International Baccalaureate Diploma from out-of-state or out-of-country high schools approved by the International Baccalaureate organization are eligible for a TOPS award, provided they meet other eligibility criteria (3 points higher on ACT, Louisiana residency, U.S. Citizenship, etc.) This is effective for students who graduate from high school in 2010 and thereafter.</a:t>
            </a:r>
            <a:endParaRPr lang="en-US" sz="2800" dirty="0"/>
          </a:p>
        </p:txBody>
      </p:sp>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extLst>
      <p:ext uri="{BB962C8B-B14F-4D97-AF65-F5344CB8AC3E}">
        <p14:creationId xmlns:p14="http://schemas.microsoft.com/office/powerpoint/2010/main" val="25973156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7086600" cy="1143000"/>
          </a:xfrm>
        </p:spPr>
        <p:txBody>
          <a:bodyPr/>
          <a:lstStyle/>
          <a:p>
            <a:r>
              <a:rPr lang="en-US" sz="4000" dirty="0" smtClean="0"/>
              <a:t>Disabled Students &amp; Exceptional Children</a:t>
            </a:r>
            <a:endParaRPr lang="en-US" sz="4000" dirty="0"/>
          </a:p>
        </p:txBody>
      </p:sp>
      <p:sp>
        <p:nvSpPr>
          <p:cNvPr id="3" name="Content Placeholder 2"/>
          <p:cNvSpPr>
            <a:spLocks noGrp="1"/>
          </p:cNvSpPr>
          <p:nvPr>
            <p:ph idx="1"/>
          </p:nvPr>
        </p:nvSpPr>
        <p:spPr>
          <a:xfrm>
            <a:off x="1600200" y="1554162"/>
            <a:ext cx="7086600" cy="4770438"/>
          </a:xfrm>
        </p:spPr>
        <p:txBody>
          <a:bodyPr/>
          <a:lstStyle/>
          <a:p>
            <a:r>
              <a:rPr lang="en-US" sz="2400" dirty="0" smtClean="0"/>
              <a:t>A core curriculum course may be waived for a disabled student or exceptional child if documentation is provided that the reason the student failed to successfully complete the course was due solely to the student’s disability or exceptionality</a:t>
            </a:r>
          </a:p>
          <a:p>
            <a:r>
              <a:rPr lang="en-US" sz="2400" dirty="0" smtClean="0"/>
              <a:t>There is no exception to the GPA or ACT/SAT requirements</a:t>
            </a:r>
          </a:p>
          <a:p>
            <a:pPr lvl="1"/>
            <a:r>
              <a:rPr lang="en-US" sz="2000" dirty="0" smtClean="0"/>
              <a:t>ACT or SAT Special Testing for Students with Disabilities is available</a:t>
            </a:r>
          </a:p>
          <a:p>
            <a:r>
              <a:rPr lang="en-US" sz="2400" dirty="0" smtClean="0"/>
              <a:t>Affected students should contact LOSFA for details</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086600" cy="914400"/>
          </a:xfrm>
        </p:spPr>
        <p:txBody>
          <a:bodyPr/>
          <a:lstStyle/>
          <a:p>
            <a:r>
              <a:rPr lang="en-US" dirty="0" smtClean="0"/>
              <a:t>TOPS Application</a:t>
            </a:r>
            <a:endParaRPr lang="en-US" dirty="0"/>
          </a:p>
        </p:txBody>
      </p:sp>
      <p:sp>
        <p:nvSpPr>
          <p:cNvPr id="3" name="Content Placeholder 2"/>
          <p:cNvSpPr>
            <a:spLocks noGrp="1"/>
          </p:cNvSpPr>
          <p:nvPr>
            <p:ph idx="1"/>
          </p:nvPr>
        </p:nvSpPr>
        <p:spPr>
          <a:xfrm>
            <a:off x="1676400" y="914400"/>
            <a:ext cx="7086600" cy="5562600"/>
          </a:xfrm>
        </p:spPr>
        <p:txBody>
          <a:bodyPr/>
          <a:lstStyle/>
          <a:p>
            <a:r>
              <a:rPr lang="en-US" sz="2800" dirty="0" smtClean="0"/>
              <a:t>There are two methods for applying for a TOPS scholarship</a:t>
            </a:r>
          </a:p>
          <a:p>
            <a:pPr lvl="1"/>
            <a:r>
              <a:rPr lang="en-US" sz="2400" dirty="0" smtClean="0"/>
              <a:t>FAFSA (Free Application for Federal Student Aid) – </a:t>
            </a:r>
            <a:r>
              <a:rPr lang="en-US" sz="2400" b="1" i="1" dirty="0" smtClean="0"/>
              <a:t>www.fafsa.ed.gov</a:t>
            </a:r>
          </a:p>
          <a:p>
            <a:pPr lvl="2"/>
            <a:r>
              <a:rPr lang="en-US" sz="1800" dirty="0" smtClean="0"/>
              <a:t>Must be completed if the student is eligible for federal grant aid (Pell Grant)</a:t>
            </a:r>
          </a:p>
          <a:p>
            <a:pPr lvl="2"/>
            <a:r>
              <a:rPr lang="en-US" sz="1800" dirty="0" smtClean="0"/>
              <a:t>Must be completed if the student is seeking any other form of financial aid</a:t>
            </a:r>
          </a:p>
          <a:p>
            <a:pPr lvl="2"/>
            <a:r>
              <a:rPr lang="en-US" sz="1800" dirty="0" smtClean="0"/>
              <a:t>The only application needed for TOPS</a:t>
            </a:r>
          </a:p>
          <a:p>
            <a:pPr lvl="1"/>
            <a:r>
              <a:rPr lang="en-US" sz="2400" dirty="0" smtClean="0"/>
              <a:t>TOPS Online Application – </a:t>
            </a:r>
            <a:r>
              <a:rPr lang="en-US" sz="2400" b="1" i="1" dirty="0" smtClean="0"/>
              <a:t>www.osfa.la.gov</a:t>
            </a:r>
          </a:p>
          <a:p>
            <a:pPr lvl="2"/>
            <a:r>
              <a:rPr lang="en-US" sz="1800" dirty="0" smtClean="0"/>
              <a:t>May only be completed by students who can certify that they do not qualify for federal grant aid</a:t>
            </a:r>
          </a:p>
          <a:p>
            <a:pPr lvl="2"/>
            <a:r>
              <a:rPr lang="en-US" sz="1800" dirty="0" smtClean="0"/>
              <a:t>In the event of a budget shortfall, students completing the TOPS Online Application will be the first to lose their TOPS award</a:t>
            </a:r>
          </a:p>
          <a:p>
            <a:pPr lvl="2"/>
            <a:r>
              <a:rPr lang="en-US" sz="1800" dirty="0" smtClean="0"/>
              <a:t>Do not complete if you have completed the FAFSA</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52400"/>
            <a:ext cx="7086600" cy="1265238"/>
          </a:xfrm>
        </p:spPr>
        <p:txBody>
          <a:bodyPr/>
          <a:lstStyle/>
          <a:p>
            <a:r>
              <a:rPr lang="en-US" sz="4000" dirty="0" smtClean="0"/>
              <a:t>Application Deadlines for </a:t>
            </a:r>
            <a:br>
              <a:rPr lang="en-US" sz="4000" dirty="0" smtClean="0"/>
            </a:br>
            <a:r>
              <a:rPr lang="en-US" sz="4000" dirty="0" smtClean="0"/>
              <a:t>2014 Graduates</a:t>
            </a:r>
            <a:endParaRPr lang="en-US" sz="40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7" name="Content Placeholder 6"/>
          <p:cNvSpPr>
            <a:spLocks noGrp="1"/>
          </p:cNvSpPr>
          <p:nvPr>
            <p:ph idx="1"/>
          </p:nvPr>
        </p:nvSpPr>
        <p:spPr>
          <a:xfrm>
            <a:off x="1676400" y="1447800"/>
            <a:ext cx="7162800" cy="5105400"/>
          </a:xfrm>
        </p:spPr>
        <p:txBody>
          <a:bodyPr/>
          <a:lstStyle/>
          <a:p>
            <a:r>
              <a:rPr lang="en-US" sz="2400" dirty="0" smtClean="0"/>
              <a:t>The only deadline for receipt of a TOPS application is July 1 following the one year anniversary of high school graduation.</a:t>
            </a:r>
          </a:p>
          <a:p>
            <a:r>
              <a:rPr lang="en-US" sz="2400" dirty="0" smtClean="0"/>
              <a:t>If you are a 2014 high school graduate, you must file your application so that it is received by the federal processor by July 1, 2015 in order to receive full TOPS funding.</a:t>
            </a:r>
          </a:p>
          <a:p>
            <a:r>
              <a:rPr lang="en-US" sz="2400" dirty="0" smtClean="0"/>
              <a:t>No payment of a TOPS award will be made until the initial FAFSA or on-line application has been received and you have been determined eligible for a TOPS award.</a:t>
            </a:r>
            <a:endParaRPr lang="en-US" sz="2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086600" cy="1371600"/>
          </a:xfrm>
        </p:spPr>
        <p:txBody>
          <a:bodyPr/>
          <a:lstStyle/>
          <a:p>
            <a:r>
              <a:rPr lang="en-US" sz="4000" dirty="0" smtClean="0"/>
              <a:t>Application Deadlines for </a:t>
            </a:r>
            <a:br>
              <a:rPr lang="en-US" sz="4000" dirty="0" smtClean="0"/>
            </a:br>
            <a:r>
              <a:rPr lang="en-US" sz="4000" dirty="0" smtClean="0"/>
              <a:t>2014 Graduates</a:t>
            </a:r>
            <a:endParaRPr lang="en-US" sz="40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7" name="Content Placeholder 6"/>
          <p:cNvSpPr>
            <a:spLocks noGrp="1"/>
          </p:cNvSpPr>
          <p:nvPr>
            <p:ph idx="1"/>
          </p:nvPr>
        </p:nvSpPr>
        <p:spPr>
          <a:xfrm>
            <a:off x="1524000" y="1295400"/>
            <a:ext cx="7315200" cy="5257800"/>
          </a:xfrm>
        </p:spPr>
        <p:txBody>
          <a:bodyPr/>
          <a:lstStyle/>
          <a:p>
            <a:r>
              <a:rPr lang="en-US" sz="2400" dirty="0" smtClean="0"/>
              <a:t>If your initial FAFSA or on-line application is received after July 1 immediately following your graduation from high school, the payment of your TOPS award could be delayed depending on the date your application is received and the date you enroll for the first time as a full time student in an eligible college or university.</a:t>
            </a:r>
          </a:p>
          <a:p>
            <a:r>
              <a:rPr lang="en-US" sz="2400" dirty="0" smtClean="0"/>
              <a:t>If you enroll for the first time as a full time student before your FAFSA or on-line application is received, you must meet the TOPS Continuation Eligibility Requirements to receive payments of your TOPS award after the first semester, quarter or term of your full time enrollment at an eligible college or university.</a:t>
            </a:r>
            <a:endParaRPr lang="en-US"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086600" cy="1371600"/>
          </a:xfrm>
        </p:spPr>
        <p:txBody>
          <a:bodyPr/>
          <a:lstStyle/>
          <a:p>
            <a:r>
              <a:rPr lang="en-US" sz="4000" dirty="0" smtClean="0"/>
              <a:t>Application Deadlines for </a:t>
            </a:r>
            <a:br>
              <a:rPr lang="en-US" sz="4000" dirty="0" smtClean="0"/>
            </a:br>
            <a:r>
              <a:rPr lang="en-US" sz="4000" dirty="0" smtClean="0"/>
              <a:t>2014 Graduates</a:t>
            </a:r>
            <a:endParaRPr lang="en-US" sz="40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7" name="Content Placeholder 6"/>
          <p:cNvSpPr>
            <a:spLocks noGrp="1"/>
          </p:cNvSpPr>
          <p:nvPr>
            <p:ph idx="1"/>
          </p:nvPr>
        </p:nvSpPr>
        <p:spPr>
          <a:xfrm>
            <a:off x="1524000" y="1295400"/>
            <a:ext cx="7467600" cy="5334000"/>
          </a:xfrm>
        </p:spPr>
        <p:txBody>
          <a:bodyPr/>
          <a:lstStyle/>
          <a:p>
            <a:r>
              <a:rPr lang="en-US" sz="2300" dirty="0" smtClean="0"/>
              <a:t>If you are a 2014 high school graduate and your application is received from July 2, 2015 through Aug. 30, 2015, you will be eligible to receive seven semesters of TOPS funding beginning with the 2014-2015 academic year. You must also meet TOPS Continuing Eligibility Requirements if you attend college during the 2014-2015 academic year.</a:t>
            </a:r>
          </a:p>
          <a:p>
            <a:r>
              <a:rPr lang="en-US" sz="2300" dirty="0" smtClean="0"/>
              <a:t>If you are a 2014 high school graduate and your application is received from Aug. 31, 2015 through Oct. 29, 2015, you will be eligible to receive six semesters of TOPS funding beginning with the 2014-2015 academic year. You must also meet TOPS Continuing Eligibility Requirements if you attend college during the 2014-2015 academic year.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086600" cy="1371600"/>
          </a:xfrm>
        </p:spPr>
        <p:txBody>
          <a:bodyPr/>
          <a:lstStyle/>
          <a:p>
            <a:r>
              <a:rPr lang="en-US" sz="4000" dirty="0" smtClean="0"/>
              <a:t>Application Deadlines for </a:t>
            </a:r>
            <a:br>
              <a:rPr lang="en-US" sz="4000" dirty="0" smtClean="0"/>
            </a:br>
            <a:r>
              <a:rPr lang="en-US" sz="4000" dirty="0" smtClean="0"/>
              <a:t>2014 Graduates</a:t>
            </a:r>
            <a:endParaRPr lang="en-US" sz="40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7" name="Content Placeholder 6"/>
          <p:cNvSpPr>
            <a:spLocks noGrp="1"/>
          </p:cNvSpPr>
          <p:nvPr>
            <p:ph idx="1"/>
          </p:nvPr>
        </p:nvSpPr>
        <p:spPr>
          <a:xfrm>
            <a:off x="1524000" y="1371600"/>
            <a:ext cx="7391400" cy="5105400"/>
          </a:xfrm>
        </p:spPr>
        <p:txBody>
          <a:bodyPr/>
          <a:lstStyle/>
          <a:p>
            <a:r>
              <a:rPr lang="en-US" sz="2400" dirty="0" smtClean="0"/>
              <a:t>If you are a 2014 high school graduate and your application is received after October 29, 2015, you are ineligible for any TOPS award. There are no exceptions, waivers or appeals.</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391400" cy="1143000"/>
          </a:xfrm>
        </p:spPr>
        <p:txBody>
          <a:bodyPr/>
          <a:lstStyle/>
          <a:p>
            <a:r>
              <a:rPr lang="en-US" sz="4000" dirty="0" smtClean="0"/>
              <a:t>Residency: Military Dependents</a:t>
            </a:r>
            <a:endParaRPr lang="en-US" sz="4000" dirty="0"/>
          </a:p>
        </p:txBody>
      </p:sp>
      <p:sp>
        <p:nvSpPr>
          <p:cNvPr id="3" name="Content Placeholder 2"/>
          <p:cNvSpPr>
            <a:spLocks noGrp="1"/>
          </p:cNvSpPr>
          <p:nvPr>
            <p:ph idx="1"/>
          </p:nvPr>
        </p:nvSpPr>
        <p:spPr>
          <a:xfrm>
            <a:off x="1600200" y="1295400"/>
            <a:ext cx="7239000" cy="5105400"/>
          </a:xfrm>
        </p:spPr>
        <p:txBody>
          <a:bodyPr/>
          <a:lstStyle/>
          <a:p>
            <a:r>
              <a:rPr lang="en-US" sz="2800" dirty="0" smtClean="0"/>
              <a:t>A dependent of a member of the U.S. Armed Forces, who is transferred to Louisiana under permanent change of station orders, will be considered a resident for purposes of TOPS if the military member:</a:t>
            </a:r>
          </a:p>
          <a:p>
            <a:pPr lvl="1"/>
            <a:r>
              <a:rPr lang="en-US" sz="2400" dirty="0" smtClean="0"/>
              <a:t>Changes his/her military personnel records to establish Louisiana as the member’s official state of residence within 180 days of reporting</a:t>
            </a:r>
          </a:p>
          <a:p>
            <a:pPr lvl="1"/>
            <a:r>
              <a:rPr lang="en-US" sz="2400" dirty="0" smtClean="0"/>
              <a:t>Compiles with Louisiana income tax laws</a:t>
            </a:r>
          </a:p>
          <a:p>
            <a:pPr lvl="1"/>
            <a:r>
              <a:rPr lang="en-US" sz="2400" dirty="0" smtClean="0"/>
              <a:t>Submits an Affidavit of Residency and DD Form 2058</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7086600" cy="1371600"/>
          </a:xfrm>
        </p:spPr>
        <p:txBody>
          <a:bodyPr/>
          <a:lstStyle/>
          <a:p>
            <a:r>
              <a:rPr lang="en-US" sz="4000" dirty="0" smtClean="0"/>
              <a:t>Application Deadlines for </a:t>
            </a:r>
            <a:br>
              <a:rPr lang="en-US" sz="4000" dirty="0" smtClean="0"/>
            </a:br>
            <a:r>
              <a:rPr lang="en-US" sz="4000" dirty="0" smtClean="0"/>
              <a:t>2014 </a:t>
            </a:r>
            <a:r>
              <a:rPr lang="en-US" sz="4000" dirty="0" smtClean="0"/>
              <a:t>Graduates</a:t>
            </a:r>
            <a:endParaRPr lang="en-US" sz="40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2424608601"/>
              </p:ext>
            </p:extLst>
          </p:nvPr>
        </p:nvGraphicFramePr>
        <p:xfrm>
          <a:off x="1600200" y="1524000"/>
          <a:ext cx="7086600" cy="2931160"/>
        </p:xfrm>
        <a:graphic>
          <a:graphicData uri="http://schemas.openxmlformats.org/drawingml/2006/table">
            <a:tbl>
              <a:tblPr firstRow="1" bandRow="1">
                <a:tableStyleId>{5C22544A-7EE6-4342-B048-85BDC9FD1C3A}</a:tableStyleId>
              </a:tblPr>
              <a:tblGrid>
                <a:gridCol w="3543300"/>
                <a:gridCol w="3543300"/>
              </a:tblGrid>
              <a:tr h="370840">
                <a:tc>
                  <a:txBody>
                    <a:bodyPr/>
                    <a:lstStyle/>
                    <a:p>
                      <a:pPr algn="ctr"/>
                      <a:r>
                        <a:rPr lang="en-US" dirty="0" smtClean="0">
                          <a:latin typeface="Arial" pitchFamily="34" charset="0"/>
                          <a:cs typeface="Arial" pitchFamily="34" charset="0"/>
                        </a:rPr>
                        <a:t>Initial</a:t>
                      </a:r>
                      <a:r>
                        <a:rPr lang="en-US" baseline="0" dirty="0" smtClean="0">
                          <a:latin typeface="Arial" pitchFamily="34" charset="0"/>
                          <a:cs typeface="Arial" pitchFamily="34" charset="0"/>
                        </a:rPr>
                        <a:t> Application Receipt Date</a:t>
                      </a:r>
                      <a:endParaRPr lang="en-US"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Receives TOPS funding for:</a:t>
                      </a:r>
                      <a:endParaRPr lang="en-US"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Jan. 1, 2014 – July 1, 2015</a:t>
                      </a:r>
                      <a:endParaRPr lang="en-US"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8 semesters (12 quarters)</a:t>
                      </a:r>
                    </a:p>
                    <a:p>
                      <a:pPr algn="ctr"/>
                      <a:r>
                        <a:rPr lang="en-US" dirty="0" smtClean="0">
                          <a:latin typeface="Arial" pitchFamily="34" charset="0"/>
                          <a:cs typeface="Arial" pitchFamily="34" charset="0"/>
                        </a:rPr>
                        <a:t>Beginning</a:t>
                      </a:r>
                      <a:r>
                        <a:rPr lang="en-US" baseline="0" dirty="0" smtClean="0">
                          <a:latin typeface="Arial" pitchFamily="34" charset="0"/>
                          <a:cs typeface="Arial" pitchFamily="34" charset="0"/>
                        </a:rPr>
                        <a:t> Fall 2014</a:t>
                      </a:r>
                      <a:endParaRPr lang="en-US"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July 2, 2015 – Aug. 30, 2015</a:t>
                      </a:r>
                      <a:endParaRPr lang="en-US"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7 semesters (10 quarters)</a:t>
                      </a:r>
                    </a:p>
                    <a:p>
                      <a:pPr algn="ctr"/>
                      <a:r>
                        <a:rPr lang="en-US" dirty="0" smtClean="0">
                          <a:latin typeface="Arial" pitchFamily="34" charset="0"/>
                          <a:cs typeface="Arial" pitchFamily="34" charset="0"/>
                        </a:rPr>
                        <a:t>Beginning</a:t>
                      </a:r>
                      <a:r>
                        <a:rPr lang="en-US" baseline="0" dirty="0" smtClean="0">
                          <a:latin typeface="Arial" pitchFamily="34" charset="0"/>
                          <a:cs typeface="Arial" pitchFamily="34" charset="0"/>
                        </a:rPr>
                        <a:t> Fall 2014</a:t>
                      </a:r>
                      <a:endParaRPr lang="en-US"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Aug. 31, 2015 – Oct. 29, 2015</a:t>
                      </a:r>
                      <a:endParaRPr lang="en-US"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6 semesters (9 quarters)</a:t>
                      </a:r>
                    </a:p>
                    <a:p>
                      <a:pPr algn="ctr"/>
                      <a:r>
                        <a:rPr lang="en-US" dirty="0" smtClean="0">
                          <a:latin typeface="Arial" pitchFamily="34" charset="0"/>
                          <a:cs typeface="Arial" pitchFamily="34" charset="0"/>
                        </a:rPr>
                        <a:t>Beginning</a:t>
                      </a:r>
                      <a:r>
                        <a:rPr lang="en-US" baseline="0" dirty="0" smtClean="0">
                          <a:latin typeface="Arial" pitchFamily="34" charset="0"/>
                          <a:cs typeface="Arial" pitchFamily="34" charset="0"/>
                        </a:rPr>
                        <a:t> Fall 2014</a:t>
                      </a:r>
                      <a:endParaRPr lang="en-US"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Initial Applications Received</a:t>
                      </a:r>
                      <a:r>
                        <a:rPr lang="en-US" baseline="0" dirty="0" smtClean="0">
                          <a:latin typeface="Arial" pitchFamily="34" charset="0"/>
                          <a:cs typeface="Arial" pitchFamily="34" charset="0"/>
                        </a:rPr>
                        <a:t> After October 29, 2015</a:t>
                      </a:r>
                      <a:endParaRPr lang="en-US" dirty="0">
                        <a:latin typeface="Arial" pitchFamily="34" charset="0"/>
                        <a:cs typeface="Arial" pitchFamily="34" charset="0"/>
                      </a:endParaRPr>
                    </a:p>
                  </a:txBody>
                  <a:tcPr/>
                </a:tc>
                <a:tc>
                  <a:txBody>
                    <a:bodyPr/>
                    <a:lstStyle/>
                    <a:p>
                      <a:pPr algn="ctr"/>
                      <a:r>
                        <a:rPr lang="en-US" dirty="0" smtClean="0">
                          <a:latin typeface="Arial" pitchFamily="34" charset="0"/>
                          <a:cs typeface="Arial" pitchFamily="34" charset="0"/>
                        </a:rPr>
                        <a:t>Ineligible for</a:t>
                      </a:r>
                      <a:r>
                        <a:rPr lang="en-US" baseline="0" dirty="0" smtClean="0">
                          <a:latin typeface="Arial" pitchFamily="34" charset="0"/>
                          <a:cs typeface="Arial" pitchFamily="34" charset="0"/>
                        </a:rPr>
                        <a:t> TOPS</a:t>
                      </a:r>
                      <a:endParaRPr lang="en-US" dirty="0">
                        <a:latin typeface="Arial" pitchFamily="34" charset="0"/>
                        <a:cs typeface="Arial" pitchFamily="34" charset="0"/>
                      </a:endParaRPr>
                    </a:p>
                  </a:txBody>
                  <a:tcPr/>
                </a:tc>
              </a:tr>
            </a:tbl>
          </a:graphicData>
        </a:graphic>
      </p:graphicFrame>
      <p:sp>
        <p:nvSpPr>
          <p:cNvPr id="8" name="TextBox 7"/>
          <p:cNvSpPr txBox="1"/>
          <p:nvPr/>
        </p:nvSpPr>
        <p:spPr>
          <a:xfrm>
            <a:off x="1600200" y="4800600"/>
            <a:ext cx="7315200" cy="1200329"/>
          </a:xfrm>
          <a:prstGeom prst="rect">
            <a:avLst/>
          </a:prstGeom>
          <a:noFill/>
        </p:spPr>
        <p:txBody>
          <a:bodyPr wrap="square" rtlCol="0">
            <a:spAutoFit/>
          </a:bodyPr>
          <a:lstStyle/>
          <a:p>
            <a:r>
              <a:rPr lang="en-US" i="1" dirty="0" smtClean="0">
                <a:solidFill>
                  <a:schemeClr val="bg1"/>
                </a:solidFill>
              </a:rPr>
              <a:t>Students who enroll full-time before their initial application is received must also have met the TOPS Continuing Eligibility Requirements to be eligible for TOPS funding for  semesters, quarters or terms after the semester of first-time, full-time enrollment.</a:t>
            </a:r>
            <a:endParaRPr lang="en-US" i="1" dirty="0">
              <a:solidFill>
                <a:schemeClr val="bg1"/>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TOPS Processing Cycle</a:t>
            </a:r>
            <a:endParaRPr lang="en-US" dirty="0"/>
          </a:p>
        </p:txBody>
      </p:sp>
      <p:sp>
        <p:nvSpPr>
          <p:cNvPr id="3" name="Content Placeholder 2"/>
          <p:cNvSpPr>
            <a:spLocks noGrp="1"/>
          </p:cNvSpPr>
          <p:nvPr>
            <p:ph idx="1"/>
          </p:nvPr>
        </p:nvSpPr>
        <p:spPr>
          <a:xfrm>
            <a:off x="1600200" y="1371600"/>
            <a:ext cx="7086600" cy="5029200"/>
          </a:xfrm>
        </p:spPr>
        <p:txBody>
          <a:bodyPr/>
          <a:lstStyle/>
          <a:p>
            <a:r>
              <a:rPr lang="en-US" dirty="0" smtClean="0"/>
              <a:t>Students apply for TOPS</a:t>
            </a:r>
          </a:p>
          <a:p>
            <a:pPr lvl="1"/>
            <a:r>
              <a:rPr lang="en-US" dirty="0" smtClean="0"/>
              <a:t>FAFSA data is electronically sent to LOSFA by the U.S. Department of Education</a:t>
            </a:r>
          </a:p>
          <a:p>
            <a:pPr lvl="1"/>
            <a:r>
              <a:rPr lang="en-US" dirty="0" smtClean="0"/>
              <a:t>TOPS Online Applications are entered directly on the LOSFA Web site</a:t>
            </a:r>
          </a:p>
          <a:p>
            <a:r>
              <a:rPr lang="en-US" dirty="0" smtClean="0"/>
              <a:t>LOSFA downloads ACT scores for students who have included the ACT code 1595 on their ACT Registration</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TOPS Processing Cycle</a:t>
            </a:r>
            <a:endParaRPr lang="en-US" dirty="0"/>
          </a:p>
        </p:txBody>
      </p:sp>
      <p:sp>
        <p:nvSpPr>
          <p:cNvPr id="3" name="Content Placeholder 2"/>
          <p:cNvSpPr>
            <a:spLocks noGrp="1"/>
          </p:cNvSpPr>
          <p:nvPr>
            <p:ph idx="1"/>
          </p:nvPr>
        </p:nvSpPr>
        <p:spPr>
          <a:xfrm>
            <a:off x="1600200" y="1295400"/>
            <a:ext cx="7086600" cy="5257800"/>
          </a:xfrm>
        </p:spPr>
        <p:txBody>
          <a:bodyPr/>
          <a:lstStyle/>
          <a:p>
            <a:r>
              <a:rPr lang="en-US" sz="2800" dirty="0" smtClean="0"/>
              <a:t>Transcript data is submitted by public school boards and non-public high schools to the Louisiana Department of Education (LDE) through the Student Transcript System (STS) after graduation</a:t>
            </a:r>
          </a:p>
          <a:p>
            <a:pPr lvl="1"/>
            <a:r>
              <a:rPr lang="en-US" sz="2400" dirty="0" smtClean="0"/>
              <a:t>Senior data must be received by LDE by June 15</a:t>
            </a:r>
          </a:p>
          <a:p>
            <a:pPr lvl="1"/>
            <a:r>
              <a:rPr lang="en-US" sz="2400" dirty="0" smtClean="0"/>
              <a:t>STS calculates the TOPS Core GPA and determines if the TOPS Core Curriculum has been met</a:t>
            </a:r>
          </a:p>
          <a:p>
            <a:r>
              <a:rPr lang="en-US" sz="2800" dirty="0" smtClean="0"/>
              <a:t>LOSFA downloads transcript data each Tuesday</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086600" cy="1143000"/>
          </a:xfrm>
        </p:spPr>
        <p:txBody>
          <a:bodyPr/>
          <a:lstStyle/>
          <a:p>
            <a:r>
              <a:rPr lang="en-US" dirty="0" smtClean="0"/>
              <a:t>TOPS Processing Cycle</a:t>
            </a:r>
            <a:endParaRPr lang="en-US" dirty="0"/>
          </a:p>
        </p:txBody>
      </p:sp>
      <p:sp>
        <p:nvSpPr>
          <p:cNvPr id="3" name="Content Placeholder 2"/>
          <p:cNvSpPr>
            <a:spLocks noGrp="1"/>
          </p:cNvSpPr>
          <p:nvPr>
            <p:ph idx="1"/>
          </p:nvPr>
        </p:nvSpPr>
        <p:spPr>
          <a:xfrm>
            <a:off x="1752600" y="1173162"/>
            <a:ext cx="7086600" cy="5181600"/>
          </a:xfrm>
        </p:spPr>
        <p:txBody>
          <a:bodyPr/>
          <a:lstStyle/>
          <a:p>
            <a:pPr lvl="0"/>
            <a:r>
              <a:rPr lang="en-US" dirty="0" smtClean="0">
                <a:solidFill>
                  <a:schemeClr val="bg1"/>
                </a:solidFill>
              </a:rPr>
              <a:t>Processing cannot begin until we can match your FAFSA data, STS data and ACT data</a:t>
            </a:r>
          </a:p>
          <a:p>
            <a:pPr lvl="0"/>
            <a:r>
              <a:rPr lang="en-US" dirty="0" smtClean="0">
                <a:solidFill>
                  <a:schemeClr val="bg1"/>
                </a:solidFill>
              </a:rPr>
              <a:t>This data is matched by SOCIAL SECURITY NUMBER</a:t>
            </a:r>
          </a:p>
          <a:p>
            <a:pPr lvl="0"/>
            <a:r>
              <a:rPr lang="en-US" b="1" dirty="0" smtClean="0">
                <a:solidFill>
                  <a:schemeClr val="bg1"/>
                </a:solidFill>
              </a:rPr>
              <a:t>IF YOU DO NOT INCLUDE YOUR </a:t>
            </a:r>
            <a:r>
              <a:rPr lang="en-US" b="1" u="sng" dirty="0" smtClean="0">
                <a:solidFill>
                  <a:schemeClr val="bg1"/>
                </a:solidFill>
              </a:rPr>
              <a:t>SOCIAL SECURITY NUMBER</a:t>
            </a:r>
            <a:r>
              <a:rPr lang="en-US" b="1" dirty="0" smtClean="0">
                <a:solidFill>
                  <a:schemeClr val="bg1"/>
                </a:solidFill>
              </a:rPr>
              <a:t> ON YOUR ACT REGISTRATION, YOUR TOPS PROCESSING WILL BE DELAYED</a:t>
            </a:r>
            <a:endParaRPr lang="en-US" dirty="0"/>
          </a:p>
        </p:txBody>
      </p:sp>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TOPS Processing Cycle</a:t>
            </a:r>
            <a:endParaRPr lang="en-US" dirty="0"/>
          </a:p>
        </p:txBody>
      </p:sp>
      <p:sp>
        <p:nvSpPr>
          <p:cNvPr id="3" name="Content Placeholder 2"/>
          <p:cNvSpPr>
            <a:spLocks noGrp="1"/>
          </p:cNvSpPr>
          <p:nvPr>
            <p:ph idx="1"/>
          </p:nvPr>
        </p:nvSpPr>
        <p:spPr>
          <a:xfrm>
            <a:off x="1600200" y="1371600"/>
            <a:ext cx="7086600" cy="5105400"/>
          </a:xfrm>
        </p:spPr>
        <p:txBody>
          <a:bodyPr/>
          <a:lstStyle/>
          <a:p>
            <a:r>
              <a:rPr lang="en-US" sz="2800" dirty="0" smtClean="0"/>
              <a:t>LOSFA runs the TOPS Eligibility Program each Thursday night</a:t>
            </a:r>
          </a:p>
          <a:p>
            <a:r>
              <a:rPr lang="en-US" sz="2800" dirty="0" smtClean="0"/>
              <a:t>TOPS award letters are mailed each Friday</a:t>
            </a:r>
          </a:p>
          <a:p>
            <a:pPr lvl="1"/>
            <a:r>
              <a:rPr lang="en-US" sz="2400" dirty="0" smtClean="0"/>
              <a:t>The award letter includes the student’s </a:t>
            </a:r>
            <a:r>
              <a:rPr lang="en-US" sz="2400" b="1" i="1" dirty="0" smtClean="0"/>
              <a:t>Rights and Responsibilities</a:t>
            </a:r>
          </a:p>
          <a:p>
            <a:pPr lvl="1"/>
            <a:r>
              <a:rPr lang="en-US" sz="2400" dirty="0" smtClean="0"/>
              <a:t>Students can check their status on the LOSFA Web site Louisiana Awards System after June 15</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TOPS Processing Cycle</a:t>
            </a:r>
            <a:endParaRPr lang="en-US" dirty="0"/>
          </a:p>
        </p:txBody>
      </p:sp>
      <p:sp>
        <p:nvSpPr>
          <p:cNvPr id="3" name="Content Placeholder 2"/>
          <p:cNvSpPr>
            <a:spLocks noGrp="1"/>
          </p:cNvSpPr>
          <p:nvPr>
            <p:ph idx="1"/>
          </p:nvPr>
        </p:nvSpPr>
        <p:spPr>
          <a:xfrm>
            <a:off x="1600200" y="1295400"/>
            <a:ext cx="7086600" cy="4449763"/>
          </a:xfrm>
        </p:spPr>
        <p:txBody>
          <a:bodyPr/>
          <a:lstStyle/>
          <a:p>
            <a:pPr lvl="1"/>
            <a:r>
              <a:rPr lang="en-US" sz="2400" dirty="0" smtClean="0"/>
              <a:t>Students with active Louisiana Connect accounts will receive notification via news feed and/or text the morning after eligibility is determined.</a:t>
            </a:r>
          </a:p>
          <a:p>
            <a:pPr lvl="1"/>
            <a:r>
              <a:rPr lang="en-US" sz="2400" dirty="0" smtClean="0"/>
              <a:t>Students who have not received notification of their TOPS award eligibility by mid-July should contact LOSFA</a:t>
            </a:r>
          </a:p>
          <a:p>
            <a:endParaRPr lang="en-US" dirty="0"/>
          </a:p>
        </p:txBody>
      </p:sp>
      <p:sp>
        <p:nvSpPr>
          <p:cNvPr id="4" name="Footer Placeholder 3"/>
          <p:cNvSpPr>
            <a:spLocks noGrp="1"/>
          </p:cNvSpPr>
          <p:nvPr>
            <p:ph type="ftr" sz="quarter" idx="11"/>
          </p:nvPr>
        </p:nvSpPr>
        <p:spPr/>
        <p:txBody>
          <a:bodyPr/>
          <a:lstStyle/>
          <a:p>
            <a:pPr>
              <a:defRPr/>
            </a:pPr>
            <a:r>
              <a:rPr lang="en-US" smtClean="0"/>
              <a:t>www.osfa.la.gov</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TOPS Processing Cycle</a:t>
            </a:r>
            <a:endParaRPr lang="en-US" dirty="0"/>
          </a:p>
        </p:txBody>
      </p:sp>
      <p:sp>
        <p:nvSpPr>
          <p:cNvPr id="3" name="Content Placeholder 2"/>
          <p:cNvSpPr>
            <a:spLocks noGrp="1"/>
          </p:cNvSpPr>
          <p:nvPr>
            <p:ph idx="1"/>
          </p:nvPr>
        </p:nvSpPr>
        <p:spPr>
          <a:xfrm>
            <a:off x="1752600" y="1295400"/>
            <a:ext cx="7086600" cy="5181600"/>
          </a:xfrm>
        </p:spPr>
        <p:txBody>
          <a:bodyPr/>
          <a:lstStyle/>
          <a:p>
            <a:r>
              <a:rPr lang="en-US" dirty="0" smtClean="0"/>
              <a:t>A Master Roster of TOPS eligible students is available for La. institutions to download from LOSFA each Monday</a:t>
            </a:r>
          </a:p>
          <a:p>
            <a:r>
              <a:rPr lang="en-US" dirty="0" smtClean="0"/>
              <a:t>Institutions electronically bill LOSFA for the TOPS Awards of eligible students who are enrolled full-time on the fifteenth class day for semester schools or the tenth class day for quarter schools.</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 Acceptance</a:t>
            </a:r>
            <a:endParaRPr lang="en-US" dirty="0"/>
          </a:p>
        </p:txBody>
      </p:sp>
      <p:sp>
        <p:nvSpPr>
          <p:cNvPr id="3" name="Content Placeholder 2"/>
          <p:cNvSpPr>
            <a:spLocks noGrp="1"/>
          </p:cNvSpPr>
          <p:nvPr>
            <p:ph idx="1"/>
          </p:nvPr>
        </p:nvSpPr>
        <p:spPr>
          <a:xfrm>
            <a:off x="1600200" y="1676400"/>
            <a:ext cx="7315200" cy="4449763"/>
          </a:xfrm>
        </p:spPr>
        <p:txBody>
          <a:bodyPr/>
          <a:lstStyle/>
          <a:p>
            <a:r>
              <a:rPr lang="en-US" dirty="0" smtClean="0"/>
              <a:t>Must enter an eligible institution as a full-time student by the fall semester following the first anniversary of high school graduation</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086600" cy="990600"/>
          </a:xfrm>
        </p:spPr>
        <p:txBody>
          <a:bodyPr/>
          <a:lstStyle/>
          <a:p>
            <a:r>
              <a:rPr lang="en-US" dirty="0" smtClean="0"/>
              <a:t>Award Acceptance</a:t>
            </a:r>
            <a:br>
              <a:rPr lang="en-US" dirty="0" smtClean="0"/>
            </a:br>
            <a:r>
              <a:rPr lang="en-US" sz="2800" dirty="0" smtClean="0"/>
              <a:t>Returning Out-of-State Students</a:t>
            </a:r>
            <a:endParaRPr lang="en-US" sz="2800" dirty="0"/>
          </a:p>
        </p:txBody>
      </p:sp>
      <p:sp>
        <p:nvSpPr>
          <p:cNvPr id="3" name="Content Placeholder 2"/>
          <p:cNvSpPr>
            <a:spLocks noGrp="1"/>
          </p:cNvSpPr>
          <p:nvPr>
            <p:ph idx="1"/>
          </p:nvPr>
        </p:nvSpPr>
        <p:spPr>
          <a:xfrm>
            <a:off x="1447800" y="990600"/>
            <a:ext cx="7696200" cy="5562600"/>
          </a:xfrm>
        </p:spPr>
        <p:txBody>
          <a:bodyPr/>
          <a:lstStyle/>
          <a:p>
            <a:pPr>
              <a:spcBef>
                <a:spcPts val="0"/>
              </a:spcBef>
            </a:pPr>
            <a:r>
              <a:rPr lang="en-US" sz="2800" dirty="0" smtClean="0"/>
              <a:t>Any TOPS eligible student who enrolls in an out-of-state institution may return to Louisiana and accept their TOPS award</a:t>
            </a:r>
          </a:p>
          <a:p>
            <a:pPr>
              <a:spcBef>
                <a:spcPts val="0"/>
              </a:spcBef>
            </a:pPr>
            <a:r>
              <a:rPr lang="en-US" sz="2800" dirty="0" smtClean="0"/>
              <a:t>All returning Out-of-State Students must meet the following:</a:t>
            </a:r>
          </a:p>
          <a:p>
            <a:pPr lvl="1">
              <a:spcBef>
                <a:spcPts val="0"/>
              </a:spcBef>
            </a:pPr>
            <a:r>
              <a:rPr lang="en-US" sz="2400" dirty="0" smtClean="0"/>
              <a:t>Must have met all TOPS continuation requirements that would have applied had the student been enrolled in an eligible in-state institution</a:t>
            </a:r>
          </a:p>
          <a:p>
            <a:pPr lvl="1">
              <a:spcBef>
                <a:spcPts val="0"/>
              </a:spcBef>
            </a:pPr>
            <a:r>
              <a:rPr lang="en-US" sz="2400" dirty="0" smtClean="0"/>
              <a:t>Must apply for award reinstatement by July 1 following the academic year in which the student returns to Louisiana</a:t>
            </a:r>
          </a:p>
          <a:p>
            <a:pPr lvl="1">
              <a:spcBef>
                <a:spcPts val="0"/>
              </a:spcBef>
            </a:pPr>
            <a:r>
              <a:rPr lang="en-US" sz="2400" dirty="0" smtClean="0"/>
              <a:t>TOPS eligibility will be reduced by the number of semesters attended out-of-state</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 Acceptance</a:t>
            </a:r>
            <a:br>
              <a:rPr lang="en-US" dirty="0" smtClean="0"/>
            </a:br>
            <a:r>
              <a:rPr lang="en-US" sz="2800" dirty="0" smtClean="0"/>
              <a:t>Military Service</a:t>
            </a:r>
            <a:endParaRPr lang="en-US" sz="2800" dirty="0"/>
          </a:p>
        </p:txBody>
      </p:sp>
      <p:sp>
        <p:nvSpPr>
          <p:cNvPr id="3" name="Content Placeholder 2"/>
          <p:cNvSpPr>
            <a:spLocks noGrp="1"/>
          </p:cNvSpPr>
          <p:nvPr>
            <p:ph idx="1"/>
          </p:nvPr>
        </p:nvSpPr>
        <p:spPr>
          <a:xfrm>
            <a:off x="1600200" y="1524000"/>
            <a:ext cx="7086600" cy="4724400"/>
          </a:xfrm>
        </p:spPr>
        <p:txBody>
          <a:bodyPr/>
          <a:lstStyle/>
          <a:p>
            <a:r>
              <a:rPr lang="en-US" sz="2400" dirty="0" smtClean="0"/>
              <a:t>A qualified student who enlists and enters on active duty in the Armed Forces within one year of graduation from high school must enroll in an eligible college no later than the semester, quarter or term following the one year anniversary of separation from active duty. The veteran must not have been discharged with an undesirable, bad conduct or dishonorable discharge. A student who meets these requirements and did not previously apply, must file a FAFSA within one year of separation from active duty.</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Record</a:t>
            </a:r>
            <a:endParaRPr lang="en-US" dirty="0"/>
          </a:p>
        </p:txBody>
      </p:sp>
      <p:sp>
        <p:nvSpPr>
          <p:cNvPr id="3" name="Content Placeholder 2"/>
          <p:cNvSpPr>
            <a:spLocks noGrp="1"/>
          </p:cNvSpPr>
          <p:nvPr>
            <p:ph idx="1"/>
          </p:nvPr>
        </p:nvSpPr>
        <p:spPr>
          <a:xfrm>
            <a:off x="1600200" y="1219200"/>
            <a:ext cx="7239000" cy="5257800"/>
          </a:xfrm>
        </p:spPr>
        <p:txBody>
          <a:bodyPr/>
          <a:lstStyle/>
          <a:p>
            <a:r>
              <a:rPr lang="en-US" sz="2800" dirty="0" smtClean="0"/>
              <a:t>Have no criminal convictions</a:t>
            </a:r>
          </a:p>
          <a:p>
            <a:pPr lvl="1"/>
            <a:r>
              <a:rPr lang="en-US" sz="2400" dirty="0" smtClean="0"/>
              <a:t>Excludes misdemeanor traffic violations</a:t>
            </a:r>
          </a:p>
          <a:p>
            <a:r>
              <a:rPr lang="en-US" sz="2800" dirty="0" smtClean="0"/>
              <a:t>A student who has a “final criminal conviction” may not accept a TOPS award</a:t>
            </a:r>
          </a:p>
          <a:p>
            <a:pPr lvl="1"/>
            <a:r>
              <a:rPr lang="en-US" sz="2400" dirty="0" smtClean="0"/>
              <a:t>A juvenile conviction is not considered a “final criminal conviction” regardless of the nature of the offense</a:t>
            </a:r>
          </a:p>
          <a:p>
            <a:pPr lvl="2"/>
            <a:r>
              <a:rPr lang="en-US" sz="2000" dirty="0" smtClean="0"/>
              <a:t>If the severity of the crime committed by a juvenile is such that he/she is tried as an adult, a subsequent conviction could be a “final criminal conviction”</a:t>
            </a:r>
          </a:p>
          <a:p>
            <a:pPr lvl="1"/>
            <a:r>
              <a:rPr lang="en-US" sz="2400" dirty="0" smtClean="0"/>
              <a:t>The student should contact his/her attorney to determine if their conviction is a “final criminal conviction”</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National Guard TOPS Recipients</a:t>
            </a:r>
            <a:endParaRPr lang="en-US" sz="3600" dirty="0"/>
          </a:p>
        </p:txBody>
      </p:sp>
      <p:sp>
        <p:nvSpPr>
          <p:cNvPr id="3" name="Content Placeholder 2"/>
          <p:cNvSpPr>
            <a:spLocks noGrp="1"/>
          </p:cNvSpPr>
          <p:nvPr>
            <p:ph idx="1"/>
          </p:nvPr>
        </p:nvSpPr>
        <p:spPr>
          <a:xfrm>
            <a:off x="1600200" y="1371600"/>
            <a:ext cx="7086600" cy="4876800"/>
          </a:xfrm>
        </p:spPr>
        <p:txBody>
          <a:bodyPr/>
          <a:lstStyle/>
          <a:p>
            <a:r>
              <a:rPr lang="en-US" sz="2800" dirty="0" smtClean="0"/>
              <a:t>TOPS recipients serving in the Louisiana National Guard shall receive:</a:t>
            </a:r>
          </a:p>
          <a:p>
            <a:pPr lvl="1"/>
            <a:r>
              <a:rPr lang="en-US" sz="2400" dirty="0" smtClean="0"/>
              <a:t>The National Guard tuition exemption (equal to the TOPS tuition amount) in lieu of the TOPS tuition amount</a:t>
            </a:r>
          </a:p>
          <a:p>
            <a:pPr lvl="1"/>
            <a:r>
              <a:rPr lang="en-US" sz="2400" b="1" dirty="0" smtClean="0"/>
              <a:t>$300 per semester for books and supplies</a:t>
            </a:r>
          </a:p>
          <a:p>
            <a:pPr lvl="1"/>
            <a:r>
              <a:rPr lang="en-US" sz="2400" dirty="0" smtClean="0"/>
              <a:t>Plus TOPS stipend</a:t>
            </a:r>
          </a:p>
          <a:p>
            <a:pPr lvl="2"/>
            <a:r>
              <a:rPr lang="en-US" sz="2000" dirty="0" smtClean="0"/>
              <a:t>Performance Award: </a:t>
            </a:r>
            <a:r>
              <a:rPr lang="en-US" sz="2000" b="1" dirty="0" smtClean="0"/>
              <a:t>$400 per semester</a:t>
            </a:r>
          </a:p>
          <a:p>
            <a:pPr lvl="2"/>
            <a:r>
              <a:rPr lang="en-US" sz="2000" dirty="0" smtClean="0"/>
              <a:t>Honors Award: </a:t>
            </a:r>
            <a:r>
              <a:rPr lang="en-US" sz="2000" b="1" dirty="0" smtClean="0"/>
              <a:t>$800 per semester</a:t>
            </a:r>
          </a:p>
          <a:p>
            <a:pPr lvl="2"/>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391400" cy="1143000"/>
          </a:xfrm>
        </p:spPr>
        <p:txBody>
          <a:bodyPr/>
          <a:lstStyle/>
          <a:p>
            <a:r>
              <a:rPr lang="en-US" sz="4000" dirty="0" smtClean="0"/>
              <a:t>TOPS Retention Requirements</a:t>
            </a:r>
            <a:endParaRPr lang="en-US" sz="4000" dirty="0"/>
          </a:p>
        </p:txBody>
      </p:sp>
      <p:sp>
        <p:nvSpPr>
          <p:cNvPr id="3" name="Content Placeholder 2"/>
          <p:cNvSpPr>
            <a:spLocks noGrp="1"/>
          </p:cNvSpPr>
          <p:nvPr>
            <p:ph idx="1"/>
          </p:nvPr>
        </p:nvSpPr>
        <p:spPr/>
        <p:txBody>
          <a:bodyPr/>
          <a:lstStyle/>
          <a:p>
            <a:r>
              <a:rPr lang="en-US" sz="2800" dirty="0" smtClean="0"/>
              <a:t>Should apply annually by July 1</a:t>
            </a:r>
            <a:r>
              <a:rPr lang="en-US" sz="2800" baseline="30000" dirty="0" smtClean="0"/>
              <a:t>st</a:t>
            </a:r>
            <a:r>
              <a:rPr lang="en-US" sz="2800" dirty="0" smtClean="0"/>
              <a:t> by completing the Renewal FAFSA</a:t>
            </a:r>
          </a:p>
          <a:p>
            <a:r>
              <a:rPr lang="en-US" sz="2800" dirty="0" smtClean="0"/>
              <a:t>Must be continuously enrolled on a full-time basis during the academic year</a:t>
            </a:r>
          </a:p>
          <a:p>
            <a:pPr lvl="1"/>
            <a:r>
              <a:rPr lang="en-US" sz="2400" dirty="0" smtClean="0"/>
              <a:t>A student is considered full-time for the semester if they are carrying full-time hours as of the 15</a:t>
            </a:r>
            <a:r>
              <a:rPr lang="en-US" sz="2400" baseline="30000" dirty="0" smtClean="0"/>
              <a:t>th</a:t>
            </a:r>
            <a:r>
              <a:rPr lang="en-US" sz="2400" dirty="0" smtClean="0"/>
              <a:t> day of the semester or 10</a:t>
            </a:r>
            <a:r>
              <a:rPr lang="en-US" sz="2400" baseline="30000" dirty="0" smtClean="0"/>
              <a:t>th</a:t>
            </a:r>
            <a:r>
              <a:rPr lang="en-US" sz="2400" dirty="0" smtClean="0"/>
              <a:t> day of the quarter</a:t>
            </a:r>
            <a:endParaRPr lang="en-US" sz="24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7239000" cy="1143000"/>
          </a:xfrm>
        </p:spPr>
        <p:txBody>
          <a:bodyPr/>
          <a:lstStyle/>
          <a:p>
            <a:r>
              <a:rPr lang="en-US" sz="4000" dirty="0" smtClean="0"/>
              <a:t>TOPS Retention Requirements</a:t>
            </a:r>
            <a:br>
              <a:rPr lang="en-US" sz="4000" dirty="0" smtClean="0"/>
            </a:br>
            <a:r>
              <a:rPr lang="en-US" sz="2800" dirty="0" smtClean="0"/>
              <a:t>Credit Hours</a:t>
            </a:r>
            <a:endParaRPr lang="en-US" sz="2800" dirty="0"/>
          </a:p>
        </p:txBody>
      </p:sp>
      <p:sp>
        <p:nvSpPr>
          <p:cNvPr id="3" name="Content Placeholder 2"/>
          <p:cNvSpPr>
            <a:spLocks noGrp="1"/>
          </p:cNvSpPr>
          <p:nvPr>
            <p:ph idx="1"/>
          </p:nvPr>
        </p:nvSpPr>
        <p:spPr>
          <a:xfrm>
            <a:off x="1524000" y="1371600"/>
            <a:ext cx="7391400" cy="4876800"/>
          </a:xfrm>
        </p:spPr>
        <p:txBody>
          <a:bodyPr/>
          <a:lstStyle/>
          <a:p>
            <a:r>
              <a:rPr lang="en-US" sz="2800" dirty="0" smtClean="0"/>
              <a:t>Must earn 24 credit hours each academic year</a:t>
            </a:r>
          </a:p>
          <a:p>
            <a:pPr lvl="1"/>
            <a:r>
              <a:rPr lang="en-US" sz="2000" dirty="0" smtClean="0"/>
              <a:t>Failure to earn 24 hours will result in permanent award cancellation</a:t>
            </a:r>
          </a:p>
          <a:p>
            <a:pPr lvl="1"/>
            <a:r>
              <a:rPr lang="en-US" sz="2000" dirty="0" smtClean="0"/>
              <a:t>Hours earned in advanced placement may not be used</a:t>
            </a:r>
          </a:p>
          <a:p>
            <a:pPr lvl="1"/>
            <a:r>
              <a:rPr lang="en-US" sz="2000" dirty="0" smtClean="0"/>
              <a:t>All hours earned between the beginning of the fall semester, quarter or term and the beginning of the next fall semester, quarter or term can be used.</a:t>
            </a:r>
          </a:p>
          <a:p>
            <a:pPr lvl="1"/>
            <a:r>
              <a:rPr lang="en-US" sz="2000" dirty="0" smtClean="0"/>
              <a:t>Hours earned during any intersession held between the beginning of the fall semester and the beginning of the next fall semester can be used</a:t>
            </a:r>
          </a:p>
          <a:p>
            <a:pPr lvl="1"/>
            <a:r>
              <a:rPr lang="en-US" sz="2000" dirty="0" smtClean="0"/>
              <a:t>Hours earned in required remedial courses may be used</a:t>
            </a:r>
          </a:p>
          <a:p>
            <a:pPr lvl="1"/>
            <a:r>
              <a:rPr lang="en-US" sz="2000" dirty="0" smtClean="0"/>
              <a:t>“Earned Hours” are hours successfully completed with a passing grade</a:t>
            </a:r>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219200"/>
            <a:ext cx="7315200" cy="5638800"/>
          </a:xfrm>
        </p:spPr>
        <p:txBody>
          <a:bodyPr/>
          <a:lstStyle/>
          <a:p>
            <a:r>
              <a:rPr lang="en-US" sz="2400" dirty="0" smtClean="0"/>
              <a:t>Exceptions to the continuous enrollment or 24 hour requirement may be granted by LOSFA for reasons beyond the student’s control</a:t>
            </a:r>
          </a:p>
          <a:p>
            <a:pPr lvl="1"/>
            <a:r>
              <a:rPr lang="en-US" sz="1800" dirty="0" smtClean="0"/>
              <a:t>Paternity (Maternity)</a:t>
            </a:r>
          </a:p>
          <a:p>
            <a:pPr lvl="1"/>
            <a:r>
              <a:rPr lang="en-US" sz="1800" dirty="0" smtClean="0"/>
              <a:t>Physical Rehabilitation Program</a:t>
            </a:r>
          </a:p>
          <a:p>
            <a:pPr lvl="1"/>
            <a:r>
              <a:rPr lang="en-US" sz="1800" dirty="0" smtClean="0"/>
              <a:t>Substance Abuse Rehabilitation Program</a:t>
            </a:r>
          </a:p>
          <a:p>
            <a:pPr lvl="1"/>
            <a:r>
              <a:rPr lang="en-US" sz="1800" dirty="0" smtClean="0"/>
              <a:t>Temporary Disability</a:t>
            </a:r>
          </a:p>
          <a:p>
            <a:pPr lvl="1"/>
            <a:r>
              <a:rPr lang="en-US" sz="1800" dirty="0" smtClean="0"/>
              <a:t>Permanent Disability</a:t>
            </a:r>
          </a:p>
          <a:p>
            <a:pPr lvl="1"/>
            <a:r>
              <a:rPr lang="en-US" sz="1800" dirty="0" smtClean="0"/>
              <a:t>Exceptional Educational Opportunity</a:t>
            </a:r>
          </a:p>
          <a:p>
            <a:pPr lvl="1"/>
            <a:r>
              <a:rPr lang="en-US" sz="1800" dirty="0" smtClean="0"/>
              <a:t>Religious Commitment</a:t>
            </a:r>
          </a:p>
          <a:p>
            <a:pPr lvl="1"/>
            <a:r>
              <a:rPr lang="en-US" sz="1800" dirty="0" smtClean="0"/>
              <a:t>Death of an Immediate Family Member</a:t>
            </a:r>
          </a:p>
          <a:p>
            <a:pPr lvl="1"/>
            <a:r>
              <a:rPr lang="en-US" sz="1800" dirty="0" smtClean="0"/>
              <a:t>Military Service</a:t>
            </a:r>
          </a:p>
          <a:p>
            <a:pPr lvl="1"/>
            <a:r>
              <a:rPr lang="en-US" sz="1800" dirty="0" smtClean="0"/>
              <a:t>Transfer to a Selective Enrollment Program</a:t>
            </a:r>
          </a:p>
          <a:p>
            <a:pPr lvl="1"/>
            <a:r>
              <a:rPr lang="en-US" sz="1800" dirty="0" smtClean="0"/>
              <a:t>Exceptional Circumstances</a:t>
            </a:r>
          </a:p>
          <a:p>
            <a:pPr lvl="1"/>
            <a:r>
              <a:rPr lang="en-US" sz="1800" dirty="0" smtClean="0"/>
              <a:t>Must request within 6 months of award cancellation</a:t>
            </a:r>
            <a:endParaRPr lang="en-US" sz="18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76200"/>
            <a:ext cx="7239000" cy="1143000"/>
          </a:xfrm>
        </p:spPr>
        <p:txBody>
          <a:bodyPr/>
          <a:lstStyle/>
          <a:p>
            <a:r>
              <a:rPr lang="en-US" sz="4000" dirty="0" smtClean="0"/>
              <a:t>TOPS Retention Requirements</a:t>
            </a:r>
            <a:br>
              <a:rPr lang="en-US" sz="4000" dirty="0" smtClean="0"/>
            </a:br>
            <a:r>
              <a:rPr lang="en-US" sz="2800" dirty="0" smtClean="0"/>
              <a:t>Credit Hours</a:t>
            </a:r>
            <a:endParaRPr lang="en-US" sz="28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066800"/>
            <a:ext cx="7467600" cy="5486400"/>
          </a:xfrm>
        </p:spPr>
        <p:txBody>
          <a:bodyPr/>
          <a:lstStyle/>
          <a:p>
            <a:pPr>
              <a:spcBef>
                <a:spcPts val="0"/>
              </a:spcBef>
            </a:pPr>
            <a:r>
              <a:rPr lang="en-US" sz="2800" dirty="0" smtClean="0"/>
              <a:t>At the end of the Spring semester of each academic year the following cumulative college GPA must be maintained:</a:t>
            </a:r>
          </a:p>
          <a:p>
            <a:pPr lvl="1">
              <a:spcBef>
                <a:spcPts val="0"/>
              </a:spcBef>
            </a:pPr>
            <a:r>
              <a:rPr lang="en-US" sz="2400" dirty="0" smtClean="0"/>
              <a:t>Opportunity Award</a:t>
            </a:r>
          </a:p>
          <a:p>
            <a:pPr lvl="2">
              <a:spcBef>
                <a:spcPts val="0"/>
              </a:spcBef>
            </a:pPr>
            <a:r>
              <a:rPr lang="en-US" sz="2000" dirty="0" smtClean="0"/>
              <a:t>2.30 first academic year</a:t>
            </a:r>
          </a:p>
          <a:p>
            <a:pPr lvl="2">
              <a:spcBef>
                <a:spcPts val="0"/>
              </a:spcBef>
            </a:pPr>
            <a:r>
              <a:rPr lang="en-US" sz="2000" dirty="0" smtClean="0"/>
              <a:t>2.50 all subsequent academic years</a:t>
            </a:r>
          </a:p>
          <a:p>
            <a:pPr lvl="2">
              <a:spcBef>
                <a:spcPts val="0"/>
              </a:spcBef>
            </a:pPr>
            <a:r>
              <a:rPr lang="en-US" sz="2000" dirty="0" smtClean="0"/>
              <a:t>Opportunity award recipients who fail to maintain the retention GPA will be suspended</a:t>
            </a:r>
          </a:p>
          <a:p>
            <a:pPr lvl="1">
              <a:spcBef>
                <a:spcPts val="0"/>
              </a:spcBef>
            </a:pPr>
            <a:r>
              <a:rPr lang="en-US" sz="2400" dirty="0" smtClean="0"/>
              <a:t>Performance and Honors Awards: 3.00</a:t>
            </a:r>
          </a:p>
          <a:p>
            <a:pPr lvl="2">
              <a:spcBef>
                <a:spcPts val="0"/>
              </a:spcBef>
            </a:pPr>
            <a:r>
              <a:rPr lang="en-US" sz="2000" dirty="0" smtClean="0"/>
              <a:t>Performance or Honors Award recipients who fail to maintain a 3.00 cumulative GPA will revert to the Opportunity Award (Students will be funded only if they meet the Opportunity Award retention requirements)</a:t>
            </a:r>
          </a:p>
          <a:p>
            <a:pPr lvl="3">
              <a:spcBef>
                <a:spcPts val="0"/>
              </a:spcBef>
            </a:pPr>
            <a:r>
              <a:rPr lang="en-US" sz="1600" dirty="0" smtClean="0"/>
              <a:t>Once the recipient reverts to the Opportunity Award, the Performance or Honors Award may not be reinstated</a:t>
            </a:r>
            <a:endParaRPr lang="en-US" sz="1600"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76200"/>
            <a:ext cx="7239000" cy="1143000"/>
          </a:xfrm>
        </p:spPr>
        <p:txBody>
          <a:bodyPr/>
          <a:lstStyle/>
          <a:p>
            <a:r>
              <a:rPr lang="en-US" sz="4000" dirty="0" smtClean="0"/>
              <a:t>TOPS Retention Requirements</a:t>
            </a:r>
            <a:br>
              <a:rPr lang="en-US" sz="4000" dirty="0" smtClean="0"/>
            </a:br>
            <a:r>
              <a:rPr lang="en-US" sz="2800" dirty="0" smtClean="0"/>
              <a:t>GPA</a:t>
            </a:r>
            <a:endParaRPr lang="en-US" sz="28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“Steady Academic Progress” is defined as a 2.00 cumulative GPA</a:t>
            </a:r>
          </a:p>
          <a:p>
            <a:r>
              <a:rPr lang="en-US" dirty="0" smtClean="0"/>
              <a:t>Steady Academic Progress must be maintained at the end of any semester or quarter</a:t>
            </a:r>
          </a:p>
          <a:p>
            <a:r>
              <a:rPr lang="en-US" dirty="0" smtClean="0"/>
              <a:t>Failure to maintain Steady Academic Progress will result in award suspension</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6" name="Title 1"/>
          <p:cNvSpPr>
            <a:spLocks noGrp="1"/>
          </p:cNvSpPr>
          <p:nvPr>
            <p:ph type="title"/>
          </p:nvPr>
        </p:nvSpPr>
        <p:spPr>
          <a:xfrm>
            <a:off x="1600200" y="304800"/>
            <a:ext cx="7239000" cy="1143000"/>
          </a:xfrm>
        </p:spPr>
        <p:txBody>
          <a:bodyPr/>
          <a:lstStyle/>
          <a:p>
            <a:r>
              <a:rPr lang="en-US" sz="4000" dirty="0" smtClean="0"/>
              <a:t>TOPS Retention Requirements</a:t>
            </a:r>
            <a:br>
              <a:rPr lang="en-US" sz="4000" dirty="0" smtClean="0"/>
            </a:br>
            <a:r>
              <a:rPr lang="en-US" sz="2800" dirty="0" smtClean="0"/>
              <a:t>Steady Academic Progress</a:t>
            </a:r>
            <a:endParaRPr lang="en-US" sz="28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Students whose awards are suspended for GPA or Steady Academic Progress may be reinstated upon attainment of the required GPA</a:t>
            </a:r>
          </a:p>
          <a:p>
            <a:r>
              <a:rPr lang="en-US" dirty="0" smtClean="0"/>
              <a:t>Period of ineligibility may not persist for more than two years</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
        <p:nvSpPr>
          <p:cNvPr id="5" name="Title 1"/>
          <p:cNvSpPr>
            <a:spLocks noGrp="1"/>
          </p:cNvSpPr>
          <p:nvPr>
            <p:ph type="title"/>
          </p:nvPr>
        </p:nvSpPr>
        <p:spPr>
          <a:xfrm>
            <a:off x="1600200" y="228600"/>
            <a:ext cx="7239000" cy="1143000"/>
          </a:xfrm>
        </p:spPr>
        <p:txBody>
          <a:bodyPr/>
          <a:lstStyle/>
          <a:p>
            <a:r>
              <a:rPr lang="en-US" sz="4000" dirty="0" smtClean="0"/>
              <a:t>TOPS Retention Requirements</a:t>
            </a:r>
            <a:br>
              <a:rPr lang="en-US" sz="4000" dirty="0" smtClean="0"/>
            </a:br>
            <a:r>
              <a:rPr lang="en-US" sz="2800" dirty="0" smtClean="0"/>
              <a:t>Award Reinstatement</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Admissions</a:t>
            </a:r>
            <a:endParaRPr lang="en-US" dirty="0"/>
          </a:p>
        </p:txBody>
      </p:sp>
      <p:sp>
        <p:nvSpPr>
          <p:cNvPr id="3" name="Content Placeholder 2"/>
          <p:cNvSpPr>
            <a:spLocks noGrp="1"/>
          </p:cNvSpPr>
          <p:nvPr>
            <p:ph idx="1"/>
          </p:nvPr>
        </p:nvSpPr>
        <p:spPr>
          <a:xfrm>
            <a:off x="1600200" y="1676400"/>
            <a:ext cx="7239000" cy="4449763"/>
          </a:xfrm>
        </p:spPr>
        <p:txBody>
          <a:bodyPr/>
          <a:lstStyle/>
          <a:p>
            <a:r>
              <a:rPr lang="en-US" dirty="0" smtClean="0"/>
              <a:t>Students entering a college or university under an early admissions program shall be considered first-time freshmen not earlier than the first semester following the academic year in which they graduate from high school</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Year</a:t>
            </a:r>
            <a:endParaRPr lang="en-US" dirty="0"/>
          </a:p>
        </p:txBody>
      </p:sp>
      <p:sp>
        <p:nvSpPr>
          <p:cNvPr id="3" name="Content Placeholder 2"/>
          <p:cNvSpPr>
            <a:spLocks noGrp="1"/>
          </p:cNvSpPr>
          <p:nvPr>
            <p:ph idx="1"/>
          </p:nvPr>
        </p:nvSpPr>
        <p:spPr/>
        <p:txBody>
          <a:bodyPr/>
          <a:lstStyle/>
          <a:p>
            <a:r>
              <a:rPr lang="en-US" dirty="0" smtClean="0"/>
              <a:t>For TOPS purposes, the annual academic year for high school begins on September 1 and ends on the following August 31</a:t>
            </a:r>
            <a:endParaRPr lang="en-US" dirty="0"/>
          </a:p>
        </p:txBody>
      </p:sp>
      <p:sp>
        <p:nvSpPr>
          <p:cNvPr id="4" name="Footer Placeholder 3"/>
          <p:cNvSpPr>
            <a:spLocks noGrp="1"/>
          </p:cNvSpPr>
          <p:nvPr>
            <p:ph type="ftr" sz="quarter" idx="11"/>
          </p:nvPr>
        </p:nvSpPr>
        <p:spPr/>
        <p:txBody>
          <a:bodyPr/>
          <a:lstStyle/>
          <a:p>
            <a:pPr>
              <a:defRPr/>
            </a:pPr>
            <a:r>
              <a:rPr lang="en-US" dirty="0" smtClean="0"/>
              <a:t>www.osfa.la.gov</a:t>
            </a:r>
            <a:endParaRPr lang="en-US" dirty="0"/>
          </a:p>
        </p:txBody>
      </p:sp>
    </p:spTree>
  </p:cSld>
  <p:clrMapOvr>
    <a:masterClrMapping/>
  </p:clrMapOvr>
</p:sld>
</file>

<file path=ppt/theme/theme1.xml><?xml version="1.0" encoding="utf-8"?>
<a:theme xmlns:a="http://schemas.openxmlformats.org/drawingml/2006/main" name="gcw20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gcw2010</Template>
  <TotalTime>1306</TotalTime>
  <Words>5264</Words>
  <Application>Microsoft Office PowerPoint</Application>
  <PresentationFormat>On-screen Show (4:3)</PresentationFormat>
  <Paragraphs>516</Paragraphs>
  <Slides>76</Slides>
  <Notes>0</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gcw2010</vt:lpstr>
      <vt:lpstr>PowerPoint Presentation</vt:lpstr>
      <vt:lpstr>Don’t Blow Your TOPS!</vt:lpstr>
      <vt:lpstr>TOPS</vt:lpstr>
      <vt:lpstr>Citizenship</vt:lpstr>
      <vt:lpstr>Residency</vt:lpstr>
      <vt:lpstr>Residency: Military Dependents</vt:lpstr>
      <vt:lpstr>Criminal Record</vt:lpstr>
      <vt:lpstr>Early Admissions</vt:lpstr>
      <vt:lpstr>Graduation Year</vt:lpstr>
      <vt:lpstr>Early Graduation</vt:lpstr>
      <vt:lpstr>TOPS Core Curriculum</vt:lpstr>
      <vt:lpstr>TOPS Core Curriculum For students graduating 2014-2017</vt:lpstr>
      <vt:lpstr>TOPS Core Curriculum For students graduating 2014-2017</vt:lpstr>
      <vt:lpstr>TOPS Core Curriculum For students graduating 2014-2017</vt:lpstr>
      <vt:lpstr>TOPS Core Curriculum For students graduating 2014-2017</vt:lpstr>
      <vt:lpstr>TOPS Core Curriculum For students graduating 2014-2017</vt:lpstr>
      <vt:lpstr>TOPS Core Curriculum For students graduating 2014-2017</vt:lpstr>
      <vt:lpstr>Advanced Placement and International Baccalaureate Courses</vt:lpstr>
      <vt:lpstr>TOPS Core Curriculum GPA</vt:lpstr>
      <vt:lpstr>TOPS Core Curriculum GPA</vt:lpstr>
      <vt:lpstr>TOPS Core Curriculum For students graduating 2018 and thereafter</vt:lpstr>
      <vt:lpstr>TOPS Core Curriculum For students graduating 2018 and thereafter</vt:lpstr>
      <vt:lpstr>TOPS Core Curriculum For students graduating 2018 and thereafter</vt:lpstr>
      <vt:lpstr>TOPS Core Curriculum For students graduating 2018 and thereafter</vt:lpstr>
      <vt:lpstr>TOPS Core Curriculum For students graduating 2018 and thereafter</vt:lpstr>
      <vt:lpstr>TOPS Core Curriculum For students graduating 2018 and thereafter</vt:lpstr>
      <vt:lpstr>TOPS Core Curriculum For students graduating 2018 and thereafter</vt:lpstr>
      <vt:lpstr>TOPS Core Curriculum For students graduating 2018 and thereafter</vt:lpstr>
      <vt:lpstr>TOPS Core Curriculum For students graduating 2018 and thereafter</vt:lpstr>
      <vt:lpstr>ACT</vt:lpstr>
      <vt:lpstr>ACT</vt:lpstr>
      <vt:lpstr>ACT</vt:lpstr>
      <vt:lpstr>SAT</vt:lpstr>
      <vt:lpstr>Opportunity Award: Eligibility Requirements</vt:lpstr>
      <vt:lpstr>Opportunity Award Benefits</vt:lpstr>
      <vt:lpstr>TOPS Eligible Institutions: Public</vt:lpstr>
      <vt:lpstr>TOPS Eligible Institutions: Public</vt:lpstr>
      <vt:lpstr>TOPS Eligible Institutions: Public</vt:lpstr>
      <vt:lpstr>TOPS Eligible Institutions: Private</vt:lpstr>
      <vt:lpstr>TOPS Eligible Institutions: Out-of-State</vt:lpstr>
      <vt:lpstr>Opportunity Award Benefits</vt:lpstr>
      <vt:lpstr>Opportunity Award Benefits</vt:lpstr>
      <vt:lpstr>Opportunity Award Benefits</vt:lpstr>
      <vt:lpstr>Performance Award</vt:lpstr>
      <vt:lpstr>Honors Award</vt:lpstr>
      <vt:lpstr>TOPS Alternate Eligibility</vt:lpstr>
      <vt:lpstr>Alternate Eligibility Requirements BESE Approved Home Study</vt:lpstr>
      <vt:lpstr>Alternate Eligibility Requirements Out-of-State High School Graduates</vt:lpstr>
      <vt:lpstr>Alternate Eligibility Requirements Military Dependents</vt:lpstr>
      <vt:lpstr>Alternate Eligibility Requirements Out-of-Country High School Graduates</vt:lpstr>
      <vt:lpstr>Alternate Eligibility Requirements Qualified Non High School Graduates</vt:lpstr>
      <vt:lpstr>Alternate Eligibility Requirements Qualified Non High School Graduates</vt:lpstr>
      <vt:lpstr>Alternate Eligibility Requirements International Baccalaureate Diploma</vt:lpstr>
      <vt:lpstr>Disabled Students &amp; Exceptional Children</vt:lpstr>
      <vt:lpstr>TOPS Application</vt:lpstr>
      <vt:lpstr>Application Deadlines for  2014 Graduates</vt:lpstr>
      <vt:lpstr>Application Deadlines for  2014 Graduates</vt:lpstr>
      <vt:lpstr>Application Deadlines for  2014 Graduates</vt:lpstr>
      <vt:lpstr>Application Deadlines for  2014 Graduates</vt:lpstr>
      <vt:lpstr>Application Deadlines for  2014 Graduates</vt:lpstr>
      <vt:lpstr>TOPS Processing Cycle</vt:lpstr>
      <vt:lpstr>TOPS Processing Cycle</vt:lpstr>
      <vt:lpstr>TOPS Processing Cycle</vt:lpstr>
      <vt:lpstr>TOPS Processing Cycle</vt:lpstr>
      <vt:lpstr>TOPS Processing Cycle</vt:lpstr>
      <vt:lpstr>TOPS Processing Cycle</vt:lpstr>
      <vt:lpstr>Award Acceptance</vt:lpstr>
      <vt:lpstr>Award Acceptance Returning Out-of-State Students</vt:lpstr>
      <vt:lpstr>Award Acceptance Military Service</vt:lpstr>
      <vt:lpstr>National Guard TOPS Recipients</vt:lpstr>
      <vt:lpstr>TOPS Retention Requirements</vt:lpstr>
      <vt:lpstr>TOPS Retention Requirements Credit Hours</vt:lpstr>
      <vt:lpstr>TOPS Retention Requirements Credit Hours</vt:lpstr>
      <vt:lpstr>TOPS Retention Requirements GPA</vt:lpstr>
      <vt:lpstr>TOPS Retention Requirements Steady Academic Progress</vt:lpstr>
      <vt:lpstr>TOPS Retention Requirements Award Reinstatement</vt:lpstr>
    </vt:vector>
  </TitlesOfParts>
  <Company>Louisiana Office of Student Financial Assistance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RB0</dc:creator>
  <cp:lastModifiedBy>Rhonda Bridevaux</cp:lastModifiedBy>
  <cp:revision>88</cp:revision>
  <cp:lastPrinted>2013-08-27T13:31:39Z</cp:lastPrinted>
  <dcterms:created xsi:type="dcterms:W3CDTF">2010-08-24T19:55:50Z</dcterms:created>
  <dcterms:modified xsi:type="dcterms:W3CDTF">2013-10-02T16:02:39Z</dcterms:modified>
</cp:coreProperties>
</file>