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9" r:id="rId2"/>
    <p:sldId id="260" r:id="rId3"/>
    <p:sldId id="261" r:id="rId4"/>
    <p:sldId id="262" r:id="rId5"/>
    <p:sldId id="263" r:id="rId6"/>
    <p:sldId id="264" r:id="rId7"/>
    <p:sldId id="265" r:id="rId8"/>
    <p:sldId id="285" r:id="rId9"/>
    <p:sldId id="266" r:id="rId10"/>
    <p:sldId id="267" r:id="rId11"/>
    <p:sldId id="268" r:id="rId12"/>
    <p:sldId id="269" r:id="rId13"/>
    <p:sldId id="270" r:id="rId14"/>
    <p:sldId id="271" r:id="rId15"/>
    <p:sldId id="272" r:id="rId16"/>
    <p:sldId id="273" r:id="rId17"/>
    <p:sldId id="286" r:id="rId18"/>
    <p:sldId id="287" r:id="rId19"/>
    <p:sldId id="288" r:id="rId20"/>
    <p:sldId id="278" r:id="rId21"/>
    <p:sldId id="279" r:id="rId22"/>
    <p:sldId id="280" r:id="rId23"/>
    <p:sldId id="281" r:id="rId24"/>
    <p:sldId id="282" r:id="rId25"/>
    <p:sldId id="283" r:id="rId26"/>
    <p:sldId id="284" r:id="rId27"/>
  </p:sldIdLst>
  <p:sldSz cx="9144000" cy="6858000" type="screen4x3"/>
  <p:notesSz cx="9232900" cy="6934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34" autoAdjust="0"/>
    <p:restoredTop sz="94660"/>
  </p:normalViewPr>
  <p:slideViewPr>
    <p:cSldViewPr>
      <p:cViewPr varScale="1">
        <p:scale>
          <a:sx n="134" d="100"/>
          <a:sy n="134" d="100"/>
        </p:scale>
        <p:origin x="-894" y="-1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132" d="100"/>
          <a:sy n="132" d="100"/>
        </p:scale>
        <p:origin x="-1818" y="-84"/>
      </p:cViewPr>
      <p:guideLst>
        <p:guide orient="horz" pos="2184"/>
        <p:guide pos="29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0923" cy="346710"/>
          </a:xfrm>
          <a:prstGeom prst="rect">
            <a:avLst/>
          </a:prstGeom>
        </p:spPr>
        <p:txBody>
          <a:bodyPr vert="horz" lIns="92379" tIns="46190" rIns="92379" bIns="46190" rtlCol="0"/>
          <a:lstStyle>
            <a:lvl1pPr algn="l">
              <a:defRPr sz="1200"/>
            </a:lvl1pPr>
          </a:lstStyle>
          <a:p>
            <a:endParaRPr lang="en-US"/>
          </a:p>
        </p:txBody>
      </p:sp>
      <p:sp>
        <p:nvSpPr>
          <p:cNvPr id="4" name="Footer Placeholder 3"/>
          <p:cNvSpPr>
            <a:spLocks noGrp="1"/>
          </p:cNvSpPr>
          <p:nvPr>
            <p:ph type="ftr" sz="quarter" idx="2"/>
          </p:nvPr>
        </p:nvSpPr>
        <p:spPr>
          <a:xfrm>
            <a:off x="0" y="6586287"/>
            <a:ext cx="4000923" cy="346710"/>
          </a:xfrm>
          <a:prstGeom prst="rect">
            <a:avLst/>
          </a:prstGeom>
        </p:spPr>
        <p:txBody>
          <a:bodyPr vert="horz" lIns="92379" tIns="46190" rIns="92379" bIns="46190" rtlCol="0" anchor="b"/>
          <a:lstStyle>
            <a:lvl1pPr algn="l">
              <a:defRPr sz="1200"/>
            </a:lvl1pPr>
          </a:lstStyle>
          <a:p>
            <a:endParaRPr lang="en-US"/>
          </a:p>
        </p:txBody>
      </p:sp>
      <p:sp>
        <p:nvSpPr>
          <p:cNvPr id="5" name="Slide Number Placeholder 4"/>
          <p:cNvSpPr>
            <a:spLocks noGrp="1"/>
          </p:cNvSpPr>
          <p:nvPr>
            <p:ph type="sldNum" sz="quarter" idx="3"/>
          </p:nvPr>
        </p:nvSpPr>
        <p:spPr>
          <a:xfrm>
            <a:off x="5229840" y="6586287"/>
            <a:ext cx="4000923" cy="346710"/>
          </a:xfrm>
          <a:prstGeom prst="rect">
            <a:avLst/>
          </a:prstGeom>
        </p:spPr>
        <p:txBody>
          <a:bodyPr vert="horz" lIns="92379" tIns="46190" rIns="92379" bIns="46190" rtlCol="0" anchor="b"/>
          <a:lstStyle>
            <a:lvl1pPr algn="r">
              <a:defRPr sz="1200"/>
            </a:lvl1pPr>
          </a:lstStyle>
          <a:p>
            <a:fld id="{724A6179-3586-40D2-A116-0F647DB9B497}" type="slidenum">
              <a:rPr lang="en-US" smtClean="0"/>
              <a:pPr/>
              <a:t>‹#›</a:t>
            </a:fld>
            <a:endParaRPr lang="en-US"/>
          </a:p>
        </p:txBody>
      </p:sp>
    </p:spTree>
    <p:extLst>
      <p:ext uri="{BB962C8B-B14F-4D97-AF65-F5344CB8AC3E}">
        <p14:creationId xmlns:p14="http://schemas.microsoft.com/office/powerpoint/2010/main" val="40637378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0923" cy="346710"/>
          </a:xfrm>
          <a:prstGeom prst="rect">
            <a:avLst/>
          </a:prstGeom>
        </p:spPr>
        <p:txBody>
          <a:bodyPr vert="horz" lIns="92379" tIns="46190" rIns="92379" bIns="4619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5229840" y="0"/>
            <a:ext cx="4000923" cy="346710"/>
          </a:xfrm>
          <a:prstGeom prst="rect">
            <a:avLst/>
          </a:prstGeom>
        </p:spPr>
        <p:txBody>
          <a:bodyPr vert="horz" lIns="92379" tIns="46190" rIns="92379" bIns="46190" rtlCol="0"/>
          <a:lstStyle>
            <a:lvl1pPr algn="r" fontAlgn="auto">
              <a:spcBef>
                <a:spcPts val="0"/>
              </a:spcBef>
              <a:spcAft>
                <a:spcPts val="0"/>
              </a:spcAft>
              <a:defRPr sz="1200">
                <a:latin typeface="+mn-lt"/>
              </a:defRPr>
            </a:lvl1pPr>
          </a:lstStyle>
          <a:p>
            <a:pPr>
              <a:defRPr/>
            </a:pPr>
            <a:fld id="{C7EA7AE4-017B-4FA0-8EF9-DB7AEB8E2149}" type="datetimeFigureOut">
              <a:rPr lang="en-US"/>
              <a:pPr>
                <a:defRPr/>
              </a:pPr>
              <a:t>8/19/2013</a:t>
            </a:fld>
            <a:endParaRPr lang="en-US"/>
          </a:p>
        </p:txBody>
      </p:sp>
      <p:sp>
        <p:nvSpPr>
          <p:cNvPr id="4" name="Slide Image Placeholder 3"/>
          <p:cNvSpPr>
            <a:spLocks noGrp="1" noRot="1" noChangeAspect="1"/>
          </p:cNvSpPr>
          <p:nvPr>
            <p:ph type="sldImg" idx="2"/>
          </p:nvPr>
        </p:nvSpPr>
        <p:spPr>
          <a:xfrm>
            <a:off x="2882900" y="520700"/>
            <a:ext cx="3467100" cy="2600325"/>
          </a:xfrm>
          <a:prstGeom prst="rect">
            <a:avLst/>
          </a:prstGeom>
          <a:noFill/>
          <a:ln w="12700">
            <a:solidFill>
              <a:prstClr val="black"/>
            </a:solidFill>
          </a:ln>
        </p:spPr>
        <p:txBody>
          <a:bodyPr vert="horz" lIns="92379" tIns="46190" rIns="92379" bIns="46190" rtlCol="0" anchor="ctr"/>
          <a:lstStyle/>
          <a:p>
            <a:pPr lvl="0"/>
            <a:endParaRPr lang="en-US" noProof="0" smtClean="0"/>
          </a:p>
        </p:txBody>
      </p:sp>
      <p:sp>
        <p:nvSpPr>
          <p:cNvPr id="5" name="Notes Placeholder 4"/>
          <p:cNvSpPr>
            <a:spLocks noGrp="1"/>
          </p:cNvSpPr>
          <p:nvPr>
            <p:ph type="body" sz="quarter" idx="3"/>
          </p:nvPr>
        </p:nvSpPr>
        <p:spPr>
          <a:xfrm>
            <a:off x="923290" y="3293745"/>
            <a:ext cx="7386320" cy="3120390"/>
          </a:xfrm>
          <a:prstGeom prst="rect">
            <a:avLst/>
          </a:prstGeom>
        </p:spPr>
        <p:txBody>
          <a:bodyPr vert="horz" lIns="92379" tIns="46190" rIns="92379" bIns="4619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586287"/>
            <a:ext cx="4000923" cy="346710"/>
          </a:xfrm>
          <a:prstGeom prst="rect">
            <a:avLst/>
          </a:prstGeom>
        </p:spPr>
        <p:txBody>
          <a:bodyPr vert="horz" lIns="92379" tIns="46190" rIns="92379" bIns="4619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5229840" y="6586287"/>
            <a:ext cx="4000923" cy="346710"/>
          </a:xfrm>
          <a:prstGeom prst="rect">
            <a:avLst/>
          </a:prstGeom>
        </p:spPr>
        <p:txBody>
          <a:bodyPr vert="horz" lIns="92379" tIns="46190" rIns="92379" bIns="46190" rtlCol="0" anchor="b"/>
          <a:lstStyle>
            <a:lvl1pPr algn="r" fontAlgn="auto">
              <a:spcBef>
                <a:spcPts val="0"/>
              </a:spcBef>
              <a:spcAft>
                <a:spcPts val="0"/>
              </a:spcAft>
              <a:defRPr sz="1200">
                <a:latin typeface="+mn-lt"/>
              </a:defRPr>
            </a:lvl1pPr>
          </a:lstStyle>
          <a:p>
            <a:pPr>
              <a:defRPr/>
            </a:pPr>
            <a:fld id="{5209F1C7-D211-4ECF-85AD-81C85D37F7FA}" type="slidenum">
              <a:rPr lang="en-US"/>
              <a:pPr>
                <a:defRPr/>
              </a:pPr>
              <a:t>‹#›</a:t>
            </a:fld>
            <a:endParaRPr lang="en-US"/>
          </a:p>
        </p:txBody>
      </p:sp>
    </p:spTree>
    <p:extLst>
      <p:ext uri="{BB962C8B-B14F-4D97-AF65-F5344CB8AC3E}">
        <p14:creationId xmlns:p14="http://schemas.microsoft.com/office/powerpoint/2010/main" val="32005357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827BF2D-7983-425C-A10F-43FCE35B656F}" type="datetime1">
              <a:rPr lang="en-US"/>
              <a:pPr>
                <a:defRPr/>
              </a:pPr>
              <a:t>8/19/2013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056AC34C-8036-4B3F-9BDF-55A7099DC39D}"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E8BCB1-FA97-47BD-858A-10CCE1CE4E52}" type="datetime1">
              <a:rPr lang="en-US"/>
              <a:pPr>
                <a:defRPr/>
              </a:pPr>
              <a:t>8/19/2013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BA2C056F-F648-40DB-BDB3-85C0B2589DC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A2699E0-41AF-44D7-8C86-EB20DB58C7EE}" type="datetime1">
              <a:rPr lang="en-US"/>
              <a:pPr>
                <a:defRPr/>
              </a:pPr>
              <a:t>8/19/2013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B2F6B6E5-7600-4F20-A914-C8CF56931A0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0" y="0"/>
            <a:ext cx="1371600" cy="685800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50000"/>
              </a:spcBef>
              <a:spcAft>
                <a:spcPts val="0"/>
              </a:spcAft>
              <a:defRPr/>
            </a:pPr>
            <a:endParaRPr lang="en-US" dirty="0">
              <a:solidFill>
                <a:srgbClr val="00B0F0"/>
              </a:solidFill>
            </a:endParaRPr>
          </a:p>
        </p:txBody>
      </p:sp>
      <p:pic>
        <p:nvPicPr>
          <p:cNvPr id="5" name="Picture 8" descr="losfalogoagencylargenobox.gif"/>
          <p:cNvPicPr>
            <a:picLocks noChangeAspect="1"/>
          </p:cNvPicPr>
          <p:nvPr userDrawn="1"/>
        </p:nvPicPr>
        <p:blipFill>
          <a:blip r:embed="rId2" cstate="print"/>
          <a:srcRect/>
          <a:stretch>
            <a:fillRect/>
          </a:stretch>
        </p:blipFill>
        <p:spPr bwMode="auto">
          <a:xfrm>
            <a:off x="152400" y="5181600"/>
            <a:ext cx="1147763" cy="1543050"/>
          </a:xfrm>
          <a:prstGeom prst="rect">
            <a:avLst/>
          </a:prstGeom>
          <a:noFill/>
          <a:ln w="9525">
            <a:noFill/>
            <a:miter lim="800000"/>
            <a:headEnd/>
            <a:tailEnd/>
          </a:ln>
        </p:spPr>
      </p:pic>
      <p:sp>
        <p:nvSpPr>
          <p:cNvPr id="6" name="TextBox 5"/>
          <p:cNvSpPr txBox="1"/>
          <p:nvPr userDrawn="1"/>
        </p:nvSpPr>
        <p:spPr>
          <a:xfrm>
            <a:off x="76200" y="76200"/>
            <a:ext cx="1169551" cy="5029200"/>
          </a:xfrm>
          <a:prstGeom prst="rect">
            <a:avLst/>
          </a:prstGeom>
          <a:noFill/>
        </p:spPr>
        <p:txBody>
          <a:bodyPr vert="vert270" wrap="square">
            <a:spAutoFit/>
          </a:bodyPr>
          <a:lstStyle/>
          <a:p>
            <a:pPr algn="ctr" fontAlgn="auto">
              <a:spcBef>
                <a:spcPct val="50000"/>
              </a:spcBef>
              <a:spcAft>
                <a:spcPts val="0"/>
              </a:spcAft>
              <a:defRPr/>
            </a:pPr>
            <a:r>
              <a:rPr lang="en-US" sz="3200" dirty="0" smtClean="0">
                <a:solidFill>
                  <a:srgbClr val="FFFF00"/>
                </a:solidFill>
                <a:latin typeface="Arial" pitchFamily="34" charset="0"/>
                <a:cs typeface="Arial" pitchFamily="34" charset="0"/>
              </a:rPr>
              <a:t>Professional School Counselor Workshop </a:t>
            </a:r>
            <a:r>
              <a:rPr lang="en-US" sz="3200" dirty="0" smtClean="0">
                <a:solidFill>
                  <a:srgbClr val="FFFF00"/>
                </a:solidFill>
                <a:latin typeface="Arial" pitchFamily="34" charset="0"/>
                <a:cs typeface="Arial" pitchFamily="34" charset="0"/>
              </a:rPr>
              <a:t>2013</a:t>
            </a:r>
            <a:endParaRPr lang="en-US" sz="3200" dirty="0">
              <a:solidFill>
                <a:srgbClr val="FFFF00"/>
              </a:solidFill>
              <a:latin typeface="Arial" pitchFamily="34" charset="0"/>
              <a:cs typeface="Arial" pitchFamily="34" charset="0"/>
            </a:endParaRPr>
          </a:p>
        </p:txBody>
      </p:sp>
      <p:sp>
        <p:nvSpPr>
          <p:cNvPr id="2" name="Title 1"/>
          <p:cNvSpPr>
            <a:spLocks noGrp="1"/>
          </p:cNvSpPr>
          <p:nvPr>
            <p:ph type="title"/>
          </p:nvPr>
        </p:nvSpPr>
        <p:spPr>
          <a:xfrm>
            <a:off x="1600200" y="274638"/>
            <a:ext cx="7086600" cy="1143000"/>
          </a:xfrm>
        </p:spPr>
        <p:txBody>
          <a:bodyPr/>
          <a:lstStyle>
            <a:lvl1pPr>
              <a:defRPr>
                <a:solidFill>
                  <a:srgbClr val="FFFF00"/>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1600200" y="1676400"/>
            <a:ext cx="7086600" cy="44497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4"/>
          <p:cNvSpPr>
            <a:spLocks noGrp="1"/>
          </p:cNvSpPr>
          <p:nvPr>
            <p:ph type="ftr" sz="quarter" idx="11"/>
          </p:nvPr>
        </p:nvSpPr>
        <p:spPr>
          <a:xfrm>
            <a:off x="1371600" y="6324600"/>
            <a:ext cx="7772400" cy="365125"/>
          </a:xfrm>
        </p:spPr>
        <p:txBody>
          <a:bodyPr/>
          <a:lstStyle>
            <a:lvl1pPr>
              <a:defRPr>
                <a:solidFill>
                  <a:srgbClr val="FFFF00"/>
                </a:solidFill>
              </a:defRPr>
            </a:lvl1pPr>
          </a:lstStyle>
          <a:p>
            <a:pPr>
              <a:defRPr/>
            </a:pPr>
            <a:r>
              <a:rPr lang="en-US" dirty="0" smtClean="0"/>
              <a:t>www.osfa.la.gov</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2B93DD3-3077-4BA9-97AA-861B48483A86}" type="datetime1">
              <a:rPr lang="en-US"/>
              <a:pPr>
                <a:defRPr/>
              </a:pPr>
              <a:t>8/19/2013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0C7EFD8B-0EED-49C2-97DE-FC583C0E66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3952670-751F-45E0-A39B-DBAA1AA8FDAE}" type="datetime1">
              <a:rPr lang="en-US"/>
              <a:pPr>
                <a:defRPr/>
              </a:pPr>
              <a:t>8/19/2013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23B81398-4D4A-4736-B3AF-9BB9FAE8114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CF252FE-3193-4C75-B859-B4B07EA22FBF}" type="datetime1">
              <a:rPr lang="en-US"/>
              <a:pPr>
                <a:defRPr/>
              </a:pPr>
              <a:t>8/19/2013</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www.osfa.la.gov</a:t>
            </a:r>
          </a:p>
        </p:txBody>
      </p:sp>
      <p:sp>
        <p:nvSpPr>
          <p:cNvPr id="9" name="Slide Number Placeholder 5"/>
          <p:cNvSpPr>
            <a:spLocks noGrp="1"/>
          </p:cNvSpPr>
          <p:nvPr>
            <p:ph type="sldNum" sz="quarter" idx="12"/>
          </p:nvPr>
        </p:nvSpPr>
        <p:spPr/>
        <p:txBody>
          <a:bodyPr/>
          <a:lstStyle>
            <a:lvl1pPr>
              <a:defRPr/>
            </a:lvl1pPr>
          </a:lstStyle>
          <a:p>
            <a:pPr>
              <a:defRPr/>
            </a:pPr>
            <a:fld id="{0913AA48-84F0-4B7E-AC1E-3EAE16280B7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214AF790-6EB8-47D3-979A-038ED759DC4D}" type="datetime1">
              <a:rPr lang="en-US"/>
              <a:pPr>
                <a:defRPr/>
              </a:pPr>
              <a:t>8/19/2013</a:t>
            </a:fld>
            <a:endParaRPr lang="en-US"/>
          </a:p>
        </p:txBody>
      </p:sp>
      <p:sp>
        <p:nvSpPr>
          <p:cNvPr id="4" name="Footer Placeholder 3"/>
          <p:cNvSpPr>
            <a:spLocks noGrp="1"/>
          </p:cNvSpPr>
          <p:nvPr>
            <p:ph type="ftr" sz="quarter" idx="11"/>
          </p:nvPr>
        </p:nvSpPr>
        <p:spPr/>
        <p:txBody>
          <a:bodyPr/>
          <a:lstStyle>
            <a:lvl1pPr>
              <a:defRPr/>
            </a:lvl1pPr>
          </a:lstStyle>
          <a:p>
            <a:pPr>
              <a:defRPr/>
            </a:pPr>
            <a:r>
              <a:rPr lang="en-US"/>
              <a:t>www.osfa.la.gov</a:t>
            </a:r>
          </a:p>
        </p:txBody>
      </p:sp>
      <p:sp>
        <p:nvSpPr>
          <p:cNvPr id="5" name="Slide Number Placeholder 4"/>
          <p:cNvSpPr>
            <a:spLocks noGrp="1"/>
          </p:cNvSpPr>
          <p:nvPr>
            <p:ph type="sldNum" sz="quarter" idx="12"/>
          </p:nvPr>
        </p:nvSpPr>
        <p:spPr/>
        <p:txBody>
          <a:bodyPr/>
          <a:lstStyle>
            <a:lvl1pPr>
              <a:defRPr/>
            </a:lvl1pPr>
          </a:lstStyle>
          <a:p>
            <a:pPr>
              <a:defRPr/>
            </a:pPr>
            <a:fld id="{38B0F68C-1FE2-44DC-BC5D-36E5F87CF583}"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38D6B26-7CE9-47E2-A085-C66DCC231CAF}" type="datetime1">
              <a:rPr lang="en-US"/>
              <a:pPr>
                <a:defRPr/>
              </a:pPr>
              <a:t>8/19/2013</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www.osfa.la.gov</a:t>
            </a:r>
          </a:p>
        </p:txBody>
      </p:sp>
      <p:sp>
        <p:nvSpPr>
          <p:cNvPr id="4" name="Slide Number Placeholder 5"/>
          <p:cNvSpPr>
            <a:spLocks noGrp="1"/>
          </p:cNvSpPr>
          <p:nvPr>
            <p:ph type="sldNum" sz="quarter" idx="12"/>
          </p:nvPr>
        </p:nvSpPr>
        <p:spPr/>
        <p:txBody>
          <a:bodyPr/>
          <a:lstStyle>
            <a:lvl1pPr>
              <a:defRPr/>
            </a:lvl1pPr>
          </a:lstStyle>
          <a:p>
            <a:pPr>
              <a:defRPr/>
            </a:pPr>
            <a:fld id="{C9EAD503-D151-4124-A3AB-B560299BAC2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94FB8BC-7801-4F01-9021-810F8C4CFBEB}" type="datetime1">
              <a:rPr lang="en-US"/>
              <a:pPr>
                <a:defRPr/>
              </a:pPr>
              <a:t>8/19/2013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369F20B0-52D6-4A5A-BFA3-01EEF91ACB2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8B3E604-888A-4E0D-A975-BECC979DDA48}" type="datetime1">
              <a:rPr lang="en-US"/>
              <a:pPr>
                <a:defRPr/>
              </a:pPr>
              <a:t>8/19/2013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FFC13798-23CA-434B-B9C5-3E1F61E4E97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CC"/>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62C0A0F-731E-4E14-B59E-F9E951AAF118}" type="datetime1">
              <a:rPr lang="en-US"/>
              <a:pPr>
                <a:defRPr/>
              </a:pPr>
              <a:t>8/19/2013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www.osfa.la.gov</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C090647-C851-45B7-8F87-F6D502B22D1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77" r:id="rId3"/>
    <p:sldLayoutId id="2147483678" r:id="rId4"/>
    <p:sldLayoutId id="2147483679" r:id="rId5"/>
    <p:sldLayoutId id="2147483687" r:id="rId6"/>
    <p:sldLayoutId id="2147483680" r:id="rId7"/>
    <p:sldLayoutId id="2147483681" r:id="rId8"/>
    <p:sldLayoutId id="2147483682" r:id="rId9"/>
    <p:sldLayoutId id="2147483683" r:id="rId10"/>
    <p:sldLayoutId id="2147483684" r:id="rId11"/>
  </p:sldLayoutIdLst>
  <p:hf sldNum="0" hdr="0" dt="0"/>
  <p:txStyles>
    <p:titleStyle>
      <a:lvl1pPr algn="ctr" rtl="0" eaLnBrk="1" fontAlgn="base" hangingPunct="1">
        <a:spcBef>
          <a:spcPct val="0"/>
        </a:spcBef>
        <a:spcAft>
          <a:spcPct val="0"/>
        </a:spcAft>
        <a:defRPr sz="4400" kern="1200">
          <a:solidFill>
            <a:schemeClr val="tx1"/>
          </a:solidFill>
          <a:latin typeface="Arial" pitchFamily="34" charset="0"/>
          <a:ea typeface="+mj-ea"/>
          <a:cs typeface="Arial" pitchFamily="34" charset="0"/>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5029200"/>
            <a:ext cx="6400800" cy="609600"/>
          </a:xfrm>
          <a:prstGeom prst="rect">
            <a:avLst/>
          </a:prstGeom>
        </p:spPr>
        <p:txBody>
          <a:bodyPr>
            <a:normAutofit/>
          </a:bodyPr>
          <a:lstStyle/>
          <a:p>
            <a:pPr algn="ctr" fontAlgn="auto">
              <a:spcBef>
                <a:spcPct val="20000"/>
              </a:spcBef>
              <a:spcAft>
                <a:spcPts val="0"/>
              </a:spcAft>
              <a:buFont typeface="Arial" pitchFamily="34" charset="0"/>
              <a:buNone/>
              <a:defRPr/>
            </a:pPr>
            <a:r>
              <a:rPr lang="en-US" sz="2400" b="1" i="1" dirty="0">
                <a:latin typeface="+mn-lt"/>
              </a:rPr>
              <a:t>Louisiana’s First Choice for College Access</a:t>
            </a:r>
          </a:p>
          <a:p>
            <a:pPr algn="ctr" fontAlgn="auto">
              <a:spcBef>
                <a:spcPct val="20000"/>
              </a:spcBef>
              <a:spcAft>
                <a:spcPts val="0"/>
              </a:spcAft>
              <a:buFont typeface="Arial" pitchFamily="34" charset="0"/>
              <a:buNone/>
              <a:defRPr/>
            </a:pPr>
            <a:endParaRPr lang="en-US" sz="2400" b="1" i="1" dirty="0">
              <a:solidFill>
                <a:schemeClr val="tx1">
                  <a:tint val="75000"/>
                </a:schemeClr>
              </a:solidFill>
              <a:latin typeface="+mn-lt"/>
            </a:endParaRPr>
          </a:p>
          <a:p>
            <a:pPr algn="ctr" fontAlgn="auto">
              <a:spcBef>
                <a:spcPct val="20000"/>
              </a:spcBef>
              <a:spcAft>
                <a:spcPts val="0"/>
              </a:spcAft>
              <a:buFont typeface="Arial" pitchFamily="34" charset="0"/>
              <a:buNone/>
              <a:defRPr/>
            </a:pPr>
            <a:endParaRPr lang="en-US" sz="2800" b="1" i="1" dirty="0">
              <a:solidFill>
                <a:schemeClr val="accent1">
                  <a:lumMod val="50000"/>
                </a:schemeClr>
              </a:solidFill>
              <a:latin typeface="+mn-lt"/>
            </a:endParaRPr>
          </a:p>
        </p:txBody>
      </p:sp>
      <p:pic>
        <p:nvPicPr>
          <p:cNvPr id="5123" name="Picture 5" descr="losfalogoagencylargenoboxpp.eps"/>
          <p:cNvPicPr>
            <a:picLocks noChangeAspect="1"/>
          </p:cNvPicPr>
          <p:nvPr/>
        </p:nvPicPr>
        <p:blipFill>
          <a:blip r:embed="rId2" cstate="print"/>
          <a:srcRect/>
          <a:stretch>
            <a:fillRect/>
          </a:stretch>
        </p:blipFill>
        <p:spPr bwMode="auto">
          <a:xfrm>
            <a:off x="2590800" y="609600"/>
            <a:ext cx="3802063" cy="4262438"/>
          </a:xfrm>
          <a:prstGeom prst="rect">
            <a:avLst/>
          </a:prstGeom>
          <a:noFill/>
          <a:ln w="9525">
            <a:noFill/>
            <a:miter lim="800000"/>
            <a:headEnd/>
            <a:tailEnd/>
          </a:ln>
        </p:spPr>
      </p:pic>
      <p:sp>
        <p:nvSpPr>
          <p:cNvPr id="5124" name="TextBox 6"/>
          <p:cNvSpPr txBox="1">
            <a:spLocks noChangeArrowheads="1"/>
          </p:cNvSpPr>
          <p:nvPr/>
        </p:nvSpPr>
        <p:spPr bwMode="auto">
          <a:xfrm>
            <a:off x="0" y="5562600"/>
            <a:ext cx="9144000" cy="461963"/>
          </a:xfrm>
          <a:prstGeom prst="rect">
            <a:avLst/>
          </a:prstGeom>
          <a:noFill/>
          <a:ln w="9525">
            <a:noFill/>
            <a:miter lim="800000"/>
            <a:headEnd/>
            <a:tailEnd/>
          </a:ln>
        </p:spPr>
        <p:txBody>
          <a:bodyPr wrap="square">
            <a:spAutoFit/>
          </a:bodyPr>
          <a:lstStyle/>
          <a:p>
            <a:pPr algn="ctr"/>
            <a:r>
              <a:rPr lang="en-US" sz="2400" dirty="0" smtClean="0">
                <a:solidFill>
                  <a:srgbClr val="FFFF00"/>
                </a:solidFill>
              </a:rPr>
              <a:t>START Saving Program</a:t>
            </a:r>
            <a:endParaRPr lang="en-US" sz="2400" dirty="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
            <a:ext cx="7086600" cy="1143000"/>
          </a:xfrm>
        </p:spPr>
        <p:txBody>
          <a:bodyPr/>
          <a:lstStyle/>
          <a:p>
            <a:r>
              <a:rPr lang="en-US" dirty="0" smtClean="0"/>
              <a:t>Earnings Enhancements</a:t>
            </a:r>
            <a:endParaRPr lang="en-US" dirty="0"/>
          </a:p>
        </p:txBody>
      </p:sp>
      <p:sp>
        <p:nvSpPr>
          <p:cNvPr id="3" name="Content Placeholder 2"/>
          <p:cNvSpPr>
            <a:spLocks noGrp="1"/>
          </p:cNvSpPr>
          <p:nvPr>
            <p:ph idx="1"/>
          </p:nvPr>
        </p:nvSpPr>
        <p:spPr>
          <a:xfrm>
            <a:off x="1524000" y="1096962"/>
            <a:ext cx="7467600" cy="5456238"/>
          </a:xfrm>
        </p:spPr>
        <p:txBody>
          <a:bodyPr/>
          <a:lstStyle/>
          <a:p>
            <a:r>
              <a:rPr lang="en-US" sz="2800" dirty="0" smtClean="0"/>
              <a:t>As an incentive to save, the state of Louisiana matches a portion of the Account Owner’s annual deposits until the Earnings Enhancement Cap is reached</a:t>
            </a:r>
          </a:p>
          <a:p>
            <a:pPr lvl="1"/>
            <a:r>
              <a:rPr lang="en-US" sz="2000" b="1" dirty="0" smtClean="0"/>
              <a:t>Category I, II, and III </a:t>
            </a:r>
            <a:r>
              <a:rPr lang="en-US" sz="2000" dirty="0" smtClean="0"/>
              <a:t>accounts receive Earnings Enhancements of 2% to 14% of annual deposits, determined by the adjusted gross income (AGI) of the account owner</a:t>
            </a:r>
          </a:p>
          <a:p>
            <a:pPr lvl="1"/>
            <a:r>
              <a:rPr lang="en-US" sz="2000" b="1" dirty="0" smtClean="0"/>
              <a:t>Category IV </a:t>
            </a:r>
            <a:r>
              <a:rPr lang="en-US" sz="2000" dirty="0" smtClean="0"/>
              <a:t>accounts receive a 2% Earnings Enhancement</a:t>
            </a:r>
          </a:p>
          <a:p>
            <a:pPr lvl="1"/>
            <a:r>
              <a:rPr lang="en-US" sz="2000" b="1" dirty="0" smtClean="0"/>
              <a:t>Category VI </a:t>
            </a:r>
            <a:r>
              <a:rPr lang="en-US" sz="2000" dirty="0" smtClean="0"/>
              <a:t>accounts receive a 2% to 14% Earnings Enhancement based on the AGI of the Beneficiary’s parents</a:t>
            </a:r>
          </a:p>
          <a:p>
            <a:pPr lvl="1"/>
            <a:r>
              <a:rPr lang="en-US" sz="2000" b="1" dirty="0" smtClean="0"/>
              <a:t>Category V </a:t>
            </a:r>
            <a:r>
              <a:rPr lang="en-US" sz="2000" dirty="0" smtClean="0"/>
              <a:t>accounts are not eligible for Earnings Enhancements</a:t>
            </a:r>
            <a:endParaRPr lang="en-US" sz="20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91400" cy="1143000"/>
          </a:xfrm>
        </p:spPr>
        <p:txBody>
          <a:bodyPr/>
          <a:lstStyle/>
          <a:p>
            <a:r>
              <a:rPr lang="en-US" sz="4000" dirty="0" smtClean="0"/>
              <a:t>Earnings Enhancement Rates</a:t>
            </a:r>
            <a:r>
              <a:rPr lang="en-US" dirty="0" smtClean="0"/>
              <a:t/>
            </a:r>
            <a:br>
              <a:rPr lang="en-US" dirty="0" smtClean="0"/>
            </a:br>
            <a:r>
              <a:rPr lang="en-US" sz="2000" dirty="0" smtClean="0"/>
              <a:t>for Category I, II, III &amp; VI Accounts</a:t>
            </a:r>
            <a:endParaRPr lang="en-US" sz="2000" dirty="0"/>
          </a:p>
        </p:txBody>
      </p:sp>
      <p:graphicFrame>
        <p:nvGraphicFramePr>
          <p:cNvPr id="5" name="Content Placeholder 4"/>
          <p:cNvGraphicFramePr>
            <a:graphicFrameLocks noGrp="1"/>
          </p:cNvGraphicFramePr>
          <p:nvPr>
            <p:ph idx="1"/>
          </p:nvPr>
        </p:nvGraphicFramePr>
        <p:xfrm>
          <a:off x="1524000" y="1600200"/>
          <a:ext cx="7467600" cy="4545876"/>
        </p:xfrm>
        <a:graphic>
          <a:graphicData uri="http://schemas.openxmlformats.org/drawingml/2006/table">
            <a:tbl>
              <a:tblPr firstRow="1" bandRow="1">
                <a:tableStyleId>{5C22544A-7EE6-4342-B048-85BDC9FD1C3A}</a:tableStyleId>
              </a:tblPr>
              <a:tblGrid>
                <a:gridCol w="3657600"/>
                <a:gridCol w="3810000"/>
              </a:tblGrid>
              <a:tr h="620486">
                <a:tc>
                  <a:txBody>
                    <a:bodyPr/>
                    <a:lstStyle/>
                    <a:p>
                      <a:pPr algn="r"/>
                      <a:r>
                        <a:rPr lang="en-US" sz="2400" u="sng" dirty="0" smtClean="0">
                          <a:latin typeface="Arial" pitchFamily="34" charset="0"/>
                          <a:cs typeface="Arial" pitchFamily="34" charset="0"/>
                        </a:rPr>
                        <a:t>Adjusted Gross Income</a:t>
                      </a:r>
                      <a:endParaRPr lang="en-US" sz="2400" u="sng" dirty="0">
                        <a:latin typeface="Arial" pitchFamily="34" charset="0"/>
                        <a:cs typeface="Arial" pitchFamily="34" charset="0"/>
                      </a:endParaRPr>
                    </a:p>
                  </a:txBody>
                  <a:tcPr/>
                </a:tc>
                <a:tc>
                  <a:txBody>
                    <a:bodyPr/>
                    <a:lstStyle/>
                    <a:p>
                      <a:pPr algn="ctr"/>
                      <a:r>
                        <a:rPr lang="en-US" sz="2400" u="sng" dirty="0" smtClean="0">
                          <a:latin typeface="Arial" pitchFamily="34" charset="0"/>
                          <a:cs typeface="Arial" pitchFamily="34" charset="0"/>
                        </a:rPr>
                        <a:t>Earnings Enhancement Rate</a:t>
                      </a:r>
                      <a:endParaRPr lang="en-US" sz="2400" u="sng" dirty="0">
                        <a:latin typeface="Arial" pitchFamily="34" charset="0"/>
                        <a:cs typeface="Arial" pitchFamily="34" charset="0"/>
                      </a:endParaRPr>
                    </a:p>
                  </a:txBody>
                  <a:tcPr/>
                </a:tc>
              </a:tr>
              <a:tr h="620486">
                <a:tc>
                  <a:txBody>
                    <a:bodyPr/>
                    <a:lstStyle/>
                    <a:p>
                      <a:pPr algn="r"/>
                      <a:r>
                        <a:rPr lang="en-US" sz="2400" dirty="0" smtClean="0">
                          <a:latin typeface="Arial" pitchFamily="34" charset="0"/>
                          <a:cs typeface="Arial" pitchFamily="34" charset="0"/>
                        </a:rPr>
                        <a:t>0 to $29,999</a:t>
                      </a:r>
                      <a:endParaRPr lang="en-US" sz="2400" dirty="0">
                        <a:latin typeface="Arial" pitchFamily="34" charset="0"/>
                        <a:cs typeface="Arial" pitchFamily="34" charset="0"/>
                      </a:endParaRPr>
                    </a:p>
                  </a:txBody>
                  <a:tcPr anchor="ctr"/>
                </a:tc>
                <a:tc>
                  <a:txBody>
                    <a:bodyPr/>
                    <a:lstStyle/>
                    <a:p>
                      <a:pPr algn="ctr"/>
                      <a:r>
                        <a:rPr lang="en-US" sz="2400" dirty="0" smtClean="0">
                          <a:latin typeface="Arial" pitchFamily="34" charset="0"/>
                          <a:cs typeface="Arial" pitchFamily="34" charset="0"/>
                        </a:rPr>
                        <a:t>14%</a:t>
                      </a:r>
                      <a:endParaRPr lang="en-US" sz="2400" dirty="0">
                        <a:latin typeface="Arial" pitchFamily="34" charset="0"/>
                        <a:cs typeface="Arial" pitchFamily="34" charset="0"/>
                      </a:endParaRPr>
                    </a:p>
                  </a:txBody>
                  <a:tcPr anchor="ctr"/>
                </a:tc>
              </a:tr>
              <a:tr h="620486">
                <a:tc>
                  <a:txBody>
                    <a:bodyPr/>
                    <a:lstStyle/>
                    <a:p>
                      <a:pPr algn="r"/>
                      <a:r>
                        <a:rPr lang="en-US" sz="2400" dirty="0" smtClean="0">
                          <a:latin typeface="Arial" pitchFamily="34" charset="0"/>
                          <a:cs typeface="Arial" pitchFamily="34" charset="0"/>
                        </a:rPr>
                        <a:t>$30,000</a:t>
                      </a:r>
                      <a:r>
                        <a:rPr lang="en-US" sz="2400" baseline="0" dirty="0" smtClean="0">
                          <a:latin typeface="Arial" pitchFamily="34" charset="0"/>
                          <a:cs typeface="Arial" pitchFamily="34" charset="0"/>
                        </a:rPr>
                        <a:t> to $44,999</a:t>
                      </a:r>
                      <a:endParaRPr lang="en-US" sz="2400" dirty="0">
                        <a:latin typeface="Arial" pitchFamily="34" charset="0"/>
                        <a:cs typeface="Arial" pitchFamily="34" charset="0"/>
                      </a:endParaRPr>
                    </a:p>
                  </a:txBody>
                  <a:tcPr anchor="ctr"/>
                </a:tc>
                <a:tc>
                  <a:txBody>
                    <a:bodyPr/>
                    <a:lstStyle/>
                    <a:p>
                      <a:pPr algn="ctr"/>
                      <a:r>
                        <a:rPr lang="en-US" sz="2400" dirty="0" smtClean="0">
                          <a:latin typeface="Arial" pitchFamily="34" charset="0"/>
                          <a:cs typeface="Arial" pitchFamily="34" charset="0"/>
                        </a:rPr>
                        <a:t>12%</a:t>
                      </a:r>
                      <a:endParaRPr lang="en-US" sz="2400" dirty="0">
                        <a:latin typeface="Arial" pitchFamily="34" charset="0"/>
                        <a:cs typeface="Arial" pitchFamily="34" charset="0"/>
                      </a:endParaRPr>
                    </a:p>
                  </a:txBody>
                  <a:tcPr anchor="ctr"/>
                </a:tc>
              </a:tr>
              <a:tr h="620486">
                <a:tc>
                  <a:txBody>
                    <a:bodyPr/>
                    <a:lstStyle/>
                    <a:p>
                      <a:pPr algn="r"/>
                      <a:r>
                        <a:rPr lang="en-US" sz="2400" dirty="0" smtClean="0">
                          <a:latin typeface="Arial" pitchFamily="34" charset="0"/>
                          <a:cs typeface="Arial" pitchFamily="34" charset="0"/>
                        </a:rPr>
                        <a:t>$45,000 to $59,999</a:t>
                      </a:r>
                      <a:endParaRPr lang="en-US" sz="2400" dirty="0">
                        <a:latin typeface="Arial" pitchFamily="34" charset="0"/>
                        <a:cs typeface="Arial" pitchFamily="34" charset="0"/>
                      </a:endParaRPr>
                    </a:p>
                  </a:txBody>
                  <a:tcPr anchor="ctr"/>
                </a:tc>
                <a:tc>
                  <a:txBody>
                    <a:bodyPr/>
                    <a:lstStyle/>
                    <a:p>
                      <a:pPr algn="ctr"/>
                      <a:r>
                        <a:rPr lang="en-US" sz="2400" dirty="0" smtClean="0">
                          <a:latin typeface="Arial" pitchFamily="34" charset="0"/>
                          <a:cs typeface="Arial" pitchFamily="34" charset="0"/>
                        </a:rPr>
                        <a:t>9%</a:t>
                      </a:r>
                      <a:endParaRPr lang="en-US" sz="2400" dirty="0">
                        <a:latin typeface="Arial" pitchFamily="34" charset="0"/>
                        <a:cs typeface="Arial" pitchFamily="34" charset="0"/>
                      </a:endParaRPr>
                    </a:p>
                  </a:txBody>
                  <a:tcPr anchor="ctr"/>
                </a:tc>
              </a:tr>
              <a:tr h="620486">
                <a:tc>
                  <a:txBody>
                    <a:bodyPr/>
                    <a:lstStyle/>
                    <a:p>
                      <a:pPr algn="r"/>
                      <a:r>
                        <a:rPr lang="en-US" sz="2400" dirty="0" smtClean="0">
                          <a:latin typeface="Arial" pitchFamily="34" charset="0"/>
                          <a:cs typeface="Arial" pitchFamily="34" charset="0"/>
                        </a:rPr>
                        <a:t>$60,000 to $74,999</a:t>
                      </a:r>
                      <a:endParaRPr lang="en-US" sz="2400" dirty="0">
                        <a:latin typeface="Arial" pitchFamily="34" charset="0"/>
                        <a:cs typeface="Arial" pitchFamily="34" charset="0"/>
                      </a:endParaRPr>
                    </a:p>
                  </a:txBody>
                  <a:tcPr anchor="ctr"/>
                </a:tc>
                <a:tc>
                  <a:txBody>
                    <a:bodyPr/>
                    <a:lstStyle/>
                    <a:p>
                      <a:pPr algn="ctr"/>
                      <a:r>
                        <a:rPr lang="en-US" sz="2400" dirty="0" smtClean="0">
                          <a:latin typeface="Arial" pitchFamily="34" charset="0"/>
                          <a:cs typeface="Arial" pitchFamily="34" charset="0"/>
                        </a:rPr>
                        <a:t>6%</a:t>
                      </a:r>
                      <a:endParaRPr lang="en-US" sz="2400" dirty="0">
                        <a:latin typeface="Arial" pitchFamily="34" charset="0"/>
                        <a:cs typeface="Arial" pitchFamily="34" charset="0"/>
                      </a:endParaRPr>
                    </a:p>
                  </a:txBody>
                  <a:tcPr anchor="ctr"/>
                </a:tc>
              </a:tr>
              <a:tr h="620486">
                <a:tc>
                  <a:txBody>
                    <a:bodyPr/>
                    <a:lstStyle/>
                    <a:p>
                      <a:pPr algn="r"/>
                      <a:r>
                        <a:rPr lang="en-US" sz="2400" dirty="0" smtClean="0">
                          <a:latin typeface="Arial" pitchFamily="34" charset="0"/>
                          <a:cs typeface="Arial" pitchFamily="34" charset="0"/>
                        </a:rPr>
                        <a:t>$75,000 to $99,999</a:t>
                      </a:r>
                      <a:endParaRPr lang="en-US" sz="2400" dirty="0">
                        <a:latin typeface="Arial" pitchFamily="34" charset="0"/>
                        <a:cs typeface="Arial" pitchFamily="34" charset="0"/>
                      </a:endParaRPr>
                    </a:p>
                  </a:txBody>
                  <a:tcPr anchor="ctr"/>
                </a:tc>
                <a:tc>
                  <a:txBody>
                    <a:bodyPr/>
                    <a:lstStyle/>
                    <a:p>
                      <a:pPr algn="ctr"/>
                      <a:r>
                        <a:rPr lang="en-US" sz="2400" dirty="0" smtClean="0">
                          <a:latin typeface="Arial" pitchFamily="34" charset="0"/>
                          <a:cs typeface="Arial" pitchFamily="34" charset="0"/>
                        </a:rPr>
                        <a:t>4%</a:t>
                      </a:r>
                      <a:endParaRPr lang="en-US" sz="2400" dirty="0">
                        <a:latin typeface="Arial" pitchFamily="34" charset="0"/>
                        <a:cs typeface="Arial" pitchFamily="34" charset="0"/>
                      </a:endParaRPr>
                    </a:p>
                  </a:txBody>
                  <a:tcPr anchor="ctr"/>
                </a:tc>
              </a:tr>
              <a:tr h="620486">
                <a:tc>
                  <a:txBody>
                    <a:bodyPr/>
                    <a:lstStyle/>
                    <a:p>
                      <a:pPr algn="r"/>
                      <a:r>
                        <a:rPr lang="en-US" sz="2400" dirty="0" smtClean="0">
                          <a:latin typeface="Arial" pitchFamily="34" charset="0"/>
                          <a:cs typeface="Arial" pitchFamily="34" charset="0"/>
                        </a:rPr>
                        <a:t>$100,000 and above</a:t>
                      </a:r>
                      <a:endParaRPr lang="en-US" sz="2400" dirty="0">
                        <a:latin typeface="Arial" pitchFamily="34" charset="0"/>
                        <a:cs typeface="Arial" pitchFamily="34" charset="0"/>
                      </a:endParaRPr>
                    </a:p>
                  </a:txBody>
                  <a:tcPr anchor="ctr"/>
                </a:tc>
                <a:tc>
                  <a:txBody>
                    <a:bodyPr/>
                    <a:lstStyle/>
                    <a:p>
                      <a:pPr algn="ctr"/>
                      <a:r>
                        <a:rPr lang="en-US" sz="2400" dirty="0" smtClean="0">
                          <a:latin typeface="Arial" pitchFamily="34" charset="0"/>
                          <a:cs typeface="Arial" pitchFamily="34" charset="0"/>
                        </a:rPr>
                        <a:t>2%</a:t>
                      </a:r>
                      <a:endParaRPr lang="en-US" sz="2400" dirty="0">
                        <a:latin typeface="Arial" pitchFamily="34" charset="0"/>
                        <a:cs typeface="Arial" pitchFamily="34" charset="0"/>
                      </a:endParaRPr>
                    </a:p>
                  </a:txBody>
                  <a:tcPr anchor="ctr"/>
                </a:tc>
              </a:tr>
            </a:tbl>
          </a:graphicData>
        </a:graphic>
      </p:graphicFrame>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15200" cy="1143000"/>
          </a:xfrm>
        </p:spPr>
        <p:txBody>
          <a:bodyPr/>
          <a:lstStyle/>
          <a:p>
            <a:r>
              <a:rPr lang="en-US" dirty="0" smtClean="0"/>
              <a:t>Earnings Enhancement Cap</a:t>
            </a:r>
            <a:endParaRPr lang="en-US" dirty="0"/>
          </a:p>
        </p:txBody>
      </p:sp>
      <p:sp>
        <p:nvSpPr>
          <p:cNvPr id="3" name="Content Placeholder 2"/>
          <p:cNvSpPr>
            <a:spLocks noGrp="1"/>
          </p:cNvSpPr>
          <p:nvPr>
            <p:ph idx="1"/>
          </p:nvPr>
        </p:nvSpPr>
        <p:spPr>
          <a:xfrm>
            <a:off x="1600200" y="1447800"/>
            <a:ext cx="7391400" cy="4800600"/>
          </a:xfrm>
        </p:spPr>
        <p:txBody>
          <a:bodyPr/>
          <a:lstStyle/>
          <a:p>
            <a:r>
              <a:rPr lang="en-US" sz="2800" dirty="0" smtClean="0"/>
              <a:t>The </a:t>
            </a:r>
            <a:r>
              <a:rPr lang="en-US" sz="2800" b="1" dirty="0" smtClean="0"/>
              <a:t>Earnings Enhancement Cap </a:t>
            </a:r>
            <a:r>
              <a:rPr lang="en-US" sz="2800" dirty="0" smtClean="0"/>
              <a:t>is equal to five times the qualified higher education expenses at the highest cost public Louisiana university (Louisiana State University – Baton Rouge) projected to the scheduled date of enrollment</a:t>
            </a:r>
          </a:p>
          <a:p>
            <a:pPr lvl="1"/>
            <a:r>
              <a:rPr lang="en-US" sz="2400" dirty="0" smtClean="0"/>
              <a:t>The Earnings Enhancement Cap is determined at the time the account is opened. Once the value of the account reaches the Earnings Enhancement Cap, the account is no longer eligible to receive Earnings Enhancements.</a:t>
            </a:r>
            <a:endParaRPr lang="en-US" sz="24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 Maximum</a:t>
            </a:r>
            <a:endParaRPr lang="en-US" dirty="0"/>
          </a:p>
        </p:txBody>
      </p:sp>
      <p:sp>
        <p:nvSpPr>
          <p:cNvPr id="3" name="Content Placeholder 2"/>
          <p:cNvSpPr>
            <a:spLocks noGrp="1"/>
          </p:cNvSpPr>
          <p:nvPr>
            <p:ph idx="1"/>
          </p:nvPr>
        </p:nvSpPr>
        <p:spPr/>
        <p:txBody>
          <a:bodyPr/>
          <a:lstStyle/>
          <a:p>
            <a:r>
              <a:rPr lang="en-US" dirty="0" smtClean="0"/>
              <a:t>The Maximum Allowable Account Balance changes annually and is equal to five times the qualified higher education expenses at the highest cost university in Louisiana (Tulane University)</a:t>
            </a:r>
          </a:p>
          <a:p>
            <a:pPr lvl="1"/>
            <a:r>
              <a:rPr lang="en-US" dirty="0" smtClean="0"/>
              <a:t>Currently </a:t>
            </a:r>
            <a:r>
              <a:rPr lang="en-US" dirty="0" smtClean="0"/>
              <a:t>$303,260</a:t>
            </a:r>
            <a:endParaRPr lang="en-US" dirty="0" smtClean="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
            <a:ext cx="7086600" cy="990600"/>
          </a:xfrm>
        </p:spPr>
        <p:txBody>
          <a:bodyPr/>
          <a:lstStyle/>
          <a:p>
            <a:r>
              <a:rPr lang="en-US" dirty="0" smtClean="0"/>
              <a:t>Account Contributions</a:t>
            </a:r>
            <a:endParaRPr lang="en-US" dirty="0"/>
          </a:p>
        </p:txBody>
      </p:sp>
      <p:sp>
        <p:nvSpPr>
          <p:cNvPr id="3" name="Content Placeholder 2"/>
          <p:cNvSpPr>
            <a:spLocks noGrp="1"/>
          </p:cNvSpPr>
          <p:nvPr>
            <p:ph idx="1"/>
          </p:nvPr>
        </p:nvSpPr>
        <p:spPr>
          <a:xfrm>
            <a:off x="1600200" y="914400"/>
            <a:ext cx="7315200" cy="5943600"/>
          </a:xfrm>
        </p:spPr>
        <p:txBody>
          <a:bodyPr/>
          <a:lstStyle/>
          <a:p>
            <a:r>
              <a:rPr lang="en-US" sz="2800" dirty="0" smtClean="0"/>
              <a:t>Methods of Contribution</a:t>
            </a:r>
          </a:p>
          <a:p>
            <a:pPr lvl="1"/>
            <a:r>
              <a:rPr lang="en-US" sz="2400" dirty="0" smtClean="0"/>
              <a:t>Direct Payment</a:t>
            </a:r>
          </a:p>
          <a:p>
            <a:pPr lvl="1"/>
            <a:r>
              <a:rPr lang="en-US" sz="2400" dirty="0" smtClean="0"/>
              <a:t>Electronic Funds Transfer</a:t>
            </a:r>
          </a:p>
          <a:p>
            <a:pPr lvl="2"/>
            <a:r>
              <a:rPr lang="en-US" sz="2000" dirty="0" smtClean="0"/>
              <a:t>Checking or Savings</a:t>
            </a:r>
          </a:p>
          <a:p>
            <a:pPr lvl="1"/>
            <a:r>
              <a:rPr lang="en-US" sz="2400" dirty="0" smtClean="0"/>
              <a:t>Payroll Deduction</a:t>
            </a:r>
          </a:p>
          <a:p>
            <a:pPr lvl="1"/>
            <a:r>
              <a:rPr lang="en-US" sz="2400" dirty="0" smtClean="0"/>
              <a:t>State income tax refunds may be automatically deposited into an existing START account</a:t>
            </a:r>
          </a:p>
          <a:p>
            <a:pPr lvl="1"/>
            <a:r>
              <a:rPr lang="en-US" sz="2400" dirty="0" smtClean="0"/>
              <a:t>Lump sum deposits by check may be made at any time regardless of the method of contribution selected</a:t>
            </a:r>
          </a:p>
          <a:p>
            <a:pPr lvl="1"/>
            <a:r>
              <a:rPr lang="en-US" sz="2400" dirty="0" smtClean="0"/>
              <a:t>Credit Card (</a:t>
            </a:r>
            <a:r>
              <a:rPr lang="en-US" sz="2400" dirty="0" err="1" smtClean="0"/>
              <a:t>Mastercard</a:t>
            </a:r>
            <a:r>
              <a:rPr lang="en-US" sz="2400" dirty="0" smtClean="0"/>
              <a:t>, Discover)</a:t>
            </a:r>
          </a:p>
          <a:p>
            <a:pPr lvl="1"/>
            <a:r>
              <a:rPr lang="en-US" sz="2400" dirty="0" smtClean="0"/>
              <a:t>Electronic Check</a:t>
            </a:r>
          </a:p>
          <a:p>
            <a:pPr lvl="1"/>
            <a:r>
              <a:rPr lang="en-US" sz="2400" dirty="0" smtClean="0"/>
              <a:t>All deposits must be at least $10</a:t>
            </a:r>
            <a:endParaRPr lang="en-US" sz="24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Rollovers &amp; Transfers</a:t>
            </a:r>
            <a:endParaRPr lang="en-US" dirty="0"/>
          </a:p>
        </p:txBody>
      </p:sp>
      <p:sp>
        <p:nvSpPr>
          <p:cNvPr id="3" name="Content Placeholder 2"/>
          <p:cNvSpPr>
            <a:spLocks noGrp="1"/>
          </p:cNvSpPr>
          <p:nvPr>
            <p:ph idx="1"/>
          </p:nvPr>
        </p:nvSpPr>
        <p:spPr>
          <a:xfrm>
            <a:off x="1600200" y="1447800"/>
            <a:ext cx="7086600" cy="4876800"/>
          </a:xfrm>
        </p:spPr>
        <p:txBody>
          <a:bodyPr/>
          <a:lstStyle/>
          <a:p>
            <a:r>
              <a:rPr lang="en-US" dirty="0" smtClean="0"/>
              <a:t>Tax-Free rollovers</a:t>
            </a:r>
          </a:p>
          <a:p>
            <a:pPr lvl="1"/>
            <a:r>
              <a:rPr lang="en-US" dirty="0" smtClean="0"/>
              <a:t>Another 529 Plan</a:t>
            </a:r>
          </a:p>
          <a:p>
            <a:pPr lvl="2"/>
            <a:r>
              <a:rPr lang="en-US" dirty="0" smtClean="0"/>
              <a:t>Rollover may be direct or indirect</a:t>
            </a:r>
          </a:p>
          <a:p>
            <a:pPr lvl="2"/>
            <a:r>
              <a:rPr lang="en-US" dirty="0" smtClean="0"/>
              <a:t>Indirect rollovers must be completed within 60 days</a:t>
            </a:r>
          </a:p>
          <a:p>
            <a:pPr lvl="1"/>
            <a:r>
              <a:rPr lang="en-US" dirty="0" smtClean="0"/>
              <a:t>Education Savings Bonds</a:t>
            </a:r>
          </a:p>
          <a:p>
            <a:pPr lvl="1"/>
            <a:r>
              <a:rPr lang="en-US" dirty="0" smtClean="0"/>
              <a:t>Coverdell IRAs</a:t>
            </a:r>
          </a:p>
          <a:p>
            <a:r>
              <a:rPr lang="en-US" dirty="0" smtClean="0"/>
              <a:t>UGMA Account Transfers</a:t>
            </a:r>
          </a:p>
          <a:p>
            <a:pPr lvl="1"/>
            <a:r>
              <a:rPr lang="en-US" dirty="0" smtClean="0"/>
              <a:t>May have tax implications</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Louisiana Principal Protection Portfolio</a:t>
            </a:r>
            <a:endParaRPr lang="en-US" dirty="0"/>
          </a:p>
        </p:txBody>
      </p:sp>
      <p:sp>
        <p:nvSpPr>
          <p:cNvPr id="3" name="Content Placeholder 2"/>
          <p:cNvSpPr>
            <a:spLocks noGrp="1"/>
          </p:cNvSpPr>
          <p:nvPr>
            <p:ph idx="1"/>
          </p:nvPr>
        </p:nvSpPr>
        <p:spPr>
          <a:xfrm>
            <a:off x="1600200" y="1676400"/>
            <a:ext cx="7315200" cy="4724400"/>
          </a:xfrm>
        </p:spPr>
        <p:txBody>
          <a:bodyPr/>
          <a:lstStyle/>
          <a:p>
            <a:r>
              <a:rPr lang="en-US" sz="2800" dirty="0" smtClean="0"/>
              <a:t>Fund is managed by the State Treasurer’s Office</a:t>
            </a:r>
          </a:p>
          <a:p>
            <a:r>
              <a:rPr lang="en-US" sz="2800" dirty="0" smtClean="0"/>
              <a:t>Redemption Value guaranteed by the state</a:t>
            </a:r>
          </a:p>
          <a:p>
            <a:r>
              <a:rPr lang="en-US" sz="2800" dirty="0" smtClean="0"/>
              <a:t>No administrative fees</a:t>
            </a:r>
          </a:p>
          <a:p>
            <a:pPr lvl="1"/>
            <a:r>
              <a:rPr lang="en-US" sz="2400" dirty="0" smtClean="0"/>
              <a:t>100% of contributions are invested for the Beneficiary</a:t>
            </a:r>
          </a:p>
          <a:p>
            <a:r>
              <a:rPr lang="en-US" sz="2800" dirty="0" smtClean="0"/>
              <a:t>2010 Earnings</a:t>
            </a:r>
          </a:p>
          <a:p>
            <a:pPr lvl="1"/>
            <a:r>
              <a:rPr lang="en-US" sz="2400" dirty="0" smtClean="0"/>
              <a:t>Principal Protection Portfolio: 2.69%</a:t>
            </a:r>
          </a:p>
          <a:p>
            <a:pPr lvl="1"/>
            <a:r>
              <a:rPr lang="en-US" sz="2400" dirty="0" smtClean="0"/>
              <a:t>Earnings Enhancements: 2.56%</a:t>
            </a:r>
            <a:endParaRPr lang="en-US" sz="2400" dirty="0"/>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600200" y="228600"/>
            <a:ext cx="7086600" cy="914400"/>
          </a:xfrm>
        </p:spPr>
        <p:txBody>
          <a:bodyPr/>
          <a:lstStyle/>
          <a:p>
            <a:pPr eaLnBrk="1" hangingPunct="1"/>
            <a:r>
              <a:rPr lang="en-US" dirty="0" smtClean="0">
                <a:cs typeface="Arial" charset="0"/>
              </a:rPr>
              <a:t>Investment Funds</a:t>
            </a:r>
          </a:p>
        </p:txBody>
      </p:sp>
      <p:sp>
        <p:nvSpPr>
          <p:cNvPr id="19459" name="Rectangle 3"/>
          <p:cNvSpPr>
            <a:spLocks noGrp="1" noChangeArrowheads="1"/>
          </p:cNvSpPr>
          <p:nvPr>
            <p:ph idx="1"/>
          </p:nvPr>
        </p:nvSpPr>
        <p:spPr>
          <a:xfrm>
            <a:off x="1828800" y="1219200"/>
            <a:ext cx="7162800" cy="4876800"/>
          </a:xfrm>
        </p:spPr>
        <p:txBody>
          <a:bodyPr/>
          <a:lstStyle/>
          <a:p>
            <a:pPr eaLnBrk="1" hangingPunct="1">
              <a:lnSpc>
                <a:spcPct val="90000"/>
              </a:lnSpc>
              <a:defRPr/>
            </a:pPr>
            <a:r>
              <a:rPr lang="en-US" sz="2800" dirty="0" smtClean="0">
                <a:cs typeface="Arial" charset="0"/>
              </a:rPr>
              <a:t>Ten investment funds are offered to meet the unique circumstances of each Account Owner</a:t>
            </a:r>
          </a:p>
          <a:p>
            <a:pPr eaLnBrk="1" hangingPunct="1">
              <a:lnSpc>
                <a:spcPct val="90000"/>
              </a:lnSpc>
              <a:defRPr/>
            </a:pPr>
            <a:r>
              <a:rPr lang="en-US" sz="2800" dirty="0" smtClean="0">
                <a:cs typeface="Arial" charset="0"/>
              </a:rPr>
              <a:t>These options range from very conservative to very aggressive.</a:t>
            </a:r>
          </a:p>
          <a:p>
            <a:pPr eaLnBrk="1" hangingPunct="1">
              <a:lnSpc>
                <a:spcPct val="90000"/>
              </a:lnSpc>
              <a:defRPr/>
            </a:pPr>
            <a:r>
              <a:rPr lang="en-US" sz="2800" dirty="0" smtClean="0">
                <a:cs typeface="Arial" charset="0"/>
              </a:rPr>
              <a:t>An Account Owner may select one or more investment funds.</a:t>
            </a:r>
          </a:p>
          <a:p>
            <a:pPr eaLnBrk="1" hangingPunct="1">
              <a:lnSpc>
                <a:spcPct val="90000"/>
              </a:lnSpc>
              <a:defRPr/>
            </a:pPr>
            <a:r>
              <a:rPr lang="en-US" sz="2800" dirty="0" smtClean="0">
                <a:cs typeface="Arial" charset="0"/>
              </a:rPr>
              <a:t>The Louisiana Principal Protection Fund</a:t>
            </a:r>
          </a:p>
          <a:p>
            <a:pPr lvl="1" eaLnBrk="1" hangingPunct="1">
              <a:lnSpc>
                <a:spcPct val="90000"/>
              </a:lnSpc>
              <a:defRPr/>
            </a:pPr>
            <a:r>
              <a:rPr lang="en-US" sz="2400" dirty="0" smtClean="0">
                <a:cs typeface="Arial" charset="0"/>
              </a:rPr>
              <a:t>Conservative investments in fixed earnings, guaranteed by the State of Louisiana</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600200" y="274638"/>
            <a:ext cx="7086600" cy="868362"/>
          </a:xfrm>
        </p:spPr>
        <p:txBody>
          <a:bodyPr/>
          <a:lstStyle/>
          <a:p>
            <a:pPr eaLnBrk="1" hangingPunct="1"/>
            <a:r>
              <a:rPr lang="en-US" dirty="0" smtClean="0">
                <a:cs typeface="Arial" charset="0"/>
              </a:rPr>
              <a:t>Investment Funds</a:t>
            </a:r>
          </a:p>
        </p:txBody>
      </p:sp>
      <p:sp>
        <p:nvSpPr>
          <p:cNvPr id="19459" name="Rectangle 3"/>
          <p:cNvSpPr>
            <a:spLocks noGrp="1" noChangeArrowheads="1"/>
          </p:cNvSpPr>
          <p:nvPr>
            <p:ph idx="1"/>
          </p:nvPr>
        </p:nvSpPr>
        <p:spPr>
          <a:xfrm>
            <a:off x="1828800" y="1219200"/>
            <a:ext cx="7162800" cy="4876800"/>
          </a:xfrm>
        </p:spPr>
        <p:txBody>
          <a:bodyPr/>
          <a:lstStyle/>
          <a:p>
            <a:pPr eaLnBrk="1" hangingPunct="1">
              <a:lnSpc>
                <a:spcPct val="90000"/>
              </a:lnSpc>
              <a:defRPr/>
            </a:pPr>
            <a:r>
              <a:rPr lang="en-US" sz="2800" dirty="0" smtClean="0">
                <a:cs typeface="Arial" charset="0"/>
              </a:rPr>
              <a:t>Various equity mutual funds, and age-based track funds</a:t>
            </a:r>
          </a:p>
          <a:p>
            <a:pPr lvl="1" eaLnBrk="1" hangingPunct="1">
              <a:lnSpc>
                <a:spcPct val="90000"/>
              </a:lnSpc>
              <a:defRPr/>
            </a:pPr>
            <a:r>
              <a:rPr lang="en-US" sz="2400" dirty="0" smtClean="0">
                <a:cs typeface="Arial" charset="0"/>
              </a:rPr>
              <a:t>Through the Vanguard Group</a:t>
            </a:r>
            <a:endParaRPr lang="en-US" dirty="0" smtClean="0">
              <a:cs typeface="Arial" charset="0"/>
            </a:endParaRPr>
          </a:p>
          <a:p>
            <a:pPr eaLnBrk="1" hangingPunct="1">
              <a:lnSpc>
                <a:spcPct val="90000"/>
              </a:lnSpc>
              <a:defRPr/>
            </a:pPr>
            <a:r>
              <a:rPr lang="en-US" sz="2800" dirty="0" smtClean="0">
                <a:cs typeface="Arial" charset="0"/>
              </a:rPr>
              <a:t>For details see the START disclosure Booklet and Supplement No. 1 to the Disclosure Booklet at </a:t>
            </a:r>
            <a:r>
              <a:rPr lang="en-US" sz="2800" i="1" dirty="0" smtClean="0">
                <a:cs typeface="Arial" charset="0"/>
              </a:rPr>
              <a:t>www.startsaving.la.gov</a:t>
            </a:r>
          </a:p>
          <a:p>
            <a:pPr eaLnBrk="1" hangingPunct="1">
              <a:lnSpc>
                <a:spcPct val="90000"/>
              </a:lnSpc>
              <a:defRPr/>
            </a:pPr>
            <a:r>
              <a:rPr lang="en-US" sz="2800" b="1" dirty="0" smtClean="0">
                <a:cs typeface="Arial" charset="0"/>
              </a:rPr>
              <a:t>IT IS POSSIBLE THAT MONIES INVESTED IN VARIABLE EARNINGS WILL LOSE VALUE.</a:t>
            </a:r>
          </a:p>
          <a:p>
            <a:pPr eaLnBrk="1" hangingPunct="1">
              <a:lnSpc>
                <a:spcPct val="90000"/>
              </a:lnSpc>
              <a:defRPr/>
            </a:pPr>
            <a:r>
              <a:rPr lang="en-US" sz="2800" b="1" dirty="0" smtClean="0">
                <a:cs typeface="Arial" charset="0"/>
              </a:rPr>
              <a:t>INVESTMENT RETURNS ARE NOT GUARANTEED.</a:t>
            </a:r>
          </a:p>
          <a:p>
            <a:pPr lvl="1" eaLnBrk="1" hangingPunct="1">
              <a:lnSpc>
                <a:spcPct val="90000"/>
              </a:lnSpc>
              <a:buNone/>
              <a:defRPr/>
            </a:pPr>
            <a:endParaRPr lang="en-US" b="1" dirty="0" smtClean="0">
              <a:cs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600200" y="274638"/>
            <a:ext cx="7086600" cy="868362"/>
          </a:xfrm>
        </p:spPr>
        <p:txBody>
          <a:bodyPr/>
          <a:lstStyle/>
          <a:p>
            <a:pPr eaLnBrk="1" hangingPunct="1"/>
            <a:r>
              <a:rPr lang="en-US" dirty="0" smtClean="0">
                <a:cs typeface="Arial" charset="0"/>
              </a:rPr>
              <a:t>Investment Funds</a:t>
            </a:r>
          </a:p>
        </p:txBody>
      </p:sp>
      <p:sp>
        <p:nvSpPr>
          <p:cNvPr id="19459" name="Rectangle 3"/>
          <p:cNvSpPr>
            <a:spLocks noGrp="1" noChangeArrowheads="1"/>
          </p:cNvSpPr>
          <p:nvPr>
            <p:ph idx="1"/>
          </p:nvPr>
        </p:nvSpPr>
        <p:spPr>
          <a:xfrm>
            <a:off x="1828800" y="1219200"/>
            <a:ext cx="7162800" cy="4876800"/>
          </a:xfrm>
        </p:spPr>
        <p:txBody>
          <a:bodyPr/>
          <a:lstStyle/>
          <a:p>
            <a:pPr eaLnBrk="1" hangingPunct="1">
              <a:lnSpc>
                <a:spcPct val="90000"/>
              </a:lnSpc>
              <a:defRPr/>
            </a:pPr>
            <a:r>
              <a:rPr lang="en-US" sz="2800" dirty="0" smtClean="0">
                <a:cs typeface="Arial" charset="0"/>
              </a:rPr>
              <a:t>The START Saving Program is charged an investment management fee of up to 50 basis points (a very competitive rate) on monies invested in mutual funds offered by the Vanguard Group and is paid by the Account Owner.</a:t>
            </a:r>
          </a:p>
          <a:p>
            <a:pPr lvl="1" eaLnBrk="1" hangingPunct="1">
              <a:lnSpc>
                <a:spcPct val="90000"/>
              </a:lnSpc>
              <a:buNone/>
              <a:defRPr/>
            </a:pPr>
            <a:endParaRPr lang="en-US" b="1" dirty="0" smtClean="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smtClean="0"/>
              <a:t>www.osfa.la.gov</a:t>
            </a:r>
            <a:endParaRPr lang="en-US" dirty="0"/>
          </a:p>
        </p:txBody>
      </p:sp>
      <p:pic>
        <p:nvPicPr>
          <p:cNvPr id="7" name="Picture 6" descr="startlogonoboxwhiteletters.eps"/>
          <p:cNvPicPr>
            <a:picLocks noChangeAspect="1"/>
          </p:cNvPicPr>
          <p:nvPr/>
        </p:nvPicPr>
        <p:blipFill>
          <a:blip r:embed="rId2" cstate="print"/>
          <a:stretch>
            <a:fillRect/>
          </a:stretch>
        </p:blipFill>
        <p:spPr>
          <a:xfrm>
            <a:off x="3505200" y="1066800"/>
            <a:ext cx="3495675" cy="473392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
            <a:ext cx="7086600" cy="1143000"/>
          </a:xfrm>
        </p:spPr>
        <p:txBody>
          <a:bodyPr/>
          <a:lstStyle/>
          <a:p>
            <a:r>
              <a:rPr lang="en-US" dirty="0" smtClean="0"/>
              <a:t>Tax Considerations</a:t>
            </a:r>
            <a:endParaRPr lang="en-US" dirty="0"/>
          </a:p>
        </p:txBody>
      </p:sp>
      <p:sp>
        <p:nvSpPr>
          <p:cNvPr id="3" name="Content Placeholder 2"/>
          <p:cNvSpPr>
            <a:spLocks noGrp="1"/>
          </p:cNvSpPr>
          <p:nvPr>
            <p:ph idx="1"/>
          </p:nvPr>
        </p:nvSpPr>
        <p:spPr>
          <a:xfrm>
            <a:off x="1676400" y="1066800"/>
            <a:ext cx="7086600" cy="5410200"/>
          </a:xfrm>
        </p:spPr>
        <p:txBody>
          <a:bodyPr/>
          <a:lstStyle/>
          <a:p>
            <a:r>
              <a:rPr lang="en-US" sz="2800" dirty="0" smtClean="0"/>
              <a:t>Earnings used for Qualified Higher Education Expenses are exempt from state and federal taxes</a:t>
            </a:r>
          </a:p>
          <a:p>
            <a:r>
              <a:rPr lang="en-US" sz="2800" dirty="0" smtClean="0"/>
              <a:t>Up to $2,400 ($4,800 for married couples filing jointly) in deposits per beneficiary per year may be deducted from income reported on Louisiana tax returns</a:t>
            </a:r>
          </a:p>
          <a:p>
            <a:pPr lvl="1"/>
            <a:r>
              <a:rPr lang="en-US" sz="2000" dirty="0" smtClean="0"/>
              <a:t>Account Owners who deposit less than $2,400 ($4,800 for married couples filing jointly) per year may carry the unused deduction forward to subsequent years</a:t>
            </a:r>
          </a:p>
          <a:p>
            <a:pPr lvl="1"/>
            <a:r>
              <a:rPr lang="en-US" sz="2000" dirty="0" smtClean="0"/>
              <a:t>Category VI account owners may qualify to deduct twice the contribution up to $4,800.</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Aid Implications</a:t>
            </a:r>
            <a:endParaRPr lang="en-US" dirty="0"/>
          </a:p>
        </p:txBody>
      </p:sp>
      <p:sp>
        <p:nvSpPr>
          <p:cNvPr id="3" name="Content Placeholder 2"/>
          <p:cNvSpPr>
            <a:spLocks noGrp="1"/>
          </p:cNvSpPr>
          <p:nvPr>
            <p:ph idx="1"/>
          </p:nvPr>
        </p:nvSpPr>
        <p:spPr/>
        <p:txBody>
          <a:bodyPr/>
          <a:lstStyle/>
          <a:p>
            <a:r>
              <a:rPr lang="en-US" dirty="0" smtClean="0"/>
              <a:t>For financial aid purposes, a START account is considered an asset of the Account Owner</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 Disbursements</a:t>
            </a:r>
            <a:endParaRPr lang="en-US" dirty="0"/>
          </a:p>
        </p:txBody>
      </p:sp>
      <p:sp>
        <p:nvSpPr>
          <p:cNvPr id="3" name="Content Placeholder 2"/>
          <p:cNvSpPr>
            <a:spLocks noGrp="1"/>
          </p:cNvSpPr>
          <p:nvPr>
            <p:ph idx="1"/>
          </p:nvPr>
        </p:nvSpPr>
        <p:spPr>
          <a:xfrm>
            <a:off x="1600200" y="1524000"/>
            <a:ext cx="7315200" cy="4449763"/>
          </a:xfrm>
        </p:spPr>
        <p:txBody>
          <a:bodyPr/>
          <a:lstStyle/>
          <a:p>
            <a:r>
              <a:rPr lang="en-US" dirty="0" smtClean="0"/>
              <a:t>Disbursements made to cover Qualified Higher Education Expenses of the Beneficiary may be made to:</a:t>
            </a:r>
          </a:p>
          <a:p>
            <a:pPr lvl="1"/>
            <a:r>
              <a:rPr lang="en-US" dirty="0" smtClean="0"/>
              <a:t>Account Owner</a:t>
            </a:r>
          </a:p>
          <a:p>
            <a:pPr lvl="1"/>
            <a:r>
              <a:rPr lang="en-US" dirty="0" smtClean="0"/>
              <a:t>Account Beneficiary</a:t>
            </a:r>
          </a:p>
          <a:p>
            <a:pPr lvl="1"/>
            <a:r>
              <a:rPr lang="en-US" dirty="0" smtClean="0"/>
              <a:t>Eligible Educational Institution</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28600"/>
            <a:ext cx="7086600" cy="762000"/>
          </a:xfrm>
        </p:spPr>
        <p:txBody>
          <a:bodyPr/>
          <a:lstStyle/>
          <a:p>
            <a:r>
              <a:rPr lang="en-US" dirty="0" smtClean="0"/>
              <a:t>Account Termination</a:t>
            </a:r>
            <a:endParaRPr lang="en-US" dirty="0"/>
          </a:p>
        </p:txBody>
      </p:sp>
      <p:sp>
        <p:nvSpPr>
          <p:cNvPr id="3" name="Content Placeholder 2"/>
          <p:cNvSpPr>
            <a:spLocks noGrp="1"/>
          </p:cNvSpPr>
          <p:nvPr>
            <p:ph idx="1"/>
          </p:nvPr>
        </p:nvSpPr>
        <p:spPr>
          <a:xfrm>
            <a:off x="1676400" y="914400"/>
            <a:ext cx="7239000" cy="5715000"/>
          </a:xfrm>
        </p:spPr>
        <p:txBody>
          <a:bodyPr/>
          <a:lstStyle/>
          <a:p>
            <a:r>
              <a:rPr lang="en-US" sz="2800" dirty="0" smtClean="0"/>
              <a:t>Deposits into a START account are voluntary and may be terminated by the owner at any time</a:t>
            </a:r>
          </a:p>
          <a:p>
            <a:r>
              <a:rPr lang="en-US" sz="2800" dirty="0" smtClean="0"/>
              <a:t>Account Beneficiary may be rolled over to another family member without adverse consequences</a:t>
            </a:r>
          </a:p>
          <a:p>
            <a:r>
              <a:rPr lang="en-US" sz="2800" dirty="0" smtClean="0"/>
              <a:t>Refunds from voluntarily terminations include:</a:t>
            </a:r>
          </a:p>
          <a:p>
            <a:pPr lvl="1"/>
            <a:r>
              <a:rPr lang="en-US" sz="2400" dirty="0" smtClean="0"/>
              <a:t>Market value of the account</a:t>
            </a:r>
          </a:p>
          <a:p>
            <a:pPr lvl="2"/>
            <a:r>
              <a:rPr lang="en-US" sz="2000" dirty="0" smtClean="0"/>
              <a:t>Accounts open less than 12 months will not receive interest</a:t>
            </a:r>
          </a:p>
          <a:p>
            <a:pPr lvl="1"/>
            <a:r>
              <a:rPr lang="en-US" sz="2400" dirty="0" smtClean="0"/>
              <a:t>START will retain all Earnings Enhancements and interest thereon</a:t>
            </a:r>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 Termination</a:t>
            </a:r>
            <a:endParaRPr lang="en-US" dirty="0"/>
          </a:p>
        </p:txBody>
      </p:sp>
      <p:sp>
        <p:nvSpPr>
          <p:cNvPr id="3" name="Content Placeholder 2"/>
          <p:cNvSpPr>
            <a:spLocks noGrp="1"/>
          </p:cNvSpPr>
          <p:nvPr>
            <p:ph idx="1"/>
          </p:nvPr>
        </p:nvSpPr>
        <p:spPr/>
        <p:txBody>
          <a:bodyPr/>
          <a:lstStyle/>
          <a:p>
            <a:r>
              <a:rPr lang="en-US" dirty="0" smtClean="0"/>
              <a:t>Tax implications of a voluntary termination:</a:t>
            </a:r>
          </a:p>
          <a:p>
            <a:pPr lvl="1"/>
            <a:r>
              <a:rPr lang="en-US" dirty="0" smtClean="0"/>
              <a:t>Account owner must pay a 10% federal tax penalty on earnings</a:t>
            </a:r>
          </a:p>
          <a:p>
            <a:pPr lvl="1"/>
            <a:r>
              <a:rPr lang="en-US" dirty="0" smtClean="0"/>
              <a:t>Account owner must pay federal and state income taxes on earnings</a:t>
            </a:r>
          </a:p>
          <a:p>
            <a:pPr lvl="1"/>
            <a:r>
              <a:rPr lang="en-US" dirty="0" smtClean="0"/>
              <a:t>Account owner must pay state income taxes on any contributions previously deducted from their Louisiana AGI</a:t>
            </a:r>
            <a:endParaRPr lang="en-US" dirty="0"/>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 Information</a:t>
            </a:r>
            <a:endParaRPr lang="en-US" dirty="0"/>
          </a:p>
        </p:txBody>
      </p:sp>
      <p:sp>
        <p:nvSpPr>
          <p:cNvPr id="3" name="Content Placeholder 2"/>
          <p:cNvSpPr>
            <a:spLocks noGrp="1"/>
          </p:cNvSpPr>
          <p:nvPr>
            <p:ph idx="1"/>
          </p:nvPr>
        </p:nvSpPr>
        <p:spPr/>
        <p:txBody>
          <a:bodyPr/>
          <a:lstStyle/>
          <a:p>
            <a:r>
              <a:rPr lang="en-US" dirty="0" smtClean="0"/>
              <a:t>Online access to account information</a:t>
            </a:r>
          </a:p>
          <a:p>
            <a:r>
              <a:rPr lang="en-US" dirty="0" smtClean="0"/>
              <a:t>Annual Statement</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START</a:t>
            </a:r>
            <a:endParaRPr lang="en-US" dirty="0"/>
          </a:p>
        </p:txBody>
      </p:sp>
      <p:sp>
        <p:nvSpPr>
          <p:cNvPr id="3" name="Content Placeholder 2"/>
          <p:cNvSpPr>
            <a:spLocks noGrp="1"/>
          </p:cNvSpPr>
          <p:nvPr>
            <p:ph idx="1"/>
          </p:nvPr>
        </p:nvSpPr>
        <p:spPr/>
        <p:txBody>
          <a:bodyPr/>
          <a:lstStyle/>
          <a:p>
            <a:pPr algn="ctr">
              <a:buNone/>
            </a:pPr>
            <a:r>
              <a:rPr lang="en-US" dirty="0" smtClean="0"/>
              <a:t>www.startsaving.la.gov</a:t>
            </a:r>
          </a:p>
          <a:p>
            <a:pPr algn="ctr">
              <a:buNone/>
            </a:pPr>
            <a:endParaRPr lang="en-US" dirty="0" smtClean="0"/>
          </a:p>
          <a:p>
            <a:pPr algn="ctr">
              <a:buNone/>
            </a:pPr>
            <a:r>
              <a:rPr lang="en-US" dirty="0" smtClean="0"/>
              <a:t>start@osfa.la.gov</a:t>
            </a:r>
          </a:p>
          <a:p>
            <a:pPr algn="ctr">
              <a:buNone/>
            </a:pPr>
            <a:endParaRPr lang="en-US" dirty="0" smtClean="0"/>
          </a:p>
          <a:p>
            <a:pPr algn="ctr">
              <a:buNone/>
            </a:pPr>
            <a:r>
              <a:rPr lang="en-US" dirty="0" smtClean="0"/>
              <a:t>(800) 259-5626</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 Saving Program</a:t>
            </a:r>
            <a:endParaRPr lang="en-US" dirty="0"/>
          </a:p>
        </p:txBody>
      </p:sp>
      <p:sp>
        <p:nvSpPr>
          <p:cNvPr id="3" name="Content Placeholder 2"/>
          <p:cNvSpPr>
            <a:spLocks noGrp="1"/>
          </p:cNvSpPr>
          <p:nvPr>
            <p:ph idx="1"/>
          </p:nvPr>
        </p:nvSpPr>
        <p:spPr>
          <a:xfrm>
            <a:off x="1524000" y="1676400"/>
            <a:ext cx="7315200" cy="4572000"/>
          </a:xfrm>
        </p:spPr>
        <p:txBody>
          <a:bodyPr/>
          <a:lstStyle/>
          <a:p>
            <a:r>
              <a:rPr lang="en-US" dirty="0" smtClean="0"/>
              <a:t>The START Saving Program is an Educational Savings Account and is recognized as a Qualified Tuition Program under section 529 of the Internal Revenue Code</a:t>
            </a:r>
          </a:p>
          <a:p>
            <a:r>
              <a:rPr lang="en-US" dirty="0" smtClean="0"/>
              <a:t>START provides an opportunity for all families, regardless of economic status, to have a professionally managed Education Savings Account</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7086600" cy="1143000"/>
          </a:xfrm>
        </p:spPr>
        <p:txBody>
          <a:bodyPr/>
          <a:lstStyle/>
          <a:p>
            <a:r>
              <a:rPr lang="en-US" sz="3600" dirty="0" smtClean="0"/>
              <a:t>Eligible Programs &amp; Institutions</a:t>
            </a:r>
            <a:endParaRPr lang="en-US" sz="3600" dirty="0"/>
          </a:p>
        </p:txBody>
      </p:sp>
      <p:sp>
        <p:nvSpPr>
          <p:cNvPr id="3" name="Content Placeholder 2"/>
          <p:cNvSpPr>
            <a:spLocks noGrp="1"/>
          </p:cNvSpPr>
          <p:nvPr>
            <p:ph idx="1"/>
          </p:nvPr>
        </p:nvSpPr>
        <p:spPr>
          <a:xfrm>
            <a:off x="1600200" y="1143000"/>
            <a:ext cx="7239000" cy="5334000"/>
          </a:xfrm>
        </p:spPr>
        <p:txBody>
          <a:bodyPr/>
          <a:lstStyle/>
          <a:p>
            <a:r>
              <a:rPr lang="en-US" sz="2800" dirty="0" smtClean="0"/>
              <a:t>START funds may be used for:</a:t>
            </a:r>
          </a:p>
          <a:p>
            <a:pPr lvl="1"/>
            <a:r>
              <a:rPr lang="en-US" sz="2400" dirty="0" smtClean="0"/>
              <a:t>Undergraduate Programs</a:t>
            </a:r>
          </a:p>
          <a:p>
            <a:pPr lvl="1"/>
            <a:r>
              <a:rPr lang="en-US" sz="2400" dirty="0" smtClean="0"/>
              <a:t>Graduate Programs</a:t>
            </a:r>
          </a:p>
          <a:p>
            <a:pPr lvl="1"/>
            <a:r>
              <a:rPr lang="en-US" sz="2400" dirty="0" smtClean="0"/>
              <a:t>Professional Programs</a:t>
            </a:r>
          </a:p>
          <a:p>
            <a:pPr marL="457200" lvl="1" indent="-457200">
              <a:buFont typeface="Arial" pitchFamily="34" charset="0"/>
              <a:buChar char="•"/>
            </a:pPr>
            <a:r>
              <a:rPr lang="en-US" dirty="0" smtClean="0"/>
              <a:t>START funds may be used to pay the qualified higher education expenses at:</a:t>
            </a:r>
          </a:p>
          <a:p>
            <a:pPr marL="744538" lvl="2" indent="-344488">
              <a:buFont typeface="Arial" pitchFamily="34" charset="0"/>
              <a:buChar char="–"/>
            </a:pPr>
            <a:r>
              <a:rPr lang="en-US" dirty="0" smtClean="0"/>
              <a:t>Any college or university, in-state, out-of-state or out-of-country that is approved by the US Department of Education for Title IV funding.</a:t>
            </a:r>
          </a:p>
          <a:p>
            <a:pPr marL="744538" lvl="2" indent="-344488">
              <a:buFont typeface="Arial" pitchFamily="34" charset="0"/>
              <a:buChar char="–"/>
            </a:pPr>
            <a:r>
              <a:rPr lang="en-US" dirty="0" smtClean="0"/>
              <a:t>Louisiana Technical College (all campuses)</a:t>
            </a:r>
          </a:p>
          <a:p>
            <a:pPr marL="744538" lvl="2" indent="-344488">
              <a:buFont typeface="Arial" pitchFamily="34" charset="0"/>
              <a:buChar char="–"/>
            </a:pPr>
            <a:r>
              <a:rPr lang="en-US" dirty="0" smtClean="0"/>
              <a:t>Eligible Louisiana proprietary schools</a:t>
            </a:r>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28600"/>
            <a:ext cx="7924800" cy="1143000"/>
          </a:xfrm>
        </p:spPr>
        <p:txBody>
          <a:bodyPr/>
          <a:lstStyle/>
          <a:p>
            <a:r>
              <a:rPr lang="en-US" sz="3600" dirty="0" smtClean="0"/>
              <a:t>Qualified Higher Education Expenses</a:t>
            </a:r>
            <a:endParaRPr lang="en-US" sz="3600" dirty="0"/>
          </a:p>
        </p:txBody>
      </p:sp>
      <p:sp>
        <p:nvSpPr>
          <p:cNvPr id="3" name="Content Placeholder 2"/>
          <p:cNvSpPr>
            <a:spLocks noGrp="1"/>
          </p:cNvSpPr>
          <p:nvPr>
            <p:ph idx="1"/>
          </p:nvPr>
        </p:nvSpPr>
        <p:spPr/>
        <p:txBody>
          <a:bodyPr/>
          <a:lstStyle/>
          <a:p>
            <a:r>
              <a:rPr lang="en-US" dirty="0" smtClean="0"/>
              <a:t>Tuition &amp; Fees</a:t>
            </a:r>
          </a:p>
          <a:p>
            <a:r>
              <a:rPr lang="en-US" dirty="0" smtClean="0"/>
              <a:t>Room &amp; Board</a:t>
            </a:r>
          </a:p>
          <a:p>
            <a:r>
              <a:rPr lang="en-US" dirty="0" smtClean="0"/>
              <a:t>Books &amp; Supplies</a:t>
            </a:r>
          </a:p>
          <a:p>
            <a:r>
              <a:rPr lang="en-US" dirty="0" smtClean="0"/>
              <a:t>Special Needs Services</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7315200" cy="838200"/>
          </a:xfrm>
        </p:spPr>
        <p:txBody>
          <a:bodyPr/>
          <a:lstStyle/>
          <a:p>
            <a:r>
              <a:rPr lang="en-US" dirty="0" smtClean="0"/>
              <a:t>Account Ownership</a:t>
            </a:r>
            <a:endParaRPr lang="en-US" dirty="0"/>
          </a:p>
        </p:txBody>
      </p:sp>
      <p:sp>
        <p:nvSpPr>
          <p:cNvPr id="3" name="Content Placeholder 2"/>
          <p:cNvSpPr>
            <a:spLocks noGrp="1"/>
          </p:cNvSpPr>
          <p:nvPr>
            <p:ph idx="1"/>
          </p:nvPr>
        </p:nvSpPr>
        <p:spPr>
          <a:xfrm>
            <a:off x="1524000" y="914400"/>
            <a:ext cx="7467600" cy="5715000"/>
          </a:xfrm>
        </p:spPr>
        <p:txBody>
          <a:bodyPr/>
          <a:lstStyle/>
          <a:p>
            <a:pPr>
              <a:spcBef>
                <a:spcPts val="0"/>
              </a:spcBef>
            </a:pPr>
            <a:r>
              <a:rPr lang="en-US" sz="2800" dirty="0" smtClean="0"/>
              <a:t>Accounts may be opened by anyone who wishes to assist a designated Beneficiary in paying for their college education</a:t>
            </a:r>
          </a:p>
          <a:p>
            <a:pPr lvl="1">
              <a:spcBef>
                <a:spcPts val="0"/>
              </a:spcBef>
              <a:buFont typeface="Arial" pitchFamily="34" charset="0"/>
              <a:buChar char="•"/>
            </a:pPr>
            <a:r>
              <a:rPr lang="en-US" sz="2400" b="1" i="1" dirty="0" smtClean="0"/>
              <a:t>Category I </a:t>
            </a:r>
            <a:r>
              <a:rPr lang="en-US" sz="2400" dirty="0" smtClean="0"/>
              <a:t>– Parents, grandparents, court-ordered custodians, and persons claiming the Beneficiary as a dependent on their federal tax return</a:t>
            </a:r>
          </a:p>
          <a:p>
            <a:pPr lvl="2">
              <a:spcBef>
                <a:spcPts val="0"/>
              </a:spcBef>
              <a:buFont typeface="Arial" pitchFamily="34" charset="0"/>
              <a:buChar char="•"/>
            </a:pPr>
            <a:r>
              <a:rPr lang="en-US" sz="2000" dirty="0" smtClean="0"/>
              <a:t>The account owner or Beneficiary must be a Louisiana resident</a:t>
            </a:r>
          </a:p>
          <a:p>
            <a:pPr lvl="1">
              <a:spcBef>
                <a:spcPts val="0"/>
              </a:spcBef>
              <a:buFont typeface="Arial" pitchFamily="34" charset="0"/>
              <a:buChar char="•"/>
            </a:pPr>
            <a:r>
              <a:rPr lang="en-US" sz="2400" b="1" i="1" dirty="0" smtClean="0"/>
              <a:t>Category II </a:t>
            </a:r>
            <a:r>
              <a:rPr lang="en-US" sz="2400" dirty="0" smtClean="0"/>
              <a:t>– Members of the Family: Brothers, sisters, aunts, uncles, spouses, in-laws, step-parents, step-siblings and first cousins of the Beneficiary</a:t>
            </a:r>
          </a:p>
          <a:p>
            <a:pPr lvl="2">
              <a:spcBef>
                <a:spcPts val="0"/>
              </a:spcBef>
            </a:pPr>
            <a:r>
              <a:rPr lang="en-US" sz="2000" dirty="0" smtClean="0"/>
              <a:t>The account owner or the Beneficiary must be a Louisiana resident</a:t>
            </a:r>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
            <a:ext cx="7315200" cy="838200"/>
          </a:xfrm>
        </p:spPr>
        <p:txBody>
          <a:bodyPr/>
          <a:lstStyle/>
          <a:p>
            <a:r>
              <a:rPr lang="en-US" dirty="0" smtClean="0"/>
              <a:t>Account Ownership</a:t>
            </a:r>
            <a:endParaRPr lang="en-US" dirty="0"/>
          </a:p>
        </p:txBody>
      </p:sp>
      <p:sp>
        <p:nvSpPr>
          <p:cNvPr id="3" name="Content Placeholder 2"/>
          <p:cNvSpPr>
            <a:spLocks noGrp="1"/>
          </p:cNvSpPr>
          <p:nvPr>
            <p:ph idx="1"/>
          </p:nvPr>
        </p:nvSpPr>
        <p:spPr>
          <a:xfrm>
            <a:off x="1524000" y="1066800"/>
            <a:ext cx="7467600" cy="5486400"/>
          </a:xfrm>
        </p:spPr>
        <p:txBody>
          <a:bodyPr/>
          <a:lstStyle/>
          <a:p>
            <a:pPr lvl="1">
              <a:spcBef>
                <a:spcPts val="0"/>
              </a:spcBef>
              <a:buFont typeface="Arial" pitchFamily="34" charset="0"/>
              <a:buChar char="•"/>
            </a:pPr>
            <a:r>
              <a:rPr lang="en-US" sz="2400" b="1" i="1" dirty="0" smtClean="0"/>
              <a:t>Category III </a:t>
            </a:r>
            <a:r>
              <a:rPr lang="en-US" sz="2400" dirty="0" smtClean="0"/>
              <a:t>– Independent Student</a:t>
            </a:r>
          </a:p>
          <a:p>
            <a:pPr lvl="2">
              <a:spcBef>
                <a:spcPts val="0"/>
              </a:spcBef>
              <a:buFont typeface="Arial" pitchFamily="34" charset="0"/>
              <a:buChar char="•"/>
            </a:pPr>
            <a:r>
              <a:rPr lang="en-US" sz="2000" dirty="0" smtClean="0"/>
              <a:t>Must be a Louisiana resident</a:t>
            </a:r>
          </a:p>
          <a:p>
            <a:pPr lvl="1">
              <a:spcBef>
                <a:spcPts val="0"/>
              </a:spcBef>
              <a:buFont typeface="Arial" pitchFamily="34" charset="0"/>
              <a:buChar char="•"/>
            </a:pPr>
            <a:r>
              <a:rPr lang="en-US" sz="2400" b="1" i="1" dirty="0" smtClean="0"/>
              <a:t>Category IV </a:t>
            </a:r>
            <a:r>
              <a:rPr lang="en-US" sz="2400" dirty="0" smtClean="0"/>
              <a:t>– Other persons or juridical entities</a:t>
            </a:r>
          </a:p>
          <a:p>
            <a:pPr lvl="2">
              <a:spcBef>
                <a:spcPts val="0"/>
              </a:spcBef>
            </a:pPr>
            <a:r>
              <a:rPr lang="en-US" sz="2000" dirty="0" smtClean="0"/>
              <a:t>Beneficiary must be a Louisiana resident</a:t>
            </a:r>
          </a:p>
          <a:p>
            <a:pPr lvl="1">
              <a:spcBef>
                <a:spcPts val="0"/>
              </a:spcBef>
              <a:buFont typeface="Arial" pitchFamily="34" charset="0"/>
              <a:buChar char="•"/>
            </a:pPr>
            <a:r>
              <a:rPr lang="en-US" sz="2400" b="1" i="1" dirty="0" smtClean="0"/>
              <a:t>Category V </a:t>
            </a:r>
            <a:r>
              <a:rPr lang="en-US" sz="2400" dirty="0" smtClean="0"/>
              <a:t>– Other persons or juridical entities who are Louisiana residents</a:t>
            </a:r>
          </a:p>
          <a:p>
            <a:pPr lvl="2">
              <a:spcBef>
                <a:spcPts val="0"/>
              </a:spcBef>
            </a:pPr>
            <a:r>
              <a:rPr lang="en-US" sz="2000" dirty="0" smtClean="0"/>
              <a:t>Non-resident Beneficiary</a:t>
            </a:r>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
            <a:ext cx="7315200" cy="838200"/>
          </a:xfrm>
        </p:spPr>
        <p:txBody>
          <a:bodyPr/>
          <a:lstStyle/>
          <a:p>
            <a:r>
              <a:rPr lang="en-US" dirty="0" smtClean="0"/>
              <a:t>Account Ownership</a:t>
            </a:r>
            <a:endParaRPr lang="en-US" dirty="0"/>
          </a:p>
        </p:txBody>
      </p:sp>
      <p:sp>
        <p:nvSpPr>
          <p:cNvPr id="3" name="Content Placeholder 2"/>
          <p:cNvSpPr>
            <a:spLocks noGrp="1"/>
          </p:cNvSpPr>
          <p:nvPr>
            <p:ph idx="1"/>
          </p:nvPr>
        </p:nvSpPr>
        <p:spPr>
          <a:xfrm>
            <a:off x="1524000" y="1066800"/>
            <a:ext cx="7467600" cy="5486400"/>
          </a:xfrm>
        </p:spPr>
        <p:txBody>
          <a:bodyPr/>
          <a:lstStyle/>
          <a:p>
            <a:pPr marL="746125"/>
            <a:r>
              <a:rPr lang="en-US" sz="2400" b="1" i="1" dirty="0" smtClean="0"/>
              <a:t>Category VI </a:t>
            </a:r>
            <a:r>
              <a:rPr lang="en-US" sz="2400" dirty="0" smtClean="0"/>
              <a:t>– The account owner is any other person or any government entity desiring to make an irrevocable donation; and, at the time the account is opened: </a:t>
            </a:r>
          </a:p>
          <a:p>
            <a:pPr marL="1146175" lvl="1">
              <a:buFont typeface="Arial" pitchFamily="34" charset="0"/>
              <a:buChar char="•"/>
            </a:pPr>
            <a:r>
              <a:rPr lang="en-US" sz="2000" dirty="0" smtClean="0"/>
              <a:t>(a) the beneficiary is a resident of the state, and </a:t>
            </a:r>
          </a:p>
          <a:p>
            <a:pPr marL="1146175" lvl="1">
              <a:buFont typeface="Arial" pitchFamily="34" charset="0"/>
              <a:buChar char="•"/>
            </a:pPr>
            <a:r>
              <a:rPr lang="en-US" sz="2000" dirty="0" smtClean="0"/>
              <a:t>(b) the federal adjusted gross income of the beneficiary’s family is less than $30,000 or the beneficiary is eligible for a free lunch under the Richard B. Russell National School Act, and </a:t>
            </a:r>
          </a:p>
          <a:p>
            <a:pPr marL="1146175" lvl="1">
              <a:buFont typeface="Arial" pitchFamily="34" charset="0"/>
              <a:buChar char="•"/>
            </a:pPr>
            <a:r>
              <a:rPr lang="en-US" sz="2000" dirty="0" smtClean="0"/>
              <a:t>(c) The beneficiary is a not a member of the account owner’s family nor a member of the family of any member or employee of the Louisiana Tuition Trust Authority (LATTA) or Louisiana Office of Student Financial Assistance (LOSFA).</a:t>
            </a:r>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0"/>
            <a:ext cx="7086600" cy="1143000"/>
          </a:xfrm>
        </p:spPr>
        <p:txBody>
          <a:bodyPr/>
          <a:lstStyle/>
          <a:p>
            <a:r>
              <a:rPr lang="en-US" dirty="0" smtClean="0"/>
              <a:t>Opening a START Account</a:t>
            </a:r>
            <a:endParaRPr lang="en-US" dirty="0"/>
          </a:p>
        </p:txBody>
      </p:sp>
      <p:sp>
        <p:nvSpPr>
          <p:cNvPr id="3" name="Content Placeholder 2"/>
          <p:cNvSpPr>
            <a:spLocks noGrp="1"/>
          </p:cNvSpPr>
          <p:nvPr>
            <p:ph idx="1"/>
          </p:nvPr>
        </p:nvSpPr>
        <p:spPr>
          <a:xfrm>
            <a:off x="1524000" y="914400"/>
            <a:ext cx="7391400" cy="5638800"/>
          </a:xfrm>
        </p:spPr>
        <p:txBody>
          <a:bodyPr/>
          <a:lstStyle/>
          <a:p>
            <a:r>
              <a:rPr lang="en-US" sz="2800" dirty="0" smtClean="0"/>
              <a:t>START accounts may be opened online or by paper application</a:t>
            </a:r>
          </a:p>
          <a:p>
            <a:r>
              <a:rPr lang="en-US" sz="2800" dirty="0" smtClean="0"/>
              <a:t>Accounts may be opened for Beneficiaries at any age at any time during the year</a:t>
            </a:r>
          </a:p>
          <a:p>
            <a:pPr lvl="1"/>
            <a:r>
              <a:rPr lang="en-US" sz="2400" dirty="0" smtClean="0"/>
              <a:t>The Beneficiary must have a Social Security Number</a:t>
            </a:r>
          </a:p>
          <a:p>
            <a:r>
              <a:rPr lang="en-US" sz="2800" dirty="0" smtClean="0"/>
              <a:t>There is no limit to the number of accounts which can be opened for a Beneficiary with multiple owners</a:t>
            </a:r>
          </a:p>
          <a:p>
            <a:pPr lvl="1"/>
            <a:r>
              <a:rPr lang="en-US" sz="2400" dirty="0" smtClean="0"/>
              <a:t>The sum of funds in all accounts may not exceed the Maximum Allowable Account Balance for a Beneficiary</a:t>
            </a:r>
          </a:p>
          <a:p>
            <a:pPr lvl="2"/>
            <a:r>
              <a:rPr lang="en-US" sz="2000" dirty="0" smtClean="0"/>
              <a:t>Currently: </a:t>
            </a:r>
            <a:r>
              <a:rPr lang="en-US" sz="2000" dirty="0" smtClean="0"/>
              <a:t>$303,260</a:t>
            </a:r>
            <a:endParaRPr lang="en-US" sz="2000" dirty="0"/>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theme/theme1.xml><?xml version="1.0" encoding="utf-8"?>
<a:theme xmlns:a="http://schemas.openxmlformats.org/drawingml/2006/main" name="gcw20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gcw2010</Template>
  <TotalTime>165</TotalTime>
  <Words>1309</Words>
  <Application>Microsoft Office PowerPoint</Application>
  <PresentationFormat>On-screen Show (4:3)</PresentationFormat>
  <Paragraphs>169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gcw2010</vt:lpstr>
      <vt:lpstr>PowerPoint Presentation</vt:lpstr>
      <vt:lpstr>PowerPoint Presentation</vt:lpstr>
      <vt:lpstr>START Saving Program</vt:lpstr>
      <vt:lpstr>Eligible Programs &amp; Institutions</vt:lpstr>
      <vt:lpstr>Qualified Higher Education Expenses</vt:lpstr>
      <vt:lpstr>Account Ownership</vt:lpstr>
      <vt:lpstr>Account Ownership</vt:lpstr>
      <vt:lpstr>Account Ownership</vt:lpstr>
      <vt:lpstr>Opening a START Account</vt:lpstr>
      <vt:lpstr>Earnings Enhancements</vt:lpstr>
      <vt:lpstr>Earnings Enhancement Rates for Category I, II, III &amp; VI Accounts</vt:lpstr>
      <vt:lpstr>Earnings Enhancement Cap</vt:lpstr>
      <vt:lpstr>Account Maximum</vt:lpstr>
      <vt:lpstr>Account Contributions</vt:lpstr>
      <vt:lpstr>Rollovers &amp; Transfers</vt:lpstr>
      <vt:lpstr>Louisiana Principal Protection Portfolio</vt:lpstr>
      <vt:lpstr>Investment Funds</vt:lpstr>
      <vt:lpstr>Investment Funds</vt:lpstr>
      <vt:lpstr>Investment Funds</vt:lpstr>
      <vt:lpstr>Tax Considerations</vt:lpstr>
      <vt:lpstr>Financial Aid Implications</vt:lpstr>
      <vt:lpstr>Account Disbursements</vt:lpstr>
      <vt:lpstr>Account Termination</vt:lpstr>
      <vt:lpstr>Account Termination</vt:lpstr>
      <vt:lpstr>Account Information</vt:lpstr>
      <vt:lpstr>Contact START</vt:lpstr>
    </vt:vector>
  </TitlesOfParts>
  <Company>Louisiana Office of Student Financial Assistance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RB0</dc:creator>
  <cp:lastModifiedBy>Rhonda Bridevaux</cp:lastModifiedBy>
  <cp:revision>21</cp:revision>
  <cp:lastPrinted>2013-08-19T20:17:43Z</cp:lastPrinted>
  <dcterms:created xsi:type="dcterms:W3CDTF">2010-08-24T18:05:17Z</dcterms:created>
  <dcterms:modified xsi:type="dcterms:W3CDTF">2013-08-19T20:22:33Z</dcterms:modified>
</cp:coreProperties>
</file>