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60"/>
  </p:normalViewPr>
  <p:slideViewPr>
    <p:cSldViewPr>
      <p:cViewPr varScale="1">
        <p:scale>
          <a:sx n="123" d="100"/>
          <a:sy n="123" d="100"/>
        </p:scale>
        <p:origin x="-122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2" d="100"/>
          <a:sy n="132" d="100"/>
        </p:scale>
        <p:origin x="-1818" y="-8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Source:</a:t>
            </a:r>
            <a:r>
              <a:rPr lang="en-US" baseline="0" dirty="0" smtClean="0"/>
              <a:t> www.myfico.com</a:t>
            </a:r>
            <a:endParaRPr lang="en-US" dirty="0"/>
          </a:p>
        </c:rich>
      </c:tx>
      <c:layout>
        <c:manualLayout>
          <c:xMode val="edge"/>
          <c:yMode val="edge"/>
          <c:x val="0.60227598566308338"/>
          <c:y val="0.8898775379027106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Factors in Your Score</c:v>
                </c:pt>
              </c:strCache>
            </c:strRef>
          </c:tx>
          <c:explosion val="25"/>
          <c:cat>
            <c:strRef>
              <c:f>Sheet1!$A$2:$A$6</c:f>
              <c:strCache>
                <c:ptCount val="5"/>
                <c:pt idx="0">
                  <c:v>Payment History</c:v>
                </c:pt>
                <c:pt idx="1">
                  <c:v>Amounts Owed</c:v>
                </c:pt>
                <c:pt idx="2">
                  <c:v>Length of Credit History</c:v>
                </c:pt>
                <c:pt idx="3">
                  <c:v>New Credit</c:v>
                </c:pt>
                <c:pt idx="4">
                  <c:v>Types of Credit Used</c:v>
                </c:pt>
              </c:strCache>
            </c:strRef>
          </c:cat>
          <c:val>
            <c:numRef>
              <c:f>Sheet1!$B$2:$B$6</c:f>
              <c:numCache>
                <c:formatCode>General</c:formatCode>
                <c:ptCount val="5"/>
                <c:pt idx="0">
                  <c:v>35</c:v>
                </c:pt>
                <c:pt idx="1">
                  <c:v>30</c:v>
                </c:pt>
                <c:pt idx="2">
                  <c:v>15</c:v>
                </c:pt>
                <c:pt idx="3">
                  <c:v>10</c:v>
                </c:pt>
                <c:pt idx="4">
                  <c:v>10</c:v>
                </c:pt>
              </c:numCache>
            </c:numRef>
          </c:val>
        </c:ser>
        <c:dLbls>
          <c:showLegendKey val="0"/>
          <c:showVal val="0"/>
          <c:showCatName val="0"/>
          <c:showSerName val="0"/>
          <c:showPercent val="1"/>
          <c:showBubbleSize val="0"/>
          <c:showLeaderLines val="0"/>
        </c:dLbls>
      </c:pie3DChart>
      <c:spPr>
        <a:noFill/>
        <a:ln w="21870">
          <a:noFill/>
        </a:ln>
      </c:spPr>
    </c:plotArea>
    <c:legend>
      <c:legendPos val="r"/>
      <c:overlay val="0"/>
      <c:txPr>
        <a:bodyPr/>
        <a:lstStyle/>
        <a:p>
          <a:pPr>
            <a:defRPr baseline="0">
              <a:solidFill>
                <a:srgbClr val="3F1E03"/>
              </a:solidFill>
            </a:defRPr>
          </a:pPr>
          <a:endParaRPr lang="en-US"/>
        </a:p>
      </c:txPr>
    </c:legend>
    <c:plotVisOnly val="1"/>
    <c:dispBlanksAs val="zero"/>
    <c:showDLblsOverMax val="0"/>
  </c:chart>
  <c:spPr>
    <a:solidFill>
      <a:schemeClr val="bg1"/>
    </a:solidFill>
  </c:spPr>
  <c:txPr>
    <a:bodyPr/>
    <a:lstStyle/>
    <a:p>
      <a:pPr>
        <a:defRPr sz="155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61" tIns="48331" rIns="96661" bIns="48331" rtlCol="0" anchor="b"/>
          <a:lstStyle>
            <a:lvl1pPr algn="r">
              <a:defRPr sz="1300"/>
            </a:lvl1pPr>
          </a:lstStyle>
          <a:p>
            <a:fld id="{B3D450F4-CE0E-4EAA-9F77-67A5213F9875}" type="slidenum">
              <a:rPr lang="en-US" smtClean="0"/>
              <a:pPr/>
              <a:t>‹#›</a:t>
            </a:fld>
            <a:endParaRPr lang="en-US"/>
          </a:p>
        </p:txBody>
      </p:sp>
    </p:spTree>
    <p:extLst>
      <p:ext uri="{BB962C8B-B14F-4D97-AF65-F5344CB8AC3E}">
        <p14:creationId xmlns:p14="http://schemas.microsoft.com/office/powerpoint/2010/main" val="190729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7EA7AE4-017B-4FA0-8EF9-DB7AEB8E2149}" type="datetimeFigureOut">
              <a:rPr lang="en-US"/>
              <a:pPr>
                <a:defRPr/>
              </a:pPr>
              <a:t>8/19/2013</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5209F1C7-D211-4ECF-85AD-81C85D37F7FA}" type="slidenum">
              <a:rPr lang="en-US"/>
              <a:pPr>
                <a:defRPr/>
              </a:pPr>
              <a:t>‹#›</a:t>
            </a:fld>
            <a:endParaRPr lang="en-US"/>
          </a:p>
        </p:txBody>
      </p:sp>
    </p:spTree>
    <p:extLst>
      <p:ext uri="{BB962C8B-B14F-4D97-AF65-F5344CB8AC3E}">
        <p14:creationId xmlns:p14="http://schemas.microsoft.com/office/powerpoint/2010/main" val="4828330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209F1C7-D211-4ECF-85AD-81C85D37F7FA}" type="slidenum">
              <a:rPr lang="en-US" smtClean="0"/>
              <a:pPr>
                <a:defRPr/>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27BF2D-7983-425C-A10F-43FCE35B656F}" type="datetime1">
              <a:rPr lang="en-US"/>
              <a:pPr>
                <a:defRPr/>
              </a:pPr>
              <a:t>8/19/2013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www.osfa.la.gov</a:t>
            </a:r>
          </a:p>
        </p:txBody>
      </p:sp>
      <p:sp>
        <p:nvSpPr>
          <p:cNvPr id="6" name="Slide Number Placeholder 5"/>
          <p:cNvSpPr>
            <a:spLocks noGrp="1"/>
          </p:cNvSpPr>
          <p:nvPr>
            <p:ph type="sldNum" sz="quarter" idx="12"/>
          </p:nvPr>
        </p:nvSpPr>
        <p:spPr/>
        <p:txBody>
          <a:bodyPr/>
          <a:lstStyle>
            <a:lvl1pPr>
              <a:defRPr/>
            </a:lvl1pPr>
          </a:lstStyle>
          <a:p>
            <a:pPr>
              <a:defRPr/>
            </a:pPr>
            <a:fld id="{056AC34C-8036-4B3F-9BDF-55A7099DC39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E8BCB1-FA97-47BD-858A-10CCE1CE4E52}" type="datetime1">
              <a:rPr lang="en-US"/>
              <a:pPr>
                <a:defRPr/>
              </a:pPr>
              <a:t>8/19/2013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www.osfa.la.gov</a:t>
            </a:r>
          </a:p>
        </p:txBody>
      </p:sp>
      <p:sp>
        <p:nvSpPr>
          <p:cNvPr id="6" name="Slide Number Placeholder 5"/>
          <p:cNvSpPr>
            <a:spLocks noGrp="1"/>
          </p:cNvSpPr>
          <p:nvPr>
            <p:ph type="sldNum" sz="quarter" idx="12"/>
          </p:nvPr>
        </p:nvSpPr>
        <p:spPr/>
        <p:txBody>
          <a:bodyPr/>
          <a:lstStyle>
            <a:lvl1pPr>
              <a:defRPr/>
            </a:lvl1pPr>
          </a:lstStyle>
          <a:p>
            <a:pPr>
              <a:defRPr/>
            </a:pPr>
            <a:fld id="{BA2C056F-F648-40DB-BDB3-85C0B2589DC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2699E0-41AF-44D7-8C86-EB20DB58C7EE}" type="datetime1">
              <a:rPr lang="en-US"/>
              <a:pPr>
                <a:defRPr/>
              </a:pPr>
              <a:t>8/19/2013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www.osfa.la.gov</a:t>
            </a:r>
          </a:p>
        </p:txBody>
      </p:sp>
      <p:sp>
        <p:nvSpPr>
          <p:cNvPr id="6" name="Slide Number Placeholder 5"/>
          <p:cNvSpPr>
            <a:spLocks noGrp="1"/>
          </p:cNvSpPr>
          <p:nvPr>
            <p:ph type="sldNum" sz="quarter" idx="12"/>
          </p:nvPr>
        </p:nvSpPr>
        <p:spPr/>
        <p:txBody>
          <a:bodyPr/>
          <a:lstStyle>
            <a:lvl1pPr>
              <a:defRPr/>
            </a:lvl1pPr>
          </a:lstStyle>
          <a:p>
            <a:pPr>
              <a:defRPr/>
            </a:pPr>
            <a:fld id="{B2F6B6E5-7600-4F20-A914-C8CF56931A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3716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50000"/>
              </a:spcBef>
              <a:spcAft>
                <a:spcPts val="0"/>
              </a:spcAft>
              <a:defRPr/>
            </a:pPr>
            <a:endParaRPr lang="en-US" dirty="0">
              <a:solidFill>
                <a:srgbClr val="00B0F0"/>
              </a:solidFill>
            </a:endParaRPr>
          </a:p>
        </p:txBody>
      </p:sp>
      <p:pic>
        <p:nvPicPr>
          <p:cNvPr id="5" name="Picture 8" descr="losfalogoagencylargenobox.gif"/>
          <p:cNvPicPr>
            <a:picLocks noChangeAspect="1"/>
          </p:cNvPicPr>
          <p:nvPr userDrawn="1"/>
        </p:nvPicPr>
        <p:blipFill>
          <a:blip r:embed="rId2" cstate="print"/>
          <a:srcRect/>
          <a:stretch>
            <a:fillRect/>
          </a:stretch>
        </p:blipFill>
        <p:spPr bwMode="auto">
          <a:xfrm>
            <a:off x="152400" y="5181600"/>
            <a:ext cx="1147763" cy="1543050"/>
          </a:xfrm>
          <a:prstGeom prst="rect">
            <a:avLst/>
          </a:prstGeom>
          <a:noFill/>
          <a:ln w="9525">
            <a:noFill/>
            <a:miter lim="800000"/>
            <a:headEnd/>
            <a:tailEnd/>
          </a:ln>
        </p:spPr>
      </p:pic>
      <p:sp>
        <p:nvSpPr>
          <p:cNvPr id="6" name="TextBox 5"/>
          <p:cNvSpPr txBox="1"/>
          <p:nvPr userDrawn="1"/>
        </p:nvSpPr>
        <p:spPr>
          <a:xfrm>
            <a:off x="76200" y="0"/>
            <a:ext cx="1169551" cy="5029200"/>
          </a:xfrm>
          <a:prstGeom prst="rect">
            <a:avLst/>
          </a:prstGeom>
          <a:noFill/>
        </p:spPr>
        <p:txBody>
          <a:bodyPr vert="vert270" wrap="square">
            <a:spAutoFit/>
          </a:bodyPr>
          <a:lstStyle/>
          <a:p>
            <a:pPr algn="ctr" fontAlgn="auto">
              <a:spcBef>
                <a:spcPct val="50000"/>
              </a:spcBef>
              <a:spcAft>
                <a:spcPts val="0"/>
              </a:spcAft>
              <a:defRPr/>
            </a:pPr>
            <a:r>
              <a:rPr lang="en-US" sz="3200" dirty="0" smtClean="0">
                <a:solidFill>
                  <a:srgbClr val="FFFF00"/>
                </a:solidFill>
                <a:latin typeface="Arial" pitchFamily="34" charset="0"/>
                <a:cs typeface="Arial" pitchFamily="34" charset="0"/>
              </a:rPr>
              <a:t>Professional School Counselor Workshop </a:t>
            </a:r>
            <a:r>
              <a:rPr lang="en-US" sz="3200" dirty="0" smtClean="0">
                <a:solidFill>
                  <a:srgbClr val="FFFF00"/>
                </a:solidFill>
                <a:latin typeface="Arial" pitchFamily="34" charset="0"/>
                <a:cs typeface="Arial" pitchFamily="34" charset="0"/>
              </a:rPr>
              <a:t>2013</a:t>
            </a:r>
            <a:endParaRPr lang="en-US" sz="3200" dirty="0">
              <a:solidFill>
                <a:srgbClr val="FFFF00"/>
              </a:solidFill>
              <a:latin typeface="Arial" pitchFamily="34" charset="0"/>
              <a:cs typeface="Arial" pitchFamily="34" charset="0"/>
            </a:endParaRPr>
          </a:p>
        </p:txBody>
      </p:sp>
      <p:sp>
        <p:nvSpPr>
          <p:cNvPr id="2" name="Title 1"/>
          <p:cNvSpPr>
            <a:spLocks noGrp="1"/>
          </p:cNvSpPr>
          <p:nvPr>
            <p:ph type="title"/>
          </p:nvPr>
        </p:nvSpPr>
        <p:spPr>
          <a:xfrm>
            <a:off x="1600200" y="274638"/>
            <a:ext cx="7086600" cy="1143000"/>
          </a:xfrm>
        </p:spPr>
        <p:txBody>
          <a:bodyPr/>
          <a:lstStyle>
            <a:lvl1pPr>
              <a:defRPr>
                <a:solidFill>
                  <a:srgbClr val="FFFF00"/>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0200" y="1676400"/>
            <a:ext cx="7086600" cy="4449763"/>
          </a:xfr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1"/>
          </p:nvPr>
        </p:nvSpPr>
        <p:spPr>
          <a:xfrm>
            <a:off x="1371600" y="6324600"/>
            <a:ext cx="7772400" cy="365125"/>
          </a:xfrm>
        </p:spPr>
        <p:txBody>
          <a:bodyPr/>
          <a:lstStyle>
            <a:lvl1pPr>
              <a:defRPr>
                <a:solidFill>
                  <a:srgbClr val="FFFF00"/>
                </a:solidFill>
              </a:defRPr>
            </a:lvl1pPr>
          </a:lstStyle>
          <a:p>
            <a:pPr>
              <a:defRPr/>
            </a:pPr>
            <a:r>
              <a:rPr lang="en-US" dirty="0" smtClean="0"/>
              <a:t>www.osfa.la.gov</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2B93DD3-3077-4BA9-97AA-861B48483A86}" type="datetime1">
              <a:rPr lang="en-US"/>
              <a:pPr>
                <a:defRPr/>
              </a:pPr>
              <a:t>8/19/2013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www.osfa.la.gov</a:t>
            </a:r>
          </a:p>
        </p:txBody>
      </p:sp>
      <p:sp>
        <p:nvSpPr>
          <p:cNvPr id="6" name="Slide Number Placeholder 5"/>
          <p:cNvSpPr>
            <a:spLocks noGrp="1"/>
          </p:cNvSpPr>
          <p:nvPr>
            <p:ph type="sldNum" sz="quarter" idx="12"/>
          </p:nvPr>
        </p:nvSpPr>
        <p:spPr/>
        <p:txBody>
          <a:bodyPr/>
          <a:lstStyle>
            <a:lvl1pPr>
              <a:defRPr/>
            </a:lvl1pPr>
          </a:lstStyle>
          <a:p>
            <a:pPr>
              <a:defRPr/>
            </a:pPr>
            <a:fld id="{0C7EFD8B-0EED-49C2-97DE-FC583C0E66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3952670-751F-45E0-A39B-DBAA1AA8FDAE}" type="datetime1">
              <a:rPr lang="en-US"/>
              <a:pPr>
                <a:defRPr/>
              </a:pPr>
              <a:t>8/19/2013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www.osfa.la.gov</a:t>
            </a:r>
          </a:p>
        </p:txBody>
      </p:sp>
      <p:sp>
        <p:nvSpPr>
          <p:cNvPr id="7" name="Slide Number Placeholder 5"/>
          <p:cNvSpPr>
            <a:spLocks noGrp="1"/>
          </p:cNvSpPr>
          <p:nvPr>
            <p:ph type="sldNum" sz="quarter" idx="12"/>
          </p:nvPr>
        </p:nvSpPr>
        <p:spPr/>
        <p:txBody>
          <a:bodyPr/>
          <a:lstStyle>
            <a:lvl1pPr>
              <a:defRPr/>
            </a:lvl1pPr>
          </a:lstStyle>
          <a:p>
            <a:pPr>
              <a:defRPr/>
            </a:pPr>
            <a:fld id="{23B81398-4D4A-4736-B3AF-9BB9FAE8114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CF252FE-3193-4C75-B859-B4B07EA22FBF}" type="datetime1">
              <a:rPr lang="en-US"/>
              <a:pPr>
                <a:defRPr/>
              </a:pPr>
              <a:t>8/19/2013</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www.osfa.la.gov</a:t>
            </a:r>
          </a:p>
        </p:txBody>
      </p:sp>
      <p:sp>
        <p:nvSpPr>
          <p:cNvPr id="9" name="Slide Number Placeholder 5"/>
          <p:cNvSpPr>
            <a:spLocks noGrp="1"/>
          </p:cNvSpPr>
          <p:nvPr>
            <p:ph type="sldNum" sz="quarter" idx="12"/>
          </p:nvPr>
        </p:nvSpPr>
        <p:spPr/>
        <p:txBody>
          <a:bodyPr/>
          <a:lstStyle>
            <a:lvl1pPr>
              <a:defRPr/>
            </a:lvl1pPr>
          </a:lstStyle>
          <a:p>
            <a:pPr>
              <a:defRPr/>
            </a:pPr>
            <a:fld id="{0913AA48-84F0-4B7E-AC1E-3EAE16280B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14AF790-6EB8-47D3-979A-038ED759DC4D}" type="datetime1">
              <a:rPr lang="en-US"/>
              <a:pPr>
                <a:defRPr/>
              </a:pPr>
              <a:t>8/19/2013</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www.osfa.la.gov</a:t>
            </a:r>
          </a:p>
        </p:txBody>
      </p:sp>
      <p:sp>
        <p:nvSpPr>
          <p:cNvPr id="5" name="Slide Number Placeholder 4"/>
          <p:cNvSpPr>
            <a:spLocks noGrp="1"/>
          </p:cNvSpPr>
          <p:nvPr>
            <p:ph type="sldNum" sz="quarter" idx="12"/>
          </p:nvPr>
        </p:nvSpPr>
        <p:spPr/>
        <p:txBody>
          <a:bodyPr/>
          <a:lstStyle>
            <a:lvl1pPr>
              <a:defRPr/>
            </a:lvl1pPr>
          </a:lstStyle>
          <a:p>
            <a:pPr>
              <a:defRPr/>
            </a:pPr>
            <a:fld id="{38B0F68C-1FE2-44DC-BC5D-36E5F87CF58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8D6B26-7CE9-47E2-A085-C66DCC231CAF}" type="datetime1">
              <a:rPr lang="en-US"/>
              <a:pPr>
                <a:defRPr/>
              </a:pPr>
              <a:t>8/19/2013</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www.osfa.la.gov</a:t>
            </a:r>
          </a:p>
        </p:txBody>
      </p:sp>
      <p:sp>
        <p:nvSpPr>
          <p:cNvPr id="4" name="Slide Number Placeholder 5"/>
          <p:cNvSpPr>
            <a:spLocks noGrp="1"/>
          </p:cNvSpPr>
          <p:nvPr>
            <p:ph type="sldNum" sz="quarter" idx="12"/>
          </p:nvPr>
        </p:nvSpPr>
        <p:spPr/>
        <p:txBody>
          <a:bodyPr/>
          <a:lstStyle>
            <a:lvl1pPr>
              <a:defRPr/>
            </a:lvl1pPr>
          </a:lstStyle>
          <a:p>
            <a:pPr>
              <a:defRPr/>
            </a:pPr>
            <a:fld id="{C9EAD503-D151-4124-A3AB-B560299BAC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4FB8BC-7801-4F01-9021-810F8C4CFBEB}" type="datetime1">
              <a:rPr lang="en-US"/>
              <a:pPr>
                <a:defRPr/>
              </a:pPr>
              <a:t>8/19/2013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www.osfa.la.gov</a:t>
            </a:r>
          </a:p>
        </p:txBody>
      </p:sp>
      <p:sp>
        <p:nvSpPr>
          <p:cNvPr id="7" name="Slide Number Placeholder 5"/>
          <p:cNvSpPr>
            <a:spLocks noGrp="1"/>
          </p:cNvSpPr>
          <p:nvPr>
            <p:ph type="sldNum" sz="quarter" idx="12"/>
          </p:nvPr>
        </p:nvSpPr>
        <p:spPr/>
        <p:txBody>
          <a:bodyPr/>
          <a:lstStyle>
            <a:lvl1pPr>
              <a:defRPr/>
            </a:lvl1pPr>
          </a:lstStyle>
          <a:p>
            <a:pPr>
              <a:defRPr/>
            </a:pPr>
            <a:fld id="{369F20B0-52D6-4A5A-BFA3-01EEF91ACB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B3E604-888A-4E0D-A975-BECC979DDA48}" type="datetime1">
              <a:rPr lang="en-US"/>
              <a:pPr>
                <a:defRPr/>
              </a:pPr>
              <a:t>8/19/2013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www.osfa.la.gov</a:t>
            </a:r>
          </a:p>
        </p:txBody>
      </p:sp>
      <p:sp>
        <p:nvSpPr>
          <p:cNvPr id="7" name="Slide Number Placeholder 5"/>
          <p:cNvSpPr>
            <a:spLocks noGrp="1"/>
          </p:cNvSpPr>
          <p:nvPr>
            <p:ph type="sldNum" sz="quarter" idx="12"/>
          </p:nvPr>
        </p:nvSpPr>
        <p:spPr/>
        <p:txBody>
          <a:bodyPr/>
          <a:lstStyle>
            <a:lvl1pPr>
              <a:defRPr/>
            </a:lvl1pPr>
          </a:lstStyle>
          <a:p>
            <a:pPr>
              <a:defRPr/>
            </a:pPr>
            <a:fld id="{FFC13798-23CA-434B-B9C5-3E1F61E4E9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62C0A0F-731E-4E14-B59E-F9E951AAF118}" type="datetime1">
              <a:rPr lang="en-US"/>
              <a:pPr>
                <a:defRPr/>
              </a:pPr>
              <a:t>8/19/2013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www.osfa.la.gov</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C090647-C851-45B7-8F87-F6D502B22D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77" r:id="rId3"/>
    <p:sldLayoutId id="2147483678" r:id="rId4"/>
    <p:sldLayoutId id="2147483679" r:id="rId5"/>
    <p:sldLayoutId id="2147483687" r:id="rId6"/>
    <p:sldLayoutId id="2147483680" r:id="rId7"/>
    <p:sldLayoutId id="2147483681" r:id="rId8"/>
    <p:sldLayoutId id="2147483682" r:id="rId9"/>
    <p:sldLayoutId id="2147483683" r:id="rId10"/>
    <p:sldLayoutId id="2147483684" r:id="rId11"/>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447800" y="5029200"/>
            <a:ext cx="6400800" cy="609600"/>
          </a:xfrm>
          <a:prstGeom prst="rect">
            <a:avLst/>
          </a:prstGeom>
        </p:spPr>
        <p:txBody>
          <a:bodyPr>
            <a:normAutofit/>
          </a:bodyPr>
          <a:lstStyle/>
          <a:p>
            <a:pPr algn="ctr" fontAlgn="auto">
              <a:spcBef>
                <a:spcPct val="20000"/>
              </a:spcBef>
              <a:spcAft>
                <a:spcPts val="0"/>
              </a:spcAft>
              <a:buFont typeface="Arial" pitchFamily="34" charset="0"/>
              <a:buNone/>
              <a:defRPr/>
            </a:pPr>
            <a:r>
              <a:rPr lang="en-US" sz="2400" b="1" i="1" dirty="0">
                <a:latin typeface="+mn-lt"/>
              </a:rPr>
              <a:t>Louisiana’s First Choice for College Access</a:t>
            </a:r>
          </a:p>
          <a:p>
            <a:pPr algn="ctr" fontAlgn="auto">
              <a:spcBef>
                <a:spcPct val="20000"/>
              </a:spcBef>
              <a:spcAft>
                <a:spcPts val="0"/>
              </a:spcAft>
              <a:buFont typeface="Arial" pitchFamily="34" charset="0"/>
              <a:buNone/>
              <a:defRPr/>
            </a:pPr>
            <a:endParaRPr lang="en-US" sz="2400" b="1" i="1" dirty="0">
              <a:solidFill>
                <a:schemeClr val="tx1">
                  <a:tint val="75000"/>
                </a:schemeClr>
              </a:solidFill>
              <a:latin typeface="+mn-lt"/>
            </a:endParaRPr>
          </a:p>
          <a:p>
            <a:pPr algn="ctr" fontAlgn="auto">
              <a:spcBef>
                <a:spcPct val="20000"/>
              </a:spcBef>
              <a:spcAft>
                <a:spcPts val="0"/>
              </a:spcAft>
              <a:buFont typeface="Arial" pitchFamily="34" charset="0"/>
              <a:buNone/>
              <a:defRPr/>
            </a:pPr>
            <a:endParaRPr lang="en-US" sz="2800" b="1" i="1" dirty="0">
              <a:solidFill>
                <a:schemeClr val="accent1">
                  <a:lumMod val="50000"/>
                </a:schemeClr>
              </a:solidFill>
              <a:latin typeface="+mn-lt"/>
            </a:endParaRPr>
          </a:p>
        </p:txBody>
      </p:sp>
      <p:pic>
        <p:nvPicPr>
          <p:cNvPr id="5123" name="Picture 5" descr="losfalogoagencylargenoboxpp.eps"/>
          <p:cNvPicPr>
            <a:picLocks noChangeAspect="1"/>
          </p:cNvPicPr>
          <p:nvPr/>
        </p:nvPicPr>
        <p:blipFill>
          <a:blip r:embed="rId2" cstate="print"/>
          <a:srcRect/>
          <a:stretch>
            <a:fillRect/>
          </a:stretch>
        </p:blipFill>
        <p:spPr bwMode="auto">
          <a:xfrm>
            <a:off x="2590800" y="609600"/>
            <a:ext cx="3802063" cy="4262438"/>
          </a:xfrm>
          <a:prstGeom prst="rect">
            <a:avLst/>
          </a:prstGeom>
          <a:noFill/>
          <a:ln w="9525">
            <a:noFill/>
            <a:miter lim="800000"/>
            <a:headEnd/>
            <a:tailEnd/>
          </a:ln>
        </p:spPr>
      </p:pic>
      <p:sp>
        <p:nvSpPr>
          <p:cNvPr id="5124" name="TextBox 6"/>
          <p:cNvSpPr txBox="1">
            <a:spLocks noChangeArrowheads="1"/>
          </p:cNvSpPr>
          <p:nvPr/>
        </p:nvSpPr>
        <p:spPr bwMode="auto">
          <a:xfrm>
            <a:off x="0" y="5562600"/>
            <a:ext cx="9144000" cy="461963"/>
          </a:xfrm>
          <a:prstGeom prst="rect">
            <a:avLst/>
          </a:prstGeom>
          <a:noFill/>
          <a:ln w="9525">
            <a:noFill/>
            <a:miter lim="800000"/>
            <a:headEnd/>
            <a:tailEnd/>
          </a:ln>
        </p:spPr>
        <p:txBody>
          <a:bodyPr wrap="square">
            <a:spAutoFit/>
          </a:bodyPr>
          <a:lstStyle/>
          <a:p>
            <a:pPr algn="ctr"/>
            <a:r>
              <a:rPr lang="en-US" sz="2400" dirty="0" smtClean="0">
                <a:solidFill>
                  <a:srgbClr val="FFFF00"/>
                </a:solidFill>
              </a:rPr>
              <a:t>FLY: Financial Literacy for You</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72</a:t>
            </a:r>
            <a:endParaRPr lang="en-US" dirty="0"/>
          </a:p>
        </p:txBody>
      </p:sp>
      <p:sp>
        <p:nvSpPr>
          <p:cNvPr id="3" name="Content Placeholder 2"/>
          <p:cNvSpPr>
            <a:spLocks noGrp="1"/>
          </p:cNvSpPr>
          <p:nvPr>
            <p:ph idx="1"/>
          </p:nvPr>
        </p:nvSpPr>
        <p:spPr>
          <a:xfrm>
            <a:off x="1676400" y="1219200"/>
            <a:ext cx="7315200" cy="5334000"/>
          </a:xfrm>
        </p:spPr>
        <p:txBody>
          <a:bodyPr/>
          <a:lstStyle/>
          <a:p>
            <a:r>
              <a:rPr lang="en-US" sz="2800" dirty="0" smtClean="0"/>
              <a:t>The rule says that to find the number of years required to double your money at a given interest rate, you just divide the annual interest rate into 72</a:t>
            </a:r>
          </a:p>
          <a:p>
            <a:r>
              <a:rPr lang="en-US" sz="2800" dirty="0" smtClean="0"/>
              <a:t>Example 1: 72 divided by 2% Interest (passbook account is less) = 36 years. In 36 years, $10,000 would become $20,000</a:t>
            </a:r>
          </a:p>
          <a:p>
            <a:pPr lvl="1"/>
            <a:r>
              <a:rPr lang="en-US" dirty="0" smtClean="0"/>
              <a:t>Open Account - $10,000</a:t>
            </a:r>
          </a:p>
          <a:p>
            <a:pPr lvl="1"/>
            <a:r>
              <a:rPr lang="en-US" dirty="0" smtClean="0"/>
              <a:t>Year 36 – $20,000</a:t>
            </a:r>
            <a:endParaRPr lang="en-US"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620000" cy="1143000"/>
          </a:xfrm>
        </p:spPr>
        <p:txBody>
          <a:bodyPr/>
          <a:lstStyle/>
          <a:p>
            <a:r>
              <a:rPr lang="en-US" sz="3600" dirty="0" smtClean="0"/>
              <a:t>The Power of Compounding Interest</a:t>
            </a:r>
            <a:endParaRPr lang="en-US" sz="3600" dirty="0"/>
          </a:p>
        </p:txBody>
      </p:sp>
      <p:sp>
        <p:nvSpPr>
          <p:cNvPr id="3" name="Content Placeholder 2"/>
          <p:cNvSpPr>
            <a:spLocks noGrp="1"/>
          </p:cNvSpPr>
          <p:nvPr>
            <p:ph idx="1"/>
          </p:nvPr>
        </p:nvSpPr>
        <p:spPr>
          <a:xfrm>
            <a:off x="1600200" y="1371600"/>
            <a:ext cx="7315200" cy="4876800"/>
          </a:xfrm>
        </p:spPr>
        <p:txBody>
          <a:bodyPr/>
          <a:lstStyle/>
          <a:p>
            <a:r>
              <a:rPr lang="en-US" sz="2800" dirty="0" smtClean="0"/>
              <a:t>Compound interest simply means that interest earned gets added to the existing principal</a:t>
            </a:r>
          </a:p>
          <a:p>
            <a:r>
              <a:rPr lang="en-US" sz="2800" dirty="0" smtClean="0"/>
              <a:t>For example, if you invest $100 earning an annual rate of 8% then you would have $108 ($100 + (100 x 0.08)) after one year</a:t>
            </a:r>
          </a:p>
          <a:p>
            <a:r>
              <a:rPr lang="en-US" sz="2800" dirty="0" smtClean="0"/>
              <a:t>After two years you would have $116.64, and after three years you would have $125.97</a:t>
            </a:r>
            <a:endParaRPr lang="en-US" sz="2800" dirty="0"/>
          </a:p>
        </p:txBody>
      </p:sp>
      <p:sp>
        <p:nvSpPr>
          <p:cNvPr id="4" name="Footer Placeholder 3"/>
          <p:cNvSpPr>
            <a:spLocks noGrp="1"/>
          </p:cNvSpPr>
          <p:nvPr>
            <p:ph type="ftr" sz="quarter" idx="11"/>
          </p:nvPr>
        </p:nvSpPr>
        <p:spPr/>
        <p:txBody>
          <a:bodyPr/>
          <a:lstStyle/>
          <a:p>
            <a:pPr>
              <a:defRPr/>
            </a:pPr>
            <a:r>
              <a:rPr lang="en-US" dirty="0" smtClean="0"/>
              <a:t>www.osfa.la.gov</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Who will have more money at age 60?</a:t>
            </a:r>
            <a:endParaRPr lang="en-US" sz="3200" dirty="0"/>
          </a:p>
        </p:txBody>
      </p:sp>
      <p:sp>
        <p:nvSpPr>
          <p:cNvPr id="3" name="Content Placeholder 2"/>
          <p:cNvSpPr>
            <a:spLocks noGrp="1"/>
          </p:cNvSpPr>
          <p:nvPr>
            <p:ph idx="1"/>
          </p:nvPr>
        </p:nvSpPr>
        <p:spPr>
          <a:xfrm>
            <a:off x="1600200" y="1371600"/>
            <a:ext cx="7239000" cy="5029200"/>
          </a:xfrm>
        </p:spPr>
        <p:txBody>
          <a:bodyPr/>
          <a:lstStyle/>
          <a:p>
            <a:pPr marL="1588" indent="-1588">
              <a:buNone/>
            </a:pPr>
            <a:r>
              <a:rPr lang="en-US" sz="2800" dirty="0" smtClean="0"/>
              <a:t>A: If Jill, at the age of 22, starts investing $2,000 at the beginning of each year into a mutual fund for 10 years, stops contributing, but leaves the money in the mutual fund</a:t>
            </a:r>
          </a:p>
          <a:p>
            <a:pPr marL="1588" indent="-1588">
              <a:buNone/>
            </a:pPr>
            <a:r>
              <a:rPr lang="en-US" sz="2800" dirty="0" smtClean="0"/>
              <a:t>B: At the age of 30, Jack starts putting $2,000 a year away into the same mutual fund until he reaches 60</a:t>
            </a:r>
          </a:p>
          <a:p>
            <a:pPr marL="1588" indent="-1588">
              <a:buNone/>
            </a:pPr>
            <a:endParaRPr lang="en-US" sz="2800" dirty="0" smtClean="0"/>
          </a:p>
          <a:p>
            <a:pPr marL="1588" indent="-1588">
              <a:buNone/>
            </a:pPr>
            <a:r>
              <a:rPr lang="en-US" sz="2800" dirty="0" smtClean="0"/>
              <a:t>The fund averages a 10% return for every year the money remains in the mutual fund</a:t>
            </a:r>
            <a:endParaRPr lang="en-US" sz="2800"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www.osfa.la.gov</a:t>
            </a:r>
            <a:endParaRPr lang="en-US"/>
          </a:p>
        </p:txBody>
      </p:sp>
      <p:pic>
        <p:nvPicPr>
          <p:cNvPr id="3"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Checking Accounts</a:t>
            </a:r>
            <a:endParaRPr lang="en-US" dirty="0"/>
          </a:p>
        </p:txBody>
      </p:sp>
      <p:sp>
        <p:nvSpPr>
          <p:cNvPr id="4" name="Content Placeholder 3"/>
          <p:cNvSpPr>
            <a:spLocks noGrp="1"/>
          </p:cNvSpPr>
          <p:nvPr>
            <p:ph idx="1"/>
          </p:nvPr>
        </p:nvSpPr>
        <p:spPr/>
        <p:txBody>
          <a:bodyPr/>
          <a:lstStyle/>
          <a:p>
            <a:r>
              <a:rPr lang="en-US" dirty="0" smtClean="0"/>
              <a:t>Ask Questions</a:t>
            </a:r>
          </a:p>
          <a:p>
            <a:r>
              <a:rPr lang="en-US" dirty="0" smtClean="0"/>
              <a:t>Prevent Overdrafts</a:t>
            </a:r>
          </a:p>
          <a:p>
            <a:endParaRPr lang="en-US" dirty="0" smtClean="0"/>
          </a:p>
          <a:p>
            <a:pPr>
              <a:buNone/>
            </a:pPr>
            <a:r>
              <a:rPr lang="en-US" dirty="0" smtClean="0"/>
              <a:t>For example:</a:t>
            </a:r>
          </a:p>
          <a:p>
            <a:pPr algn="r">
              <a:buNone/>
            </a:pPr>
            <a:r>
              <a:rPr lang="en-US" sz="2400" dirty="0" smtClean="0"/>
              <a:t>Freddy’s Pizza check = $15.86</a:t>
            </a:r>
          </a:p>
          <a:p>
            <a:pPr algn="r">
              <a:buNone/>
            </a:pPr>
            <a:r>
              <a:rPr lang="en-US" sz="2400" dirty="0" smtClean="0"/>
              <a:t>Non-sufficient Funds (NSF) fee = $25.00</a:t>
            </a:r>
          </a:p>
          <a:p>
            <a:pPr algn="r">
              <a:buNone/>
            </a:pPr>
            <a:r>
              <a:rPr lang="en-US" sz="2400" dirty="0" smtClean="0"/>
              <a:t>Pizza parlor charge for NSF check = $25.00</a:t>
            </a:r>
          </a:p>
          <a:p>
            <a:pPr algn="r">
              <a:buNone/>
            </a:pPr>
            <a:r>
              <a:rPr lang="en-US" sz="2400" b="1" dirty="0" smtClean="0"/>
              <a:t>Total cost of pizza = $65.86</a:t>
            </a:r>
            <a:endParaRPr lang="en-US" sz="2400" b="1" dirty="0"/>
          </a:p>
        </p:txBody>
      </p:sp>
      <p:sp>
        <p:nvSpPr>
          <p:cNvPr id="2" name="Footer Placeholder 1"/>
          <p:cNvSpPr>
            <a:spLocks noGrp="1"/>
          </p:cNvSpPr>
          <p:nvPr>
            <p:ph type="ftr" sz="quarter" idx="11"/>
          </p:nvPr>
        </p:nvSpPr>
        <p:spPr/>
        <p:txBody>
          <a:bodyPr/>
          <a:lstStyle/>
          <a:p>
            <a:pPr>
              <a:defRPr/>
            </a:pPr>
            <a:r>
              <a:rPr lang="en-US" smtClean="0"/>
              <a:t>www.osfa.la.gov</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Checking Accounts</a:t>
            </a:r>
            <a:endParaRPr lang="en-US" dirty="0">
              <a:latin typeface="Arial" pitchFamily="34" charset="0"/>
              <a:cs typeface="Arial" pitchFamily="34" charset="0"/>
            </a:endParaRPr>
          </a:p>
        </p:txBody>
      </p:sp>
      <p:sp>
        <p:nvSpPr>
          <p:cNvPr id="3" name="Content Placeholder 2"/>
          <p:cNvSpPr>
            <a:spLocks noGrp="1"/>
          </p:cNvSpPr>
          <p:nvPr>
            <p:ph idx="1"/>
          </p:nvPr>
        </p:nvSpPr>
        <p:spPr>
          <a:xfrm>
            <a:off x="1676400" y="1371600"/>
            <a:ext cx="7086600" cy="4449763"/>
          </a:xfrm>
        </p:spPr>
        <p:txBody>
          <a:bodyPr/>
          <a:lstStyle/>
          <a:p>
            <a:r>
              <a:rPr lang="en-US" dirty="0" smtClean="0">
                <a:latin typeface="Arial" pitchFamily="34" charset="0"/>
                <a:cs typeface="Arial" pitchFamily="34" charset="0"/>
              </a:rPr>
              <a:t>Record purchases</a:t>
            </a:r>
          </a:p>
          <a:p>
            <a:r>
              <a:rPr lang="en-US" dirty="0" smtClean="0">
                <a:latin typeface="Arial" pitchFamily="34" charset="0"/>
                <a:cs typeface="Arial" pitchFamily="34" charset="0"/>
              </a:rPr>
              <a:t>Reconcile</a:t>
            </a:r>
            <a:endParaRPr lang="en-US"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pic>
        <p:nvPicPr>
          <p:cNvPr id="5" name="Picture 5"/>
          <p:cNvPicPr>
            <a:picLocks noChangeAspect="1" noChangeArrowheads="1"/>
          </p:cNvPicPr>
          <p:nvPr/>
        </p:nvPicPr>
        <p:blipFill>
          <a:blip r:embed="rId2" cstate="print"/>
          <a:srcRect/>
          <a:stretch>
            <a:fillRect/>
          </a:stretch>
        </p:blipFill>
        <p:spPr bwMode="auto">
          <a:xfrm>
            <a:off x="1676400" y="2590800"/>
            <a:ext cx="7239000" cy="3810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Debit Cards</a:t>
            </a:r>
            <a:endParaRPr lang="en-US" dirty="0"/>
          </a:p>
        </p:txBody>
      </p:sp>
      <p:sp>
        <p:nvSpPr>
          <p:cNvPr id="3" name="Content Placeholder 2"/>
          <p:cNvSpPr>
            <a:spLocks noGrp="1"/>
          </p:cNvSpPr>
          <p:nvPr>
            <p:ph idx="1"/>
          </p:nvPr>
        </p:nvSpPr>
        <p:spPr/>
        <p:txBody>
          <a:bodyPr/>
          <a:lstStyle/>
          <a:p>
            <a:r>
              <a:rPr lang="en-US" dirty="0" smtClean="0"/>
              <a:t>Records all debit card purchases in your check register</a:t>
            </a:r>
          </a:p>
          <a:p>
            <a:r>
              <a:rPr lang="en-US" dirty="0" smtClean="0"/>
              <a:t>Using a debit card to withdraw cash from an ATM can also be expensive</a:t>
            </a:r>
          </a:p>
          <a:p>
            <a:pPr lvl="1"/>
            <a:r>
              <a:rPr lang="en-US" dirty="0" smtClean="0"/>
              <a:t>ATM fees can be $2.00 or more per transaction</a:t>
            </a:r>
            <a:endParaRPr lang="en-US"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6038"/>
            <a:ext cx="7086600" cy="792162"/>
          </a:xfrm>
        </p:spPr>
        <p:txBody>
          <a:bodyPr/>
          <a:lstStyle/>
          <a:p>
            <a:r>
              <a:rPr lang="en-US" dirty="0" smtClean="0"/>
              <a:t>Credit Cards</a:t>
            </a:r>
            <a:endParaRPr lang="en-US" dirty="0"/>
          </a:p>
        </p:txBody>
      </p:sp>
      <p:pic>
        <p:nvPicPr>
          <p:cNvPr id="5" name="Picture 2"/>
          <p:cNvPicPr>
            <a:picLocks noGrp="1" noChangeAspect="1" noChangeArrowheads="1"/>
          </p:cNvPicPr>
          <p:nvPr>
            <p:ph idx="1"/>
          </p:nvPr>
        </p:nvPicPr>
        <p:blipFill>
          <a:blip r:embed="rId2" cstate="print"/>
          <a:srcRect/>
          <a:stretch>
            <a:fillRect/>
          </a:stretch>
        </p:blipFill>
        <p:spPr>
          <a:xfrm>
            <a:off x="2595271" y="811684"/>
            <a:ext cx="5123686" cy="5970116"/>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Cards</a:t>
            </a:r>
            <a:endParaRPr lang="en-US" dirty="0"/>
          </a:p>
        </p:txBody>
      </p:sp>
      <p:sp>
        <p:nvSpPr>
          <p:cNvPr id="3" name="Content Placeholder 2"/>
          <p:cNvSpPr>
            <a:spLocks noGrp="1"/>
          </p:cNvSpPr>
          <p:nvPr>
            <p:ph idx="1"/>
          </p:nvPr>
        </p:nvSpPr>
        <p:spPr>
          <a:xfrm>
            <a:off x="1600200" y="1295400"/>
            <a:ext cx="7086600" cy="5105400"/>
          </a:xfrm>
        </p:spPr>
        <p:txBody>
          <a:bodyPr/>
          <a:lstStyle/>
          <a:p>
            <a:r>
              <a:rPr lang="en-US" sz="2400" dirty="0" smtClean="0"/>
              <a:t>EXAMPLE: Sally </a:t>
            </a:r>
            <a:r>
              <a:rPr lang="en-US" sz="2400" dirty="0" err="1" smtClean="0"/>
              <a:t>Maxout</a:t>
            </a:r>
            <a:r>
              <a:rPr lang="en-US" sz="2400" dirty="0" smtClean="0"/>
              <a:t> has a card with a $3,000 credit limit, a balance of $2,985, and a 19% interest rate. She sends her minimum payment due of $168 in late and is looking at a lot of fees:</a:t>
            </a:r>
          </a:p>
          <a:p>
            <a:pPr indent="401638">
              <a:buNone/>
            </a:pPr>
            <a:r>
              <a:rPr lang="en-US" sz="2000" b="1" dirty="0" smtClean="0"/>
              <a:t>Balance:			$2,985</a:t>
            </a:r>
          </a:p>
          <a:p>
            <a:pPr indent="401638">
              <a:buNone/>
            </a:pPr>
            <a:r>
              <a:rPr lang="en-US" sz="2000" b="1" dirty="0" smtClean="0"/>
              <a:t>Finance Charge:	           +$     48</a:t>
            </a:r>
          </a:p>
          <a:p>
            <a:pPr indent="401638">
              <a:buNone/>
            </a:pPr>
            <a:r>
              <a:rPr lang="en-US" sz="2000" b="1" dirty="0" smtClean="0"/>
              <a:t>Late fee:		           +$     35</a:t>
            </a:r>
          </a:p>
          <a:p>
            <a:pPr indent="401638">
              <a:buNone/>
            </a:pPr>
            <a:r>
              <a:rPr lang="en-US" sz="2000" b="1" dirty="0" smtClean="0"/>
              <a:t>New balance:		$3,068</a:t>
            </a:r>
          </a:p>
          <a:p>
            <a:pPr indent="401638">
              <a:buNone/>
            </a:pPr>
            <a:r>
              <a:rPr lang="en-US" sz="2000" b="1" dirty="0" smtClean="0"/>
              <a:t>Over limit fee:	           +$     35</a:t>
            </a:r>
          </a:p>
          <a:p>
            <a:pPr indent="401638">
              <a:buNone/>
            </a:pPr>
            <a:r>
              <a:rPr lang="en-US" sz="2000" b="1" dirty="0" smtClean="0"/>
              <a:t>New balance:		$3,103</a:t>
            </a:r>
          </a:p>
          <a:p>
            <a:pPr indent="401638">
              <a:buNone/>
            </a:pPr>
            <a:r>
              <a:rPr lang="en-US" sz="2000" b="1" dirty="0" smtClean="0"/>
              <a:t>Payment:	            -$   168</a:t>
            </a:r>
          </a:p>
          <a:p>
            <a:pPr indent="401638">
              <a:buNone/>
            </a:pPr>
            <a:r>
              <a:rPr lang="en-US" sz="2000" b="1" dirty="0" smtClean="0"/>
              <a:t>New Balance:		$2,935</a:t>
            </a:r>
            <a:endParaRPr lang="en-US" sz="2000" b="1" dirty="0"/>
          </a:p>
        </p:txBody>
      </p:sp>
      <p:sp>
        <p:nvSpPr>
          <p:cNvPr id="4" name="Footer Placeholder 3"/>
          <p:cNvSpPr>
            <a:spLocks noGrp="1"/>
          </p:cNvSpPr>
          <p:nvPr>
            <p:ph type="ftr" sz="quarter" idx="11"/>
          </p:nvPr>
        </p:nvSpPr>
        <p:spPr/>
        <p:txBody>
          <a:bodyPr/>
          <a:lstStyle/>
          <a:p>
            <a:pPr>
              <a:defRPr/>
            </a:pPr>
            <a:r>
              <a:rPr lang="en-US" dirty="0" smtClean="0"/>
              <a:t>www.osfa.la.gov</a:t>
            </a:r>
            <a:endParaRPr lang="en-US" dirty="0"/>
          </a:p>
        </p:txBody>
      </p:sp>
      <p:cxnSp>
        <p:nvCxnSpPr>
          <p:cNvPr id="6" name="Straight Connector 5"/>
          <p:cNvCxnSpPr/>
          <p:nvPr/>
        </p:nvCxnSpPr>
        <p:spPr>
          <a:xfrm>
            <a:off x="5257800" y="4267200"/>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257800" y="5029200"/>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57800" y="5791200"/>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Card Tips</a:t>
            </a:r>
            <a:endParaRPr lang="en-US" dirty="0"/>
          </a:p>
        </p:txBody>
      </p:sp>
      <p:sp>
        <p:nvSpPr>
          <p:cNvPr id="3" name="Content Placeholder 2"/>
          <p:cNvSpPr>
            <a:spLocks noGrp="1"/>
          </p:cNvSpPr>
          <p:nvPr>
            <p:ph idx="1"/>
          </p:nvPr>
        </p:nvSpPr>
        <p:spPr/>
        <p:txBody>
          <a:bodyPr/>
          <a:lstStyle/>
          <a:p>
            <a:r>
              <a:rPr lang="en-US" dirty="0" smtClean="0"/>
              <a:t>Put Away the Plastic</a:t>
            </a:r>
          </a:p>
          <a:p>
            <a:pPr lvl="1"/>
            <a:r>
              <a:rPr lang="en-US" dirty="0" smtClean="0"/>
              <a:t>Don’t use a credit card unless your debt is at a manageable level and you know you’ll have the money to pay the bill when it arrives</a:t>
            </a:r>
          </a:p>
          <a:p>
            <a:pPr lvl="1"/>
            <a:r>
              <a:rPr lang="en-US" dirty="0" smtClean="0"/>
              <a:t>80% of undergraduate students have a credit card in their name with an average outstanding balance of over $2,100.</a:t>
            </a:r>
            <a:endParaRPr lang="en-US"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www.osfa.la.gov</a:t>
            </a:r>
            <a:endParaRPr lang="en-US" dirty="0"/>
          </a:p>
        </p:txBody>
      </p:sp>
      <p:sp>
        <p:nvSpPr>
          <p:cNvPr id="6" name="TextBox 5"/>
          <p:cNvSpPr txBox="1"/>
          <p:nvPr/>
        </p:nvSpPr>
        <p:spPr>
          <a:xfrm>
            <a:off x="1371600" y="5257800"/>
            <a:ext cx="7772400" cy="523220"/>
          </a:xfrm>
          <a:prstGeom prst="rect">
            <a:avLst/>
          </a:prstGeom>
          <a:noFill/>
        </p:spPr>
        <p:txBody>
          <a:bodyPr wrap="square" rtlCol="0">
            <a:spAutoFit/>
          </a:bodyPr>
          <a:lstStyle/>
          <a:p>
            <a:pPr algn="ctr"/>
            <a:r>
              <a:rPr lang="en-US" sz="2800" dirty="0" smtClean="0">
                <a:solidFill>
                  <a:schemeClr val="bg1"/>
                </a:solidFill>
              </a:rPr>
              <a:t>Budgeting – It pays to plan</a:t>
            </a:r>
            <a:endParaRPr lang="en-US" sz="2800" dirty="0">
              <a:solidFill>
                <a:schemeClr val="bg1"/>
              </a:solidFill>
            </a:endParaRPr>
          </a:p>
        </p:txBody>
      </p:sp>
      <p:pic>
        <p:nvPicPr>
          <p:cNvPr id="5" name="Picture 4" descr="losfaflylogo.eps"/>
          <p:cNvPicPr>
            <a:picLocks noChangeAspect="1"/>
          </p:cNvPicPr>
          <p:nvPr/>
        </p:nvPicPr>
        <p:blipFill>
          <a:blip r:embed="rId2" cstate="print"/>
          <a:stretch>
            <a:fillRect/>
          </a:stretch>
        </p:blipFill>
        <p:spPr>
          <a:xfrm>
            <a:off x="3733800" y="1058400"/>
            <a:ext cx="2777021" cy="4047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Management</a:t>
            </a:r>
            <a:endParaRPr lang="en-US" dirty="0"/>
          </a:p>
        </p:txBody>
      </p:sp>
      <p:sp>
        <p:nvSpPr>
          <p:cNvPr id="3" name="Content Placeholder 2"/>
          <p:cNvSpPr>
            <a:spLocks noGrp="1"/>
          </p:cNvSpPr>
          <p:nvPr>
            <p:ph idx="1"/>
          </p:nvPr>
        </p:nvSpPr>
        <p:spPr/>
        <p:txBody>
          <a:bodyPr/>
          <a:lstStyle/>
          <a:p>
            <a:r>
              <a:rPr lang="en-US" dirty="0" smtClean="0"/>
              <a:t>Two methods to manage debt with interest rates:</a:t>
            </a:r>
          </a:p>
          <a:p>
            <a:pPr lvl="1"/>
            <a:r>
              <a:rPr lang="en-US" dirty="0" smtClean="0"/>
              <a:t>Pay off the debt with the Highest Interest Rate</a:t>
            </a:r>
          </a:p>
          <a:p>
            <a:pPr lvl="1"/>
            <a:r>
              <a:rPr lang="en-US" dirty="0" smtClean="0"/>
              <a:t>Pay off the Debt with the Lowest Payment Owed (the Snowball effect)</a:t>
            </a:r>
            <a:endParaRPr lang="en-US"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Management</a:t>
            </a:r>
            <a:endParaRPr lang="en-US" dirty="0"/>
          </a:p>
        </p:txBody>
      </p:sp>
      <p:sp>
        <p:nvSpPr>
          <p:cNvPr id="3" name="Content Placeholder 2"/>
          <p:cNvSpPr>
            <a:spLocks noGrp="1"/>
          </p:cNvSpPr>
          <p:nvPr>
            <p:ph idx="1"/>
          </p:nvPr>
        </p:nvSpPr>
        <p:spPr>
          <a:xfrm>
            <a:off x="1600200" y="1295400"/>
            <a:ext cx="7391400" cy="5181600"/>
          </a:xfrm>
        </p:spPr>
        <p:txBody>
          <a:bodyPr/>
          <a:lstStyle/>
          <a:p>
            <a:r>
              <a:rPr lang="en-US" dirty="0" smtClean="0"/>
              <a:t>Pay off the Debt with the highest Interest Rate</a:t>
            </a:r>
          </a:p>
          <a:p>
            <a:pPr lvl="1"/>
            <a:r>
              <a:rPr lang="en-US" dirty="0" smtClean="0"/>
              <a:t>If you’ve got unpaid balances on several credit cards, you should first pay down the card that charges the highest rate. Pay as much as you can toward that debt each month until your balance is once again zero, while still paying the minimum on your other cards</a:t>
            </a:r>
          </a:p>
          <a:p>
            <a:r>
              <a:rPr lang="en-US" dirty="0" smtClean="0"/>
              <a:t>www.sec.gov</a:t>
            </a:r>
            <a:endParaRPr lang="en-US" dirty="0"/>
          </a:p>
        </p:txBody>
      </p:sp>
      <p:sp>
        <p:nvSpPr>
          <p:cNvPr id="4" name="Footer Placeholder 3"/>
          <p:cNvSpPr>
            <a:spLocks noGrp="1"/>
          </p:cNvSpPr>
          <p:nvPr>
            <p:ph type="ftr" sz="quarter" idx="11"/>
          </p:nvPr>
        </p:nvSpPr>
        <p:spPr/>
        <p:txBody>
          <a:bodyPr/>
          <a:lstStyle/>
          <a:p>
            <a:pPr>
              <a:defRPr/>
            </a:pPr>
            <a:r>
              <a:rPr lang="en-US" dirty="0" smtClean="0"/>
              <a:t>www.osfa.la.gov</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Management</a:t>
            </a:r>
            <a:endParaRPr lang="en-US" dirty="0"/>
          </a:p>
        </p:txBody>
      </p:sp>
      <p:sp>
        <p:nvSpPr>
          <p:cNvPr id="3" name="Content Placeholder 2"/>
          <p:cNvSpPr>
            <a:spLocks noGrp="1"/>
          </p:cNvSpPr>
          <p:nvPr>
            <p:ph idx="1"/>
          </p:nvPr>
        </p:nvSpPr>
        <p:spPr>
          <a:xfrm>
            <a:off x="1600200" y="1371600"/>
            <a:ext cx="7086600" cy="4449763"/>
          </a:xfrm>
        </p:spPr>
        <p:txBody>
          <a:bodyPr/>
          <a:lstStyle/>
          <a:p>
            <a:r>
              <a:rPr lang="en-US" dirty="0" smtClean="0"/>
              <a:t>Pay off the debt with the lowest payment owed</a:t>
            </a:r>
            <a:endParaRPr lang="en-US"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graphicFrame>
        <p:nvGraphicFramePr>
          <p:cNvPr id="5" name="Content Placeholder 3"/>
          <p:cNvGraphicFramePr>
            <a:graphicFrameLocks/>
          </p:cNvGraphicFramePr>
          <p:nvPr/>
        </p:nvGraphicFramePr>
        <p:xfrm>
          <a:off x="1981200" y="2438400"/>
          <a:ext cx="6858000" cy="1752600"/>
        </p:xfrm>
        <a:graphic>
          <a:graphicData uri="http://schemas.openxmlformats.org/drawingml/2006/table">
            <a:tbl>
              <a:tblPr firstRow="1" bandRow="1">
                <a:tableStyleId>{5C22544A-7EE6-4342-B048-85BDC9FD1C3A}</a:tableStyleId>
              </a:tblPr>
              <a:tblGrid>
                <a:gridCol w="2209800"/>
                <a:gridCol w="1295400"/>
                <a:gridCol w="1219200"/>
                <a:gridCol w="1066800"/>
                <a:gridCol w="1066800"/>
              </a:tblGrid>
              <a:tr h="370840">
                <a:tc>
                  <a:txBody>
                    <a:bodyPr/>
                    <a:lstStyle/>
                    <a:p>
                      <a:r>
                        <a:rPr lang="en-US" dirty="0" smtClean="0"/>
                        <a:t>Type of Loan</a:t>
                      </a:r>
                      <a:endParaRPr lang="en-US" dirty="0"/>
                    </a:p>
                  </a:txBody>
                  <a:tcPr>
                    <a:solidFill>
                      <a:schemeClr val="accent6"/>
                    </a:solidFill>
                  </a:tcPr>
                </a:tc>
                <a:tc>
                  <a:txBody>
                    <a:bodyPr/>
                    <a:lstStyle/>
                    <a:p>
                      <a:r>
                        <a:rPr lang="en-US" dirty="0" smtClean="0"/>
                        <a:t>Amount owed</a:t>
                      </a:r>
                      <a:endParaRPr lang="en-US" dirty="0"/>
                    </a:p>
                  </a:txBody>
                  <a:tcPr>
                    <a:solidFill>
                      <a:schemeClr val="tx2">
                        <a:lumMod val="60000"/>
                        <a:lumOff val="40000"/>
                      </a:schemeClr>
                    </a:solidFill>
                  </a:tcPr>
                </a:tc>
                <a:tc>
                  <a:txBody>
                    <a:bodyPr/>
                    <a:lstStyle/>
                    <a:p>
                      <a:r>
                        <a:rPr lang="en-US" dirty="0" smtClean="0"/>
                        <a:t>Minimum Payment</a:t>
                      </a:r>
                      <a:endParaRPr lang="en-US" dirty="0"/>
                    </a:p>
                  </a:txBody>
                  <a:tcPr>
                    <a:solidFill>
                      <a:srgbClr val="92D050"/>
                    </a:solidFill>
                  </a:tcPr>
                </a:tc>
                <a:tc>
                  <a:txBody>
                    <a:bodyPr/>
                    <a:lstStyle/>
                    <a:p>
                      <a:r>
                        <a:rPr lang="en-US" dirty="0" smtClean="0"/>
                        <a:t>Interest Rate</a:t>
                      </a:r>
                      <a:endParaRPr lang="en-US" dirty="0"/>
                    </a:p>
                  </a:txBody>
                  <a:tcPr>
                    <a:solidFill>
                      <a:schemeClr val="accent2"/>
                    </a:solidFill>
                  </a:tcPr>
                </a:tc>
                <a:tc>
                  <a:txBody>
                    <a:bodyPr/>
                    <a:lstStyle/>
                    <a:p>
                      <a:r>
                        <a:rPr lang="en-US" dirty="0" smtClean="0"/>
                        <a:t>Priority</a:t>
                      </a:r>
                      <a:endParaRPr lang="en-US" dirty="0"/>
                    </a:p>
                  </a:txBody>
                  <a:tcPr>
                    <a:solidFill>
                      <a:schemeClr val="accent2">
                        <a:lumMod val="75000"/>
                      </a:schemeClr>
                    </a:solidFill>
                  </a:tcPr>
                </a:tc>
              </a:tr>
              <a:tr h="370840">
                <a:tc>
                  <a:txBody>
                    <a:bodyPr/>
                    <a:lstStyle/>
                    <a:p>
                      <a:r>
                        <a:rPr lang="en-US" dirty="0" smtClean="0"/>
                        <a:t>Credit</a:t>
                      </a:r>
                      <a:r>
                        <a:rPr lang="en-US" baseline="0" dirty="0" smtClean="0"/>
                        <a:t> Card</a:t>
                      </a:r>
                      <a:endParaRPr lang="en-US" dirty="0"/>
                    </a:p>
                  </a:txBody>
                  <a:tcPr/>
                </a:tc>
                <a:tc>
                  <a:txBody>
                    <a:bodyPr/>
                    <a:lstStyle/>
                    <a:p>
                      <a:r>
                        <a:rPr lang="en-US" dirty="0" smtClean="0"/>
                        <a:t>$1200</a:t>
                      </a:r>
                      <a:endParaRPr lang="en-US" dirty="0"/>
                    </a:p>
                  </a:txBody>
                  <a:tcPr/>
                </a:tc>
                <a:tc>
                  <a:txBody>
                    <a:bodyPr/>
                    <a:lstStyle/>
                    <a:p>
                      <a:r>
                        <a:rPr lang="en-US" dirty="0" smtClean="0"/>
                        <a:t>$100</a:t>
                      </a:r>
                      <a:endParaRPr lang="en-US" dirty="0"/>
                    </a:p>
                  </a:txBody>
                  <a:tcPr/>
                </a:tc>
                <a:tc>
                  <a:txBody>
                    <a:bodyPr/>
                    <a:lstStyle/>
                    <a:p>
                      <a:r>
                        <a:rPr lang="en-US" dirty="0" smtClean="0"/>
                        <a:t>16%</a:t>
                      </a:r>
                      <a:endParaRPr lang="en-US" dirty="0"/>
                    </a:p>
                  </a:txBody>
                  <a:tcPr/>
                </a:tc>
                <a:tc>
                  <a:txBody>
                    <a:bodyPr/>
                    <a:lstStyle/>
                    <a:p>
                      <a:r>
                        <a:rPr lang="en-US" dirty="0" smtClean="0"/>
                        <a:t>1</a:t>
                      </a:r>
                      <a:endParaRPr lang="en-US" dirty="0"/>
                    </a:p>
                  </a:txBody>
                  <a:tcPr/>
                </a:tc>
              </a:tr>
              <a:tr h="370840">
                <a:tc>
                  <a:txBody>
                    <a:bodyPr/>
                    <a:lstStyle/>
                    <a:p>
                      <a:r>
                        <a:rPr lang="en-US" dirty="0" smtClean="0"/>
                        <a:t>Student Loan</a:t>
                      </a:r>
                      <a:endParaRPr lang="en-US" dirty="0"/>
                    </a:p>
                  </a:txBody>
                  <a:tcPr/>
                </a:tc>
                <a:tc>
                  <a:txBody>
                    <a:bodyPr/>
                    <a:lstStyle/>
                    <a:p>
                      <a:r>
                        <a:rPr lang="en-US" dirty="0" smtClean="0"/>
                        <a:t>$5000</a:t>
                      </a:r>
                      <a:endParaRPr lang="en-US" dirty="0"/>
                    </a:p>
                  </a:txBody>
                  <a:tcPr/>
                </a:tc>
                <a:tc>
                  <a:txBody>
                    <a:bodyPr/>
                    <a:lstStyle/>
                    <a:p>
                      <a:r>
                        <a:rPr lang="en-US" dirty="0" smtClean="0"/>
                        <a:t>$50</a:t>
                      </a:r>
                      <a:endParaRPr lang="en-US" dirty="0"/>
                    </a:p>
                  </a:txBody>
                  <a:tcPr/>
                </a:tc>
                <a:tc>
                  <a:txBody>
                    <a:bodyPr/>
                    <a:lstStyle/>
                    <a:p>
                      <a:r>
                        <a:rPr lang="en-US" dirty="0" smtClean="0"/>
                        <a:t>6.8%</a:t>
                      </a:r>
                      <a:endParaRPr lang="en-US" dirty="0"/>
                    </a:p>
                  </a:txBody>
                  <a:tcPr/>
                </a:tc>
                <a:tc>
                  <a:txBody>
                    <a:bodyPr/>
                    <a:lstStyle/>
                    <a:p>
                      <a:r>
                        <a:rPr lang="en-US" dirty="0" smtClean="0"/>
                        <a:t>2</a:t>
                      </a:r>
                      <a:endParaRPr lang="en-US" dirty="0"/>
                    </a:p>
                  </a:txBody>
                  <a:tcPr/>
                </a:tc>
              </a:tr>
              <a:tr h="370840">
                <a:tc>
                  <a:txBody>
                    <a:bodyPr/>
                    <a:lstStyle/>
                    <a:p>
                      <a:r>
                        <a:rPr lang="en-US" dirty="0" smtClean="0"/>
                        <a:t>Collection</a:t>
                      </a:r>
                      <a:r>
                        <a:rPr lang="en-US" baseline="0" dirty="0" smtClean="0"/>
                        <a:t> Agency</a:t>
                      </a:r>
                      <a:endParaRPr lang="en-US" dirty="0"/>
                    </a:p>
                  </a:txBody>
                  <a:tcPr/>
                </a:tc>
                <a:tc>
                  <a:txBody>
                    <a:bodyPr/>
                    <a:lstStyle/>
                    <a:p>
                      <a:r>
                        <a:rPr lang="en-US" dirty="0" smtClean="0"/>
                        <a:t>$500</a:t>
                      </a:r>
                      <a:endParaRPr lang="en-US" dirty="0"/>
                    </a:p>
                  </a:txBody>
                  <a:tcPr/>
                </a:tc>
                <a:tc>
                  <a:txBody>
                    <a:bodyPr/>
                    <a:lstStyle/>
                    <a:p>
                      <a:r>
                        <a:rPr lang="en-US" dirty="0" smtClean="0"/>
                        <a:t>$100</a:t>
                      </a:r>
                      <a:endParaRPr lang="en-US" dirty="0"/>
                    </a:p>
                  </a:txBody>
                  <a:tcPr/>
                </a:tc>
                <a:tc>
                  <a:txBody>
                    <a:bodyPr/>
                    <a:lstStyle/>
                    <a:p>
                      <a:r>
                        <a:rPr lang="en-US" dirty="0" smtClean="0"/>
                        <a:t>12%</a:t>
                      </a:r>
                      <a:endParaRPr lang="en-US" dirty="0"/>
                    </a:p>
                  </a:txBody>
                  <a:tcPr/>
                </a:tc>
                <a:tc>
                  <a:txBody>
                    <a:bodyPr/>
                    <a:lstStyle/>
                    <a:p>
                      <a:r>
                        <a:rPr lang="en-US" dirty="0" smtClean="0"/>
                        <a:t>1    Paid</a:t>
                      </a:r>
                      <a:r>
                        <a:rPr lang="en-US" baseline="0" dirty="0" smtClean="0"/>
                        <a:t> </a:t>
                      </a:r>
                      <a:endParaRPr lang="en-US" dirty="0"/>
                    </a:p>
                  </a:txBody>
                  <a:tcPr/>
                </a:tc>
              </a:tr>
            </a:tbl>
          </a:graphicData>
        </a:graphic>
      </p:graphicFrame>
      <p:sp>
        <p:nvSpPr>
          <p:cNvPr id="6" name="TextBox 5"/>
          <p:cNvSpPr txBox="1"/>
          <p:nvPr/>
        </p:nvSpPr>
        <p:spPr>
          <a:xfrm>
            <a:off x="1981200" y="4267200"/>
            <a:ext cx="6934200" cy="2308225"/>
          </a:xfrm>
          <a:prstGeom prst="rect">
            <a:avLst/>
          </a:prstGeom>
          <a:noFill/>
        </p:spPr>
        <p:txBody>
          <a:bodyPr>
            <a:spAutoFit/>
          </a:bodyPr>
          <a:lstStyle/>
          <a:p>
            <a:pPr>
              <a:defRPr/>
            </a:pPr>
            <a:r>
              <a:rPr lang="en-US" sz="1800" b="0" i="1" dirty="0">
                <a:solidFill>
                  <a:schemeClr val="bg1"/>
                </a:solidFill>
                <a:latin typeface="+mn-lt"/>
              </a:rPr>
              <a:t>In the example you can see that this person pays $250 per month toward three debts.  At $100 per month, the Collection Agency debt can be paid off in five months [technically, he would still have a balance of $10.20 if he did not pay a little more each month to cover the interest] .  Once paid off, take the Collection Agency payment amount and add it to the current Credit Card payment for a total of $200 a month. </a:t>
            </a:r>
            <a:r>
              <a:rPr lang="en-US" sz="1800" b="0" i="1" dirty="0">
                <a:solidFill>
                  <a:schemeClr val="bg1"/>
                </a:solidFill>
                <a:latin typeface="Arial" pitchFamily="34" charset="0"/>
                <a:cs typeface="Arial" pitchFamily="34" charset="0"/>
              </a:rPr>
              <a:t>This will save you $1812 in payments over continuing to pay the same payments on these debts.</a:t>
            </a:r>
            <a:endParaRPr lang="en-US" sz="1800" b="0" i="1" dirty="0">
              <a:solidFill>
                <a:srgbClr val="5C2C04"/>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086600" cy="1143000"/>
          </a:xfrm>
        </p:spPr>
        <p:txBody>
          <a:bodyPr/>
          <a:lstStyle/>
          <a:p>
            <a:r>
              <a:rPr lang="en-US" dirty="0" smtClean="0"/>
              <a:t>Credit Scores</a:t>
            </a:r>
            <a:endParaRPr lang="en-US" dirty="0"/>
          </a:p>
        </p:txBody>
      </p:sp>
      <p:sp>
        <p:nvSpPr>
          <p:cNvPr id="3" name="Content Placeholder 2"/>
          <p:cNvSpPr>
            <a:spLocks noGrp="1"/>
          </p:cNvSpPr>
          <p:nvPr>
            <p:ph idx="1"/>
          </p:nvPr>
        </p:nvSpPr>
        <p:spPr>
          <a:xfrm>
            <a:off x="1600200" y="1096962"/>
            <a:ext cx="7086600" cy="5380038"/>
          </a:xfrm>
        </p:spPr>
        <p:txBody>
          <a:bodyPr/>
          <a:lstStyle/>
          <a:p>
            <a:r>
              <a:rPr lang="en-US" sz="2800" dirty="0" smtClean="0"/>
              <a:t>What is a credit score?</a:t>
            </a:r>
          </a:p>
          <a:p>
            <a:pPr lvl="1"/>
            <a:r>
              <a:rPr lang="en-US" sz="2400" dirty="0" smtClean="0"/>
              <a:t>It’s a complex mathematical model that evaluates many types of information in a credit file</a:t>
            </a:r>
          </a:p>
          <a:p>
            <a:pPr lvl="1"/>
            <a:r>
              <a:rPr lang="en-US" sz="2400" dirty="0" smtClean="0"/>
              <a:t>The score is used by creditors to determine your “risk factor” in paying back a loan. Generally, the higher the score, the less risk the person represents</a:t>
            </a:r>
          </a:p>
          <a:p>
            <a:r>
              <a:rPr lang="en-US" sz="2800" dirty="0" smtClean="0"/>
              <a:t>What is a “good score”?</a:t>
            </a:r>
          </a:p>
          <a:p>
            <a:pPr lvl="1"/>
            <a:r>
              <a:rPr lang="en-US" sz="2400" dirty="0" smtClean="0"/>
              <a:t>Credit scores range from 350 to 850</a:t>
            </a:r>
          </a:p>
          <a:p>
            <a:pPr lvl="1"/>
            <a:r>
              <a:rPr lang="en-US" sz="2400" dirty="0" smtClean="0"/>
              <a:t>If your score is above 720 or so, you’ll more than likely get the best interest rate available on any loan</a:t>
            </a:r>
          </a:p>
          <a:p>
            <a:pPr lvl="1">
              <a:buNone/>
            </a:pPr>
            <a:endParaRPr lang="en-US" dirty="0"/>
          </a:p>
        </p:txBody>
      </p:sp>
      <p:sp>
        <p:nvSpPr>
          <p:cNvPr id="4" name="Footer Placeholder 3"/>
          <p:cNvSpPr>
            <a:spLocks noGrp="1"/>
          </p:cNvSpPr>
          <p:nvPr>
            <p:ph type="ftr" sz="quarter" idx="11"/>
          </p:nvPr>
        </p:nvSpPr>
        <p:spPr/>
        <p:txBody>
          <a:bodyPr/>
          <a:lstStyle/>
          <a:p>
            <a:pPr>
              <a:defRPr/>
            </a:pPr>
            <a:r>
              <a:rPr lang="en-US" dirty="0" smtClean="0"/>
              <a:t>www.osfa.la.gov</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www.osfa.la.gov</a:t>
            </a:r>
            <a:endParaRPr lang="en-US" dirty="0"/>
          </a:p>
        </p:txBody>
      </p:sp>
      <p:pic>
        <p:nvPicPr>
          <p:cNvPr id="5" name="Picture 7"/>
          <p:cNvPicPr>
            <a:picLocks noChangeAspect="1" noChangeArrowheads="1"/>
          </p:cNvPicPr>
          <p:nvPr/>
        </p:nvPicPr>
        <p:blipFill>
          <a:blip r:embed="rId2" cstate="print"/>
          <a:srcRect/>
          <a:stretch>
            <a:fillRect/>
          </a:stretch>
        </p:blipFill>
        <p:spPr bwMode="auto">
          <a:xfrm>
            <a:off x="1828800" y="0"/>
            <a:ext cx="5562600"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Scores</a:t>
            </a:r>
            <a:endParaRPr lang="en-US" dirty="0"/>
          </a:p>
        </p:txBody>
      </p:sp>
      <p:sp>
        <p:nvSpPr>
          <p:cNvPr id="3" name="Content Placeholder 2"/>
          <p:cNvSpPr>
            <a:spLocks noGrp="1"/>
          </p:cNvSpPr>
          <p:nvPr>
            <p:ph idx="1"/>
          </p:nvPr>
        </p:nvSpPr>
        <p:spPr/>
        <p:txBody>
          <a:bodyPr/>
          <a:lstStyle/>
          <a:p>
            <a:r>
              <a:rPr lang="en-US" dirty="0" smtClean="0"/>
              <a:t>Who looks at my credit score?</a:t>
            </a:r>
          </a:p>
          <a:p>
            <a:pPr lvl="1"/>
            <a:r>
              <a:rPr lang="en-US" dirty="0" smtClean="0"/>
              <a:t>Lenders</a:t>
            </a:r>
          </a:p>
          <a:p>
            <a:pPr lvl="1"/>
            <a:r>
              <a:rPr lang="en-US" dirty="0" smtClean="0"/>
              <a:t>Apartment managers</a:t>
            </a:r>
          </a:p>
          <a:p>
            <a:pPr lvl="1"/>
            <a:r>
              <a:rPr lang="en-US" dirty="0" smtClean="0"/>
              <a:t>Insurance agencies</a:t>
            </a:r>
          </a:p>
          <a:p>
            <a:pPr lvl="1"/>
            <a:r>
              <a:rPr lang="en-US" dirty="0" smtClean="0"/>
              <a:t>Employers</a:t>
            </a:r>
          </a:p>
          <a:p>
            <a:pPr lvl="1"/>
            <a:r>
              <a:rPr lang="en-US" dirty="0" smtClean="0"/>
              <a:t>Companies you want to do business with</a:t>
            </a:r>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 Your Score</a:t>
            </a:r>
            <a:endParaRPr lang="en-US"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graphicFrame>
        <p:nvGraphicFramePr>
          <p:cNvPr id="6" name="Content Placeholder 8"/>
          <p:cNvGraphicFramePr>
            <a:graphicFrameLocks noGrp="1"/>
          </p:cNvGraphicFramePr>
          <p:nvPr/>
        </p:nvGraphicFramePr>
        <p:xfrm>
          <a:off x="1752600" y="1524000"/>
          <a:ext cx="7086600" cy="42814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020762"/>
          </a:xfrm>
        </p:spPr>
        <p:txBody>
          <a:bodyPr/>
          <a:lstStyle/>
          <a:p>
            <a:r>
              <a:rPr lang="en-US" dirty="0" smtClean="0"/>
              <a:t>Credit Scores</a:t>
            </a:r>
            <a:endParaRPr lang="en-US" dirty="0"/>
          </a:p>
        </p:txBody>
      </p:sp>
      <p:sp>
        <p:nvSpPr>
          <p:cNvPr id="3" name="Content Placeholder 2"/>
          <p:cNvSpPr>
            <a:spLocks noGrp="1"/>
          </p:cNvSpPr>
          <p:nvPr>
            <p:ph idx="1"/>
          </p:nvPr>
        </p:nvSpPr>
        <p:spPr>
          <a:xfrm>
            <a:off x="1600200" y="1371600"/>
            <a:ext cx="7086600" cy="4876800"/>
          </a:xfrm>
        </p:spPr>
        <p:txBody>
          <a:bodyPr/>
          <a:lstStyle/>
          <a:p>
            <a:r>
              <a:rPr lang="en-US" sz="2800" dirty="0" smtClean="0"/>
              <a:t>Getting a better score</a:t>
            </a:r>
          </a:p>
          <a:p>
            <a:pPr lvl="1"/>
            <a:r>
              <a:rPr lang="en-US" sz="2400" dirty="0" smtClean="0"/>
              <a:t>Pay bills on time: get current and stay current</a:t>
            </a:r>
          </a:p>
          <a:p>
            <a:pPr lvl="1"/>
            <a:r>
              <a:rPr lang="en-US" sz="2400" dirty="0" smtClean="0"/>
              <a:t>Contact your creditors for help: Letting creditors know that you’re having trouble may minimize damage. Be truthful and nice to </a:t>
            </a:r>
            <a:r>
              <a:rPr lang="en-US" sz="2400" smtClean="0"/>
              <a:t>your creditors</a:t>
            </a:r>
            <a:endParaRPr lang="en-US" sz="2400" dirty="0" smtClean="0"/>
          </a:p>
          <a:p>
            <a:pPr lvl="1"/>
            <a:r>
              <a:rPr lang="en-US" sz="2400" dirty="0" smtClean="0"/>
              <a:t>Keep balances low on revolving accounts such as credit cards</a:t>
            </a:r>
          </a:p>
          <a:p>
            <a:pPr lvl="1"/>
            <a:r>
              <a:rPr lang="en-US" sz="2400" dirty="0" smtClean="0"/>
              <a:t>Pay off debt instead of moving it around</a:t>
            </a:r>
          </a:p>
          <a:p>
            <a:pPr lvl="1"/>
            <a:r>
              <a:rPr lang="en-US" sz="2400" dirty="0" smtClean="0"/>
              <a:t>Don’t open a bunch of new credit card accounts that you don’t need</a:t>
            </a:r>
            <a:endParaRPr lang="en-US" sz="2400"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Reports</a:t>
            </a:r>
            <a:endParaRPr lang="en-US" dirty="0"/>
          </a:p>
        </p:txBody>
      </p:sp>
      <p:sp>
        <p:nvSpPr>
          <p:cNvPr id="3" name="Content Placeholder 2"/>
          <p:cNvSpPr>
            <a:spLocks noGrp="1"/>
          </p:cNvSpPr>
          <p:nvPr>
            <p:ph idx="1"/>
          </p:nvPr>
        </p:nvSpPr>
        <p:spPr>
          <a:xfrm>
            <a:off x="1600200" y="1295400"/>
            <a:ext cx="7086600" cy="5105400"/>
          </a:xfrm>
        </p:spPr>
        <p:txBody>
          <a:bodyPr/>
          <a:lstStyle/>
          <a:p>
            <a:r>
              <a:rPr lang="en-US" sz="2800" dirty="0" smtClean="0"/>
              <a:t>How to get your credit report and score</a:t>
            </a:r>
          </a:p>
          <a:p>
            <a:pPr lvl="1"/>
            <a:r>
              <a:rPr lang="en-US" sz="2400" dirty="0" smtClean="0"/>
              <a:t>Contact one of the major credit reporting bureaus</a:t>
            </a:r>
          </a:p>
          <a:p>
            <a:pPr lvl="2"/>
            <a:r>
              <a:rPr lang="en-US" sz="2000" dirty="0" smtClean="0"/>
              <a:t>www.equifax.com</a:t>
            </a:r>
          </a:p>
          <a:p>
            <a:pPr lvl="3"/>
            <a:r>
              <a:rPr lang="en-US" dirty="0" smtClean="0"/>
              <a:t>For fraud alerts call 1.888.766.0008</a:t>
            </a:r>
          </a:p>
          <a:p>
            <a:pPr lvl="2"/>
            <a:r>
              <a:rPr lang="en-US" sz="2000" dirty="0" smtClean="0"/>
              <a:t>www.experian.com</a:t>
            </a:r>
          </a:p>
          <a:p>
            <a:pPr lvl="3"/>
            <a:r>
              <a:rPr lang="en-US" dirty="0" smtClean="0"/>
              <a:t>For fraud alerts call 1.888.397.3742</a:t>
            </a:r>
          </a:p>
          <a:p>
            <a:pPr lvl="2"/>
            <a:r>
              <a:rPr lang="en-US" sz="2000" dirty="0" smtClean="0"/>
              <a:t>www.transunion.com</a:t>
            </a:r>
          </a:p>
          <a:p>
            <a:pPr lvl="3"/>
            <a:r>
              <a:rPr lang="en-US" dirty="0" smtClean="0"/>
              <a:t>For fraud alerts call 1.800.680.7289</a:t>
            </a:r>
          </a:p>
          <a:p>
            <a:pPr lvl="1"/>
            <a:r>
              <a:rPr lang="en-US" sz="2400" dirty="0" smtClean="0"/>
              <a:t>Or visit the central site where you can order a free copy of your credit report from each of the three major credit bureaus: www.annualcreditreport.com</a:t>
            </a:r>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Reports</a:t>
            </a:r>
            <a:endParaRPr lang="en-US" dirty="0"/>
          </a:p>
        </p:txBody>
      </p:sp>
      <p:sp>
        <p:nvSpPr>
          <p:cNvPr id="3" name="Content Placeholder 2"/>
          <p:cNvSpPr>
            <a:spLocks noGrp="1"/>
          </p:cNvSpPr>
          <p:nvPr>
            <p:ph idx="1"/>
          </p:nvPr>
        </p:nvSpPr>
        <p:spPr/>
        <p:txBody>
          <a:bodyPr/>
          <a:lstStyle/>
          <a:p>
            <a:r>
              <a:rPr lang="en-US" dirty="0" smtClean="0"/>
              <a:t>Make sure it’s accurate</a:t>
            </a:r>
          </a:p>
          <a:p>
            <a:pPr lvl="1"/>
            <a:r>
              <a:rPr lang="en-US" dirty="0" smtClean="0"/>
              <a:t>Be sure to check your report and note anything that shouldn’t be there, such as accounts you’ve never opened, duplicate accounts, errors, and items that are more than seven years old</a:t>
            </a:r>
            <a:endParaRPr lang="en-US"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Versus Wants</a:t>
            </a:r>
            <a:endParaRPr lang="en-US" dirty="0"/>
          </a:p>
        </p:txBody>
      </p:sp>
      <p:sp>
        <p:nvSpPr>
          <p:cNvPr id="3" name="Content Placeholder 2"/>
          <p:cNvSpPr>
            <a:spLocks noGrp="1"/>
          </p:cNvSpPr>
          <p:nvPr>
            <p:ph idx="1"/>
          </p:nvPr>
        </p:nvSpPr>
        <p:spPr>
          <a:xfrm>
            <a:off x="1600200" y="1676400"/>
            <a:ext cx="7239000" cy="4449763"/>
          </a:xfrm>
        </p:spPr>
        <p:txBody>
          <a:bodyPr/>
          <a:lstStyle/>
          <a:p>
            <a:r>
              <a:rPr lang="en-US" dirty="0" smtClean="0"/>
              <a:t>Needs</a:t>
            </a:r>
          </a:p>
          <a:p>
            <a:pPr lvl="1"/>
            <a:r>
              <a:rPr lang="en-US" dirty="0" smtClean="0"/>
              <a:t>The things we really need in life are limited and include food, shelter, relationships and clothing</a:t>
            </a:r>
          </a:p>
          <a:p>
            <a:pPr lvl="1"/>
            <a:r>
              <a:rPr lang="en-US" dirty="0" smtClean="0"/>
              <a:t>Depending on how simple or extravagant you would like your needs to be will affect your budget</a:t>
            </a:r>
          </a:p>
          <a:p>
            <a:r>
              <a:rPr lang="en-US" dirty="0" smtClean="0"/>
              <a:t>Wants</a:t>
            </a:r>
          </a:p>
          <a:p>
            <a:pPr lvl="1"/>
            <a:r>
              <a:rPr lang="en-US" dirty="0" smtClean="0"/>
              <a:t>Everything else</a:t>
            </a:r>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Theft</a:t>
            </a:r>
            <a:endParaRPr lang="en-US" dirty="0"/>
          </a:p>
        </p:txBody>
      </p:sp>
      <p:sp>
        <p:nvSpPr>
          <p:cNvPr id="3" name="Content Placeholder 2"/>
          <p:cNvSpPr>
            <a:spLocks noGrp="1"/>
          </p:cNvSpPr>
          <p:nvPr>
            <p:ph idx="1"/>
          </p:nvPr>
        </p:nvSpPr>
        <p:spPr>
          <a:xfrm>
            <a:off x="1600200" y="1447800"/>
            <a:ext cx="7315200" cy="4953000"/>
          </a:xfrm>
        </p:spPr>
        <p:txBody>
          <a:bodyPr/>
          <a:lstStyle/>
          <a:p>
            <a:r>
              <a:rPr lang="en-US" dirty="0" smtClean="0"/>
              <a:t>People under the age of 25 are the number one targets of identity thieves</a:t>
            </a:r>
          </a:p>
          <a:p>
            <a:pPr lvl="1"/>
            <a:r>
              <a:rPr lang="en-US" dirty="0" smtClean="0"/>
              <a:t>Many people do not monitor their credit reports closely and thieves have an opportunity to exploit the situation</a:t>
            </a:r>
          </a:p>
          <a:p>
            <a:r>
              <a:rPr lang="en-US" dirty="0" smtClean="0"/>
              <a:t>People are victimized by two types of identity thieves</a:t>
            </a:r>
          </a:p>
          <a:p>
            <a:pPr lvl="1"/>
            <a:r>
              <a:rPr lang="en-US" dirty="0" smtClean="0"/>
              <a:t>Skilled professional thieves</a:t>
            </a:r>
          </a:p>
          <a:p>
            <a:pPr lvl="1"/>
            <a:r>
              <a:rPr lang="en-US" dirty="0" smtClean="0"/>
              <a:t>Acquaintances with access to your personal financial information</a:t>
            </a:r>
            <a:endParaRPr lang="en-US"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Theft</a:t>
            </a:r>
            <a:endParaRPr lang="en-US" dirty="0"/>
          </a:p>
        </p:txBody>
      </p:sp>
      <p:sp>
        <p:nvSpPr>
          <p:cNvPr id="3" name="Content Placeholder 2"/>
          <p:cNvSpPr>
            <a:spLocks noGrp="1"/>
          </p:cNvSpPr>
          <p:nvPr>
            <p:ph idx="1"/>
          </p:nvPr>
        </p:nvSpPr>
        <p:spPr>
          <a:xfrm>
            <a:off x="1600200" y="1447800"/>
            <a:ext cx="7315200" cy="4876800"/>
          </a:xfrm>
        </p:spPr>
        <p:txBody>
          <a:bodyPr/>
          <a:lstStyle/>
          <a:p>
            <a:r>
              <a:rPr lang="en-US" sz="2800" dirty="0" smtClean="0"/>
              <a:t>Guard your Social Security Number (SSN)</a:t>
            </a:r>
          </a:p>
          <a:p>
            <a:pPr lvl="1"/>
            <a:r>
              <a:rPr lang="en-US" sz="2400" dirty="0" smtClean="0"/>
              <a:t>Don’t carry your card</a:t>
            </a:r>
          </a:p>
          <a:p>
            <a:pPr lvl="1"/>
            <a:r>
              <a:rPr lang="en-US" sz="2400" dirty="0" smtClean="0"/>
              <a:t>Don’t write your SSN on a check</a:t>
            </a:r>
          </a:p>
          <a:p>
            <a:pPr lvl="1"/>
            <a:r>
              <a:rPr lang="en-US" sz="2400" dirty="0" smtClean="0"/>
              <a:t>When requested to give your SSN, ask how your information will be protected and if there is an alternative</a:t>
            </a:r>
          </a:p>
          <a:p>
            <a:r>
              <a:rPr lang="en-US" sz="2800" dirty="0" smtClean="0"/>
              <a:t>Shred documents with personal information with a cross-cut shredder before discarding</a:t>
            </a:r>
          </a:p>
          <a:p>
            <a:r>
              <a:rPr lang="en-US" sz="2800" dirty="0" smtClean="0"/>
              <a:t>Delete all unsolicited e-mails requesting personal information</a:t>
            </a:r>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1143000"/>
          </a:xfrm>
        </p:spPr>
        <p:txBody>
          <a:bodyPr/>
          <a:lstStyle/>
          <a:p>
            <a:r>
              <a:rPr lang="en-US" dirty="0" smtClean="0"/>
              <a:t>Identity Theft</a:t>
            </a:r>
            <a:endParaRPr lang="en-US" dirty="0"/>
          </a:p>
        </p:txBody>
      </p:sp>
      <p:sp>
        <p:nvSpPr>
          <p:cNvPr id="3" name="Content Placeholder 2"/>
          <p:cNvSpPr>
            <a:spLocks noGrp="1"/>
          </p:cNvSpPr>
          <p:nvPr>
            <p:ph idx="1"/>
          </p:nvPr>
        </p:nvSpPr>
        <p:spPr>
          <a:xfrm>
            <a:off x="1600200" y="1371600"/>
            <a:ext cx="7086600" cy="5029200"/>
          </a:xfrm>
        </p:spPr>
        <p:txBody>
          <a:bodyPr/>
          <a:lstStyle/>
          <a:p>
            <a:r>
              <a:rPr lang="en-US" sz="2800" dirty="0" smtClean="0"/>
              <a:t>Use firewalls, anti-spyware and anti-virus software to protect your home computer</a:t>
            </a:r>
          </a:p>
          <a:p>
            <a:r>
              <a:rPr lang="en-US" sz="2800" dirty="0" smtClean="0"/>
              <a:t>Be smart when choosing a password</a:t>
            </a:r>
          </a:p>
          <a:p>
            <a:pPr lvl="1"/>
            <a:r>
              <a:rPr lang="en-US" sz="2400" dirty="0" smtClean="0"/>
              <a:t>Don’t use an obvious password, like your date of birth, mother’s maiden name, or the last four digits of your SSN</a:t>
            </a:r>
          </a:p>
          <a:p>
            <a:r>
              <a:rPr lang="en-US" sz="2800" dirty="0" smtClean="0"/>
              <a:t>Keep personal information in a secure place at home</a:t>
            </a:r>
          </a:p>
          <a:p>
            <a:pPr lvl="1"/>
            <a:r>
              <a:rPr lang="en-US" sz="2400" dirty="0" smtClean="0"/>
              <a:t>Many victims report that roommates, family members and casual acquaintances access their personal information to commit identity theft</a:t>
            </a:r>
            <a:endParaRPr lang="en-US" sz="2400"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Theft</a:t>
            </a:r>
            <a:endParaRPr lang="en-US" dirty="0"/>
          </a:p>
        </p:txBody>
      </p:sp>
      <p:sp>
        <p:nvSpPr>
          <p:cNvPr id="3" name="Content Placeholder 2"/>
          <p:cNvSpPr>
            <a:spLocks noGrp="1"/>
          </p:cNvSpPr>
          <p:nvPr>
            <p:ph idx="1"/>
          </p:nvPr>
        </p:nvSpPr>
        <p:spPr>
          <a:xfrm>
            <a:off x="1600200" y="1371600"/>
            <a:ext cx="6781800" cy="4953000"/>
          </a:xfrm>
        </p:spPr>
        <p:txBody>
          <a:bodyPr/>
          <a:lstStyle/>
          <a:p>
            <a:r>
              <a:rPr lang="en-US" sz="2800" dirty="0" smtClean="0"/>
              <a:t>If you are a victim of Identity Theft:</a:t>
            </a:r>
          </a:p>
          <a:p>
            <a:pPr lvl="1"/>
            <a:r>
              <a:rPr lang="en-US" sz="2000" dirty="0" smtClean="0"/>
              <a:t>Place a “Fraud Alert” on your credit reports</a:t>
            </a:r>
          </a:p>
          <a:p>
            <a:pPr lvl="1"/>
            <a:r>
              <a:rPr lang="en-US" sz="2000" dirty="0" smtClean="0"/>
              <a:t>Close any accounts that have been tampered with or that have been established fraudulently and ask for verification that the disputed accounts have been closed</a:t>
            </a:r>
          </a:p>
          <a:p>
            <a:pPr lvl="1"/>
            <a:r>
              <a:rPr lang="en-US" sz="2000" dirty="0" smtClean="0"/>
              <a:t>File a police report</a:t>
            </a:r>
          </a:p>
          <a:p>
            <a:pPr lvl="1"/>
            <a:r>
              <a:rPr lang="en-US" sz="2000" dirty="0" smtClean="0"/>
              <a:t>Use the ID Theft Affidavit from www.ftc.gov/idtheft to send to fraud divisions of police departments</a:t>
            </a:r>
          </a:p>
          <a:p>
            <a:pPr lvl="1"/>
            <a:r>
              <a:rPr lang="en-US" sz="2000" dirty="0" smtClean="0"/>
              <a:t>Report the theft to the Federal Trade Commission at 1-877-ID-THEFT (438-4338)</a:t>
            </a:r>
          </a:p>
          <a:p>
            <a:pPr lvl="1"/>
            <a:r>
              <a:rPr lang="en-US" sz="2000" dirty="0" smtClean="0"/>
              <a:t>Keep copies of documents and records of your conversations about the theft</a:t>
            </a:r>
            <a:endParaRPr lang="en-US" sz="2000"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Set Goals: “The driver of your budget”</a:t>
            </a:r>
            <a:endParaRPr lang="en-US" sz="3200" dirty="0"/>
          </a:p>
        </p:txBody>
      </p:sp>
      <p:sp>
        <p:nvSpPr>
          <p:cNvPr id="3" name="Content Placeholder 2"/>
          <p:cNvSpPr>
            <a:spLocks noGrp="1"/>
          </p:cNvSpPr>
          <p:nvPr>
            <p:ph idx="1"/>
          </p:nvPr>
        </p:nvSpPr>
        <p:spPr>
          <a:xfrm>
            <a:off x="1600200" y="1295400"/>
            <a:ext cx="7086600" cy="5029200"/>
          </a:xfrm>
        </p:spPr>
        <p:txBody>
          <a:bodyPr/>
          <a:lstStyle/>
          <a:p>
            <a:r>
              <a:rPr lang="en-US" sz="2800" dirty="0" smtClean="0"/>
              <a:t>Short-term Goals: 6 – 24 months</a:t>
            </a:r>
          </a:p>
          <a:p>
            <a:pPr lvl="1"/>
            <a:r>
              <a:rPr lang="en-US" sz="2400" dirty="0" smtClean="0"/>
              <a:t>These are goals that you’ll save actively for in order to meet deadlines like car maintenance or cell phone bill</a:t>
            </a:r>
          </a:p>
          <a:p>
            <a:r>
              <a:rPr lang="en-US" sz="2800" dirty="0" smtClean="0"/>
              <a:t>Mid-range Goals: 2-5 years</a:t>
            </a:r>
          </a:p>
          <a:p>
            <a:pPr lvl="1"/>
            <a:r>
              <a:rPr lang="en-US" sz="2400" dirty="0" smtClean="0"/>
              <a:t>These goals may be bigger picture items like paying down debt or saving a down payment for a house</a:t>
            </a:r>
          </a:p>
          <a:p>
            <a:r>
              <a:rPr lang="en-US" sz="2800" dirty="0" smtClean="0"/>
              <a:t>Long-term Goals: 5+ years</a:t>
            </a:r>
          </a:p>
          <a:p>
            <a:pPr lvl="1"/>
            <a:r>
              <a:rPr lang="en-US" sz="2400" dirty="0" smtClean="0"/>
              <a:t>These are the big things such as retiring early or paying for a child’s college education</a:t>
            </a:r>
            <a:endParaRPr lang="en-US" sz="2400"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Content Placeholder 2"/>
          <p:cNvSpPr>
            <a:spLocks noGrp="1"/>
          </p:cNvSpPr>
          <p:nvPr>
            <p:ph idx="1"/>
          </p:nvPr>
        </p:nvSpPr>
        <p:spPr/>
        <p:txBody>
          <a:bodyPr/>
          <a:lstStyle/>
          <a:p>
            <a:r>
              <a:rPr lang="en-US" dirty="0" smtClean="0"/>
              <a:t>Putting together a budget is something that many people intend to do but often fail to get done</a:t>
            </a:r>
          </a:p>
          <a:p>
            <a:r>
              <a:rPr lang="en-US" dirty="0" smtClean="0"/>
              <a:t>The major thing that you want to shoot for with a budget is pretty simple; you need to spend less than you earn</a:t>
            </a:r>
            <a:endParaRPr lang="en-US"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868362"/>
          </a:xfrm>
        </p:spPr>
        <p:txBody>
          <a:bodyPr/>
          <a:lstStyle/>
          <a:p>
            <a:r>
              <a:rPr lang="en-US" sz="3200" dirty="0" smtClean="0"/>
              <a:t>Use a Checkbook &amp; a Spending Diary</a:t>
            </a:r>
            <a:endParaRPr lang="en-US" sz="3200"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pic>
        <p:nvPicPr>
          <p:cNvPr id="5" name="Picture 6"/>
          <p:cNvPicPr>
            <a:picLocks noChangeAspect="1" noChangeArrowheads="1"/>
          </p:cNvPicPr>
          <p:nvPr/>
        </p:nvPicPr>
        <p:blipFill>
          <a:blip r:embed="rId2" cstate="print"/>
          <a:srcRect/>
          <a:stretch>
            <a:fillRect/>
          </a:stretch>
        </p:blipFill>
        <p:spPr bwMode="auto">
          <a:xfrm>
            <a:off x="1905000" y="1219200"/>
            <a:ext cx="6629400" cy="5181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Little Things Add Up</a:t>
            </a:r>
            <a:endParaRPr lang="en-US" dirty="0"/>
          </a:p>
        </p:txBody>
      </p:sp>
      <p:sp>
        <p:nvSpPr>
          <p:cNvPr id="3" name="Content Placeholder 2"/>
          <p:cNvSpPr>
            <a:spLocks noGrp="1"/>
          </p:cNvSpPr>
          <p:nvPr>
            <p:ph idx="1"/>
          </p:nvPr>
        </p:nvSpPr>
        <p:spPr/>
        <p:txBody>
          <a:bodyPr/>
          <a:lstStyle/>
          <a:p>
            <a:r>
              <a:rPr lang="en-US" dirty="0" smtClean="0"/>
              <a:t>Consider that if you download three songs a week at $.99, you’re on track to spend $155 per year</a:t>
            </a:r>
          </a:p>
          <a:p>
            <a:r>
              <a:rPr lang="en-US" dirty="0" smtClean="0"/>
              <a:t>You may also find that eating out may be costing a lot, or you may find another expense area that is costing you a lot of cash</a:t>
            </a:r>
            <a:endParaRPr lang="en-US"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Little Things Add Up</a:t>
            </a:r>
            <a:endParaRPr lang="en-US" dirty="0"/>
          </a:p>
        </p:txBody>
      </p:sp>
      <p:sp>
        <p:nvSpPr>
          <p:cNvPr id="3" name="Content Placeholder 2"/>
          <p:cNvSpPr>
            <a:spLocks noGrp="1"/>
          </p:cNvSpPr>
          <p:nvPr>
            <p:ph idx="1"/>
          </p:nvPr>
        </p:nvSpPr>
        <p:spPr/>
        <p:txBody>
          <a:bodyPr/>
          <a:lstStyle/>
          <a:p>
            <a:r>
              <a:rPr lang="en-US" dirty="0" smtClean="0"/>
              <a:t>What would it cost you a year if you ate at McDonald’s once a week for a full day, even off of the $1 menu?</a:t>
            </a:r>
          </a:p>
          <a:p>
            <a:endParaRPr lang="en-US" dirty="0" smtClean="0"/>
          </a:p>
          <a:p>
            <a:pPr>
              <a:buNone/>
            </a:pPr>
            <a:r>
              <a:rPr lang="en-US" sz="2000" dirty="0" smtClean="0"/>
              <a:t>                                                                                           Total</a:t>
            </a:r>
          </a:p>
          <a:p>
            <a:pPr>
              <a:buNone/>
            </a:pPr>
            <a:r>
              <a:rPr lang="en-US" sz="2000" dirty="0" smtClean="0"/>
              <a:t>Breakfast: $1 Biscuit, $1 Coffee		                             $2</a:t>
            </a:r>
          </a:p>
          <a:p>
            <a:pPr>
              <a:buNone/>
            </a:pPr>
            <a:r>
              <a:rPr lang="en-US" sz="2000" dirty="0" smtClean="0"/>
              <a:t>Lunch: $1 </a:t>
            </a:r>
            <a:r>
              <a:rPr lang="en-US" sz="2000" dirty="0" err="1" smtClean="0"/>
              <a:t>McDouble</a:t>
            </a:r>
            <a:r>
              <a:rPr lang="en-US" sz="2000" dirty="0" smtClean="0"/>
              <a:t>, $1 Fry, $1 Drink, $1 Apple Pie           $4</a:t>
            </a:r>
          </a:p>
          <a:p>
            <a:pPr>
              <a:buNone/>
            </a:pPr>
            <a:r>
              <a:rPr lang="en-US" sz="2000" dirty="0" smtClean="0"/>
              <a:t>Dinner: $1 </a:t>
            </a:r>
            <a:r>
              <a:rPr lang="en-US" sz="2000" dirty="0" err="1" smtClean="0"/>
              <a:t>McChicken</a:t>
            </a:r>
            <a:r>
              <a:rPr lang="en-US" sz="2000" dirty="0" smtClean="0"/>
              <a:t>, $1 Side Salad, $1 Drink                  $3</a:t>
            </a:r>
          </a:p>
          <a:p>
            <a:pPr>
              <a:buNone/>
            </a:pPr>
            <a:r>
              <a:rPr lang="en-US" sz="2000" dirty="0" smtClean="0"/>
              <a:t>                                                                                              $9</a:t>
            </a:r>
            <a:endParaRPr lang="en-US" sz="2000"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cxnSp>
        <p:nvCxnSpPr>
          <p:cNvPr id="6" name="Straight Connector 5"/>
          <p:cNvCxnSpPr/>
          <p:nvPr/>
        </p:nvCxnSpPr>
        <p:spPr>
          <a:xfrm>
            <a:off x="8001000" y="5257800"/>
            <a:ext cx="64008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381000"/>
            <a:ext cx="7086600" cy="5745163"/>
          </a:xfrm>
        </p:spPr>
        <p:txBody>
          <a:bodyPr anchor="ctr" anchorCtr="0"/>
          <a:lstStyle/>
          <a:p>
            <a:pPr algn="ctr">
              <a:buNone/>
            </a:pPr>
            <a:r>
              <a:rPr lang="en-US" sz="9600" dirty="0" smtClean="0"/>
              <a:t>$468</a:t>
            </a:r>
            <a:endParaRPr lang="en-US" sz="9600" dirty="0"/>
          </a:p>
        </p:txBody>
      </p:sp>
      <p:sp>
        <p:nvSpPr>
          <p:cNvPr id="4" name="Footer Placeholder 3"/>
          <p:cNvSpPr>
            <a:spLocks noGrp="1"/>
          </p:cNvSpPr>
          <p:nvPr>
            <p:ph type="ftr" sz="quarter" idx="11"/>
          </p:nvPr>
        </p:nvSpPr>
        <p:spPr/>
        <p:txBody>
          <a:bodyPr/>
          <a:lstStyle/>
          <a:p>
            <a:pPr>
              <a:defRPr/>
            </a:pPr>
            <a:r>
              <a:rPr lang="en-US" smtClean="0"/>
              <a:t>www.osfa.la.gov</a:t>
            </a:r>
            <a:endParaRPr lang="en-US" dirty="0"/>
          </a:p>
        </p:txBody>
      </p:sp>
    </p:spTree>
  </p:cSld>
  <p:clrMapOvr>
    <a:masterClrMapping/>
  </p:clrMapOvr>
</p:sld>
</file>

<file path=ppt/theme/theme1.xml><?xml version="1.0" encoding="utf-8"?>
<a:theme xmlns:a="http://schemas.openxmlformats.org/drawingml/2006/main" name="gcw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gcw2010</Template>
  <TotalTime>313</TotalTime>
  <Words>1571</Words>
  <Application>Microsoft Office PowerPoint</Application>
  <PresentationFormat>On-screen Show (4:3)</PresentationFormat>
  <Paragraphs>203</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gcw2010</vt:lpstr>
      <vt:lpstr>PowerPoint Presentation</vt:lpstr>
      <vt:lpstr>PowerPoint Presentation</vt:lpstr>
      <vt:lpstr>Needs Versus Wants</vt:lpstr>
      <vt:lpstr>Set Goals: “The driver of your budget”</vt:lpstr>
      <vt:lpstr>Budgets</vt:lpstr>
      <vt:lpstr>Use a Checkbook &amp; a Spending Diary</vt:lpstr>
      <vt:lpstr>The Little Things Add Up</vt:lpstr>
      <vt:lpstr>The Little Things Add Up</vt:lpstr>
      <vt:lpstr>PowerPoint Presentation</vt:lpstr>
      <vt:lpstr>Rule of 72</vt:lpstr>
      <vt:lpstr>The Power of Compounding Interest</vt:lpstr>
      <vt:lpstr>Who will have more money at age 60?</vt:lpstr>
      <vt:lpstr>PowerPoint Presentation</vt:lpstr>
      <vt:lpstr>Checking Accounts</vt:lpstr>
      <vt:lpstr>Checking Accounts</vt:lpstr>
      <vt:lpstr>Debit Cards</vt:lpstr>
      <vt:lpstr>Credit Cards</vt:lpstr>
      <vt:lpstr>Credit Cards</vt:lpstr>
      <vt:lpstr>Credit Card Tips</vt:lpstr>
      <vt:lpstr>Debt Management</vt:lpstr>
      <vt:lpstr>Debt Management</vt:lpstr>
      <vt:lpstr>Debt Management</vt:lpstr>
      <vt:lpstr>Credit Scores</vt:lpstr>
      <vt:lpstr>PowerPoint Presentation</vt:lpstr>
      <vt:lpstr>Credit Scores</vt:lpstr>
      <vt:lpstr>Factors in Your Score</vt:lpstr>
      <vt:lpstr>Credit Scores</vt:lpstr>
      <vt:lpstr>Credit Reports</vt:lpstr>
      <vt:lpstr>Credit Reports</vt:lpstr>
      <vt:lpstr>Identity Theft</vt:lpstr>
      <vt:lpstr>Identity Theft</vt:lpstr>
      <vt:lpstr>Identity Theft</vt:lpstr>
      <vt:lpstr>Identity Theft</vt:lpstr>
    </vt:vector>
  </TitlesOfParts>
  <Company>Louisiana Office of Student Financial Assistance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RB0</dc:creator>
  <cp:lastModifiedBy>Rhonda Bridevaux</cp:lastModifiedBy>
  <cp:revision>42</cp:revision>
  <dcterms:created xsi:type="dcterms:W3CDTF">2010-08-16T20:46:57Z</dcterms:created>
  <dcterms:modified xsi:type="dcterms:W3CDTF">2013-08-19T20:35:45Z</dcterms:modified>
</cp:coreProperties>
</file>