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handoutMasterIdLst>
    <p:handoutMasterId r:id="rId22"/>
  </p:handoutMasterIdLst>
  <p:sldIdLst>
    <p:sldId id="259" r:id="rId2"/>
    <p:sldId id="261" r:id="rId3"/>
    <p:sldId id="260" r:id="rId4"/>
    <p:sldId id="262" r:id="rId5"/>
    <p:sldId id="263" r:id="rId6"/>
    <p:sldId id="264" r:id="rId7"/>
    <p:sldId id="265" r:id="rId8"/>
    <p:sldId id="276" r:id="rId9"/>
    <p:sldId id="266" r:id="rId10"/>
    <p:sldId id="267" r:id="rId11"/>
    <p:sldId id="269" r:id="rId12"/>
    <p:sldId id="268" r:id="rId13"/>
    <p:sldId id="270" r:id="rId14"/>
    <p:sldId id="277" r:id="rId15"/>
    <p:sldId id="278" r:id="rId16"/>
    <p:sldId id="271" r:id="rId17"/>
    <p:sldId id="273" r:id="rId18"/>
    <p:sldId id="274" r:id="rId19"/>
    <p:sldId id="275" r:id="rId20"/>
  </p:sldIdLst>
  <p:sldSz cx="9144000" cy="6858000" type="screen4x3"/>
  <p:notesSz cx="9601200" cy="73152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4734" autoAdjust="0"/>
    <p:restoredTop sz="94660"/>
  </p:normalViewPr>
  <p:slideViewPr>
    <p:cSldViewPr>
      <p:cViewPr varScale="1">
        <p:scale>
          <a:sx n="128" d="100"/>
          <a:sy n="128" d="100"/>
        </p:scale>
        <p:origin x="-1074" y="-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132" d="100"/>
          <a:sy n="132" d="100"/>
        </p:scale>
        <p:origin x="-1818" y="-84"/>
      </p:cViewPr>
      <p:guideLst>
        <p:guide orient="horz" pos="2304"/>
        <p:guide pos="302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160520" cy="365760"/>
          </a:xfrm>
          <a:prstGeom prst="rect">
            <a:avLst/>
          </a:prstGeom>
        </p:spPr>
        <p:txBody>
          <a:bodyPr vert="horz" lIns="96661" tIns="48331" rIns="96661" bIns="48331" rtlCol="0"/>
          <a:lstStyle>
            <a:lvl1pPr algn="l">
              <a:defRPr sz="1300"/>
            </a:lvl1pPr>
          </a:lstStyle>
          <a:p>
            <a:endParaRPr lang="en-US"/>
          </a:p>
        </p:txBody>
      </p:sp>
      <p:sp>
        <p:nvSpPr>
          <p:cNvPr id="4" name="Footer Placeholder 3"/>
          <p:cNvSpPr>
            <a:spLocks noGrp="1"/>
          </p:cNvSpPr>
          <p:nvPr>
            <p:ph type="ftr" sz="quarter" idx="2"/>
          </p:nvPr>
        </p:nvSpPr>
        <p:spPr>
          <a:xfrm>
            <a:off x="0" y="6948171"/>
            <a:ext cx="4160520" cy="365760"/>
          </a:xfrm>
          <a:prstGeom prst="rect">
            <a:avLst/>
          </a:prstGeom>
        </p:spPr>
        <p:txBody>
          <a:bodyPr vert="horz" lIns="96661" tIns="48331" rIns="96661" bIns="48331" rtlCol="0" anchor="b"/>
          <a:lstStyle>
            <a:lvl1pPr algn="l">
              <a:defRPr sz="1300"/>
            </a:lvl1pPr>
          </a:lstStyle>
          <a:p>
            <a:endParaRPr lang="en-US"/>
          </a:p>
        </p:txBody>
      </p:sp>
      <p:sp>
        <p:nvSpPr>
          <p:cNvPr id="5" name="Slide Number Placeholder 4"/>
          <p:cNvSpPr>
            <a:spLocks noGrp="1"/>
          </p:cNvSpPr>
          <p:nvPr>
            <p:ph type="sldNum" sz="quarter" idx="3"/>
          </p:nvPr>
        </p:nvSpPr>
        <p:spPr>
          <a:xfrm>
            <a:off x="5438458" y="6948171"/>
            <a:ext cx="4160520" cy="365760"/>
          </a:xfrm>
          <a:prstGeom prst="rect">
            <a:avLst/>
          </a:prstGeom>
        </p:spPr>
        <p:txBody>
          <a:bodyPr vert="horz" lIns="96661" tIns="48331" rIns="96661" bIns="48331" rtlCol="0" anchor="b"/>
          <a:lstStyle>
            <a:lvl1pPr algn="r">
              <a:defRPr sz="1300"/>
            </a:lvl1pPr>
          </a:lstStyle>
          <a:p>
            <a:fld id="{39672CCD-E29E-452E-AFD6-6EB3FA64307B}" type="slidenum">
              <a:rPr lang="en-US" smtClean="0"/>
              <a:pPr/>
              <a:t>‹#›</a:t>
            </a:fld>
            <a:endParaRPr lang="en-US"/>
          </a:p>
        </p:txBody>
      </p:sp>
    </p:spTree>
    <p:extLst>
      <p:ext uri="{BB962C8B-B14F-4D97-AF65-F5344CB8AC3E}">
        <p14:creationId xmlns:p14="http://schemas.microsoft.com/office/powerpoint/2010/main" val="25198547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160520" cy="365760"/>
          </a:xfrm>
          <a:prstGeom prst="rect">
            <a:avLst/>
          </a:prstGeom>
        </p:spPr>
        <p:txBody>
          <a:bodyPr vert="horz" lIns="96661" tIns="48331" rIns="96661" bIns="48331" rtlCol="0"/>
          <a:lstStyle>
            <a:lvl1pPr algn="l" fontAlgn="auto">
              <a:spcBef>
                <a:spcPts val="0"/>
              </a:spcBef>
              <a:spcAft>
                <a:spcPts val="0"/>
              </a:spcAft>
              <a:defRPr sz="1300">
                <a:latin typeface="+mn-lt"/>
              </a:defRPr>
            </a:lvl1pPr>
          </a:lstStyle>
          <a:p>
            <a:pPr>
              <a:defRPr/>
            </a:pPr>
            <a:endParaRPr lang="en-US"/>
          </a:p>
        </p:txBody>
      </p:sp>
      <p:sp>
        <p:nvSpPr>
          <p:cNvPr id="3" name="Date Placeholder 2"/>
          <p:cNvSpPr>
            <a:spLocks noGrp="1"/>
          </p:cNvSpPr>
          <p:nvPr>
            <p:ph type="dt" idx="1"/>
          </p:nvPr>
        </p:nvSpPr>
        <p:spPr>
          <a:xfrm>
            <a:off x="5438458" y="0"/>
            <a:ext cx="4160520" cy="365760"/>
          </a:xfrm>
          <a:prstGeom prst="rect">
            <a:avLst/>
          </a:prstGeom>
        </p:spPr>
        <p:txBody>
          <a:bodyPr vert="horz" lIns="96661" tIns="48331" rIns="96661" bIns="48331" rtlCol="0"/>
          <a:lstStyle>
            <a:lvl1pPr algn="r" fontAlgn="auto">
              <a:spcBef>
                <a:spcPts val="0"/>
              </a:spcBef>
              <a:spcAft>
                <a:spcPts val="0"/>
              </a:spcAft>
              <a:defRPr sz="1300">
                <a:latin typeface="+mn-lt"/>
              </a:defRPr>
            </a:lvl1pPr>
          </a:lstStyle>
          <a:p>
            <a:pPr>
              <a:defRPr/>
            </a:pPr>
            <a:fld id="{C7EA7AE4-017B-4FA0-8EF9-DB7AEB8E2149}" type="datetimeFigureOut">
              <a:rPr lang="en-US"/>
              <a:pPr>
                <a:defRPr/>
              </a:pPr>
              <a:t>9/23/2013</a:t>
            </a:fld>
            <a:endParaRPr lang="en-US"/>
          </a:p>
        </p:txBody>
      </p:sp>
      <p:sp>
        <p:nvSpPr>
          <p:cNvPr id="4" name="Slide Image Placeholder 3"/>
          <p:cNvSpPr>
            <a:spLocks noGrp="1" noRot="1" noChangeAspect="1"/>
          </p:cNvSpPr>
          <p:nvPr>
            <p:ph type="sldImg" idx="2"/>
          </p:nvPr>
        </p:nvSpPr>
        <p:spPr>
          <a:xfrm>
            <a:off x="2971800" y="549275"/>
            <a:ext cx="3657600" cy="2743200"/>
          </a:xfrm>
          <a:prstGeom prst="rect">
            <a:avLst/>
          </a:prstGeom>
          <a:noFill/>
          <a:ln w="12700">
            <a:solidFill>
              <a:prstClr val="black"/>
            </a:solidFill>
          </a:ln>
        </p:spPr>
        <p:txBody>
          <a:bodyPr vert="horz" lIns="96661" tIns="48331" rIns="96661" bIns="48331" rtlCol="0" anchor="ctr"/>
          <a:lstStyle/>
          <a:p>
            <a:pPr lvl="0"/>
            <a:endParaRPr lang="en-US" noProof="0" smtClean="0"/>
          </a:p>
        </p:txBody>
      </p:sp>
      <p:sp>
        <p:nvSpPr>
          <p:cNvPr id="5" name="Notes Placeholder 4"/>
          <p:cNvSpPr>
            <a:spLocks noGrp="1"/>
          </p:cNvSpPr>
          <p:nvPr>
            <p:ph type="body" sz="quarter" idx="3"/>
          </p:nvPr>
        </p:nvSpPr>
        <p:spPr>
          <a:xfrm>
            <a:off x="960120" y="3474720"/>
            <a:ext cx="7680960" cy="3291840"/>
          </a:xfrm>
          <a:prstGeom prst="rect">
            <a:avLst/>
          </a:prstGeom>
        </p:spPr>
        <p:txBody>
          <a:bodyPr vert="horz" lIns="96661" tIns="48331" rIns="96661" bIns="48331"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6948171"/>
            <a:ext cx="4160520" cy="365760"/>
          </a:xfrm>
          <a:prstGeom prst="rect">
            <a:avLst/>
          </a:prstGeom>
        </p:spPr>
        <p:txBody>
          <a:bodyPr vert="horz" lIns="96661" tIns="48331" rIns="96661" bIns="48331" rtlCol="0" anchor="b"/>
          <a:lstStyle>
            <a:lvl1pPr algn="l" fontAlgn="auto">
              <a:spcBef>
                <a:spcPts val="0"/>
              </a:spcBef>
              <a:spcAft>
                <a:spcPts val="0"/>
              </a:spcAft>
              <a:defRPr sz="1300">
                <a:latin typeface="+mn-lt"/>
              </a:defRPr>
            </a:lvl1pPr>
          </a:lstStyle>
          <a:p>
            <a:pPr>
              <a:defRPr/>
            </a:pPr>
            <a:endParaRPr lang="en-US"/>
          </a:p>
        </p:txBody>
      </p:sp>
      <p:sp>
        <p:nvSpPr>
          <p:cNvPr id="7" name="Slide Number Placeholder 6"/>
          <p:cNvSpPr>
            <a:spLocks noGrp="1"/>
          </p:cNvSpPr>
          <p:nvPr>
            <p:ph type="sldNum" sz="quarter" idx="5"/>
          </p:nvPr>
        </p:nvSpPr>
        <p:spPr>
          <a:xfrm>
            <a:off x="5438458" y="6948171"/>
            <a:ext cx="4160520" cy="365760"/>
          </a:xfrm>
          <a:prstGeom prst="rect">
            <a:avLst/>
          </a:prstGeom>
        </p:spPr>
        <p:txBody>
          <a:bodyPr vert="horz" lIns="96661" tIns="48331" rIns="96661" bIns="48331" rtlCol="0" anchor="b"/>
          <a:lstStyle>
            <a:lvl1pPr algn="r" fontAlgn="auto">
              <a:spcBef>
                <a:spcPts val="0"/>
              </a:spcBef>
              <a:spcAft>
                <a:spcPts val="0"/>
              </a:spcAft>
              <a:defRPr sz="1300">
                <a:latin typeface="+mn-lt"/>
              </a:defRPr>
            </a:lvl1pPr>
          </a:lstStyle>
          <a:p>
            <a:pPr>
              <a:defRPr/>
            </a:pPr>
            <a:fld id="{5209F1C7-D211-4ECF-85AD-81C85D37F7FA}" type="slidenum">
              <a:rPr lang="en-US"/>
              <a:pPr>
                <a:defRPr/>
              </a:pPr>
              <a:t>‹#›</a:t>
            </a:fld>
            <a:endParaRPr lang="en-US"/>
          </a:p>
        </p:txBody>
      </p:sp>
    </p:spTree>
    <p:extLst>
      <p:ext uri="{BB962C8B-B14F-4D97-AF65-F5344CB8AC3E}">
        <p14:creationId xmlns:p14="http://schemas.microsoft.com/office/powerpoint/2010/main" val="276568740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rgbClr val="00B0F0"/>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C827BF2D-7983-425C-A10F-43FCE35B656F}" type="datetime1">
              <a:rPr lang="en-US"/>
              <a:pPr>
                <a:defRPr/>
              </a:pPr>
              <a:t>9/23/2013</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www.osfa.la.gov</a:t>
            </a:r>
          </a:p>
        </p:txBody>
      </p:sp>
      <p:sp>
        <p:nvSpPr>
          <p:cNvPr id="6" name="Slide Number Placeholder 5"/>
          <p:cNvSpPr>
            <a:spLocks noGrp="1"/>
          </p:cNvSpPr>
          <p:nvPr>
            <p:ph type="sldNum" sz="quarter" idx="12"/>
          </p:nvPr>
        </p:nvSpPr>
        <p:spPr/>
        <p:txBody>
          <a:bodyPr/>
          <a:lstStyle>
            <a:lvl1pPr>
              <a:defRPr/>
            </a:lvl1pPr>
          </a:lstStyle>
          <a:p>
            <a:pPr>
              <a:defRPr/>
            </a:pPr>
            <a:fld id="{056AC34C-8036-4B3F-9BDF-55A7099DC39D}"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45E8BCB1-FA97-47BD-858A-10CCE1CE4E52}" type="datetime1">
              <a:rPr lang="en-US"/>
              <a:pPr>
                <a:defRPr/>
              </a:pPr>
              <a:t>9/23/2013</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www.osfa.la.gov</a:t>
            </a:r>
          </a:p>
        </p:txBody>
      </p:sp>
      <p:sp>
        <p:nvSpPr>
          <p:cNvPr id="6" name="Slide Number Placeholder 5"/>
          <p:cNvSpPr>
            <a:spLocks noGrp="1"/>
          </p:cNvSpPr>
          <p:nvPr>
            <p:ph type="sldNum" sz="quarter" idx="12"/>
          </p:nvPr>
        </p:nvSpPr>
        <p:spPr/>
        <p:txBody>
          <a:bodyPr/>
          <a:lstStyle>
            <a:lvl1pPr>
              <a:defRPr/>
            </a:lvl1pPr>
          </a:lstStyle>
          <a:p>
            <a:pPr>
              <a:defRPr/>
            </a:pPr>
            <a:fld id="{BA2C056F-F648-40DB-BDB3-85C0B2589DC0}"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A2699E0-41AF-44D7-8C86-EB20DB58C7EE}" type="datetime1">
              <a:rPr lang="en-US"/>
              <a:pPr>
                <a:defRPr/>
              </a:pPr>
              <a:t>9/23/2013</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www.osfa.la.gov</a:t>
            </a:r>
          </a:p>
        </p:txBody>
      </p:sp>
      <p:sp>
        <p:nvSpPr>
          <p:cNvPr id="6" name="Slide Number Placeholder 5"/>
          <p:cNvSpPr>
            <a:spLocks noGrp="1"/>
          </p:cNvSpPr>
          <p:nvPr>
            <p:ph type="sldNum" sz="quarter" idx="12"/>
          </p:nvPr>
        </p:nvSpPr>
        <p:spPr/>
        <p:txBody>
          <a:bodyPr/>
          <a:lstStyle>
            <a:lvl1pPr>
              <a:defRPr/>
            </a:lvl1pPr>
          </a:lstStyle>
          <a:p>
            <a:pPr>
              <a:defRPr/>
            </a:pPr>
            <a:fld id="{B2F6B6E5-7600-4F20-A914-C8CF56931A07}"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Rectangle 3"/>
          <p:cNvSpPr/>
          <p:nvPr userDrawn="1"/>
        </p:nvSpPr>
        <p:spPr>
          <a:xfrm>
            <a:off x="0" y="0"/>
            <a:ext cx="1371600" cy="6858000"/>
          </a:xfrm>
          <a:prstGeom prst="rect">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50000"/>
              </a:spcBef>
              <a:spcAft>
                <a:spcPts val="0"/>
              </a:spcAft>
              <a:defRPr/>
            </a:pPr>
            <a:endParaRPr lang="en-US" dirty="0">
              <a:solidFill>
                <a:srgbClr val="00B0F0"/>
              </a:solidFill>
            </a:endParaRPr>
          </a:p>
        </p:txBody>
      </p:sp>
      <p:pic>
        <p:nvPicPr>
          <p:cNvPr id="5" name="Picture 8" descr="losfalogoagencylargenobox.gif"/>
          <p:cNvPicPr>
            <a:picLocks noChangeAspect="1"/>
          </p:cNvPicPr>
          <p:nvPr userDrawn="1"/>
        </p:nvPicPr>
        <p:blipFill>
          <a:blip r:embed="rId2" cstate="print"/>
          <a:srcRect/>
          <a:stretch>
            <a:fillRect/>
          </a:stretch>
        </p:blipFill>
        <p:spPr bwMode="auto">
          <a:xfrm>
            <a:off x="152401" y="5181600"/>
            <a:ext cx="1147763" cy="1543050"/>
          </a:xfrm>
          <a:prstGeom prst="rect">
            <a:avLst/>
          </a:prstGeom>
          <a:noFill/>
          <a:ln w="9525">
            <a:noFill/>
            <a:miter lim="800000"/>
            <a:headEnd/>
            <a:tailEnd/>
          </a:ln>
        </p:spPr>
      </p:pic>
      <p:sp>
        <p:nvSpPr>
          <p:cNvPr id="6" name="TextBox 5"/>
          <p:cNvSpPr txBox="1"/>
          <p:nvPr userDrawn="1"/>
        </p:nvSpPr>
        <p:spPr>
          <a:xfrm>
            <a:off x="76202" y="76200"/>
            <a:ext cx="1169551" cy="5029200"/>
          </a:xfrm>
          <a:prstGeom prst="rect">
            <a:avLst/>
          </a:prstGeom>
          <a:noFill/>
        </p:spPr>
        <p:txBody>
          <a:bodyPr vert="vert270" wrap="square">
            <a:spAutoFit/>
          </a:bodyPr>
          <a:lstStyle/>
          <a:p>
            <a:pPr algn="ctr" fontAlgn="auto">
              <a:spcBef>
                <a:spcPct val="50000"/>
              </a:spcBef>
              <a:spcAft>
                <a:spcPts val="0"/>
              </a:spcAft>
              <a:defRPr/>
            </a:pPr>
            <a:r>
              <a:rPr lang="en-US" sz="3200" dirty="0" smtClean="0">
                <a:solidFill>
                  <a:srgbClr val="FFFF00"/>
                </a:solidFill>
                <a:latin typeface="Arial" pitchFamily="34" charset="0"/>
                <a:cs typeface="Arial" pitchFamily="34" charset="0"/>
              </a:rPr>
              <a:t>Professional School Counselor Workshop 2013</a:t>
            </a:r>
            <a:endParaRPr lang="en-US" sz="3200" dirty="0">
              <a:solidFill>
                <a:srgbClr val="FFFF00"/>
              </a:solidFill>
              <a:latin typeface="Arial" pitchFamily="34" charset="0"/>
              <a:cs typeface="Arial" pitchFamily="34" charset="0"/>
            </a:endParaRPr>
          </a:p>
        </p:txBody>
      </p:sp>
      <p:sp>
        <p:nvSpPr>
          <p:cNvPr id="2" name="Title 1"/>
          <p:cNvSpPr>
            <a:spLocks noGrp="1"/>
          </p:cNvSpPr>
          <p:nvPr>
            <p:ph type="title"/>
          </p:nvPr>
        </p:nvSpPr>
        <p:spPr>
          <a:xfrm>
            <a:off x="1600200" y="274638"/>
            <a:ext cx="7086600" cy="1143000"/>
          </a:xfrm>
        </p:spPr>
        <p:txBody>
          <a:bodyPr/>
          <a:lstStyle>
            <a:lvl1pPr>
              <a:defRPr>
                <a:solidFill>
                  <a:srgbClr val="FFFF00"/>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1600200" y="1676401"/>
            <a:ext cx="7086600" cy="4449763"/>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Footer Placeholder 4"/>
          <p:cNvSpPr>
            <a:spLocks noGrp="1"/>
          </p:cNvSpPr>
          <p:nvPr>
            <p:ph type="ftr" sz="quarter" idx="11"/>
          </p:nvPr>
        </p:nvSpPr>
        <p:spPr>
          <a:xfrm>
            <a:off x="1371600" y="6324601"/>
            <a:ext cx="7772400" cy="365125"/>
          </a:xfrm>
        </p:spPr>
        <p:txBody>
          <a:bodyPr/>
          <a:lstStyle>
            <a:lvl1pPr>
              <a:defRPr>
                <a:solidFill>
                  <a:srgbClr val="FFFF00"/>
                </a:solidFill>
              </a:defRPr>
            </a:lvl1pPr>
          </a:lstStyle>
          <a:p>
            <a:pPr>
              <a:defRPr/>
            </a:pPr>
            <a:r>
              <a:rPr lang="en-US" dirty="0" smtClean="0"/>
              <a:t>www.osfa.la.gov</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32B93DD3-3077-4BA9-97AA-861B48483A86}" type="datetime1">
              <a:rPr lang="en-US"/>
              <a:pPr>
                <a:defRPr/>
              </a:pPr>
              <a:t>9/23/2013</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www.osfa.la.gov</a:t>
            </a:r>
          </a:p>
        </p:txBody>
      </p:sp>
      <p:sp>
        <p:nvSpPr>
          <p:cNvPr id="6" name="Slide Number Placeholder 5"/>
          <p:cNvSpPr>
            <a:spLocks noGrp="1"/>
          </p:cNvSpPr>
          <p:nvPr>
            <p:ph type="sldNum" sz="quarter" idx="12"/>
          </p:nvPr>
        </p:nvSpPr>
        <p:spPr/>
        <p:txBody>
          <a:bodyPr/>
          <a:lstStyle>
            <a:lvl1pPr>
              <a:defRPr/>
            </a:lvl1pPr>
          </a:lstStyle>
          <a:p>
            <a:pPr>
              <a:defRPr/>
            </a:pPr>
            <a:fld id="{0C7EFD8B-0EED-49C2-97DE-FC583C0E6622}"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43952670-751F-45E0-A39B-DBAA1AA8FDAE}" type="datetime1">
              <a:rPr lang="en-US"/>
              <a:pPr>
                <a:defRPr/>
              </a:pPr>
              <a:t>9/23/2013</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www.osfa.la.gov</a:t>
            </a:r>
          </a:p>
        </p:txBody>
      </p:sp>
      <p:sp>
        <p:nvSpPr>
          <p:cNvPr id="7" name="Slide Number Placeholder 5"/>
          <p:cNvSpPr>
            <a:spLocks noGrp="1"/>
          </p:cNvSpPr>
          <p:nvPr>
            <p:ph type="sldNum" sz="quarter" idx="12"/>
          </p:nvPr>
        </p:nvSpPr>
        <p:spPr/>
        <p:txBody>
          <a:bodyPr/>
          <a:lstStyle>
            <a:lvl1pPr>
              <a:defRPr/>
            </a:lvl1pPr>
          </a:lstStyle>
          <a:p>
            <a:pPr>
              <a:defRPr/>
            </a:pPr>
            <a:fld id="{23B81398-4D4A-4736-B3AF-9BB9FAE81145}"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CCF252FE-3193-4C75-B859-B4B07EA22FBF}" type="datetime1">
              <a:rPr lang="en-US"/>
              <a:pPr>
                <a:defRPr/>
              </a:pPr>
              <a:t>9/23/2013</a:t>
            </a:fld>
            <a:endParaRPr lang="en-US"/>
          </a:p>
        </p:txBody>
      </p:sp>
      <p:sp>
        <p:nvSpPr>
          <p:cNvPr id="8" name="Footer Placeholder 4"/>
          <p:cNvSpPr>
            <a:spLocks noGrp="1"/>
          </p:cNvSpPr>
          <p:nvPr>
            <p:ph type="ftr" sz="quarter" idx="11"/>
          </p:nvPr>
        </p:nvSpPr>
        <p:spPr/>
        <p:txBody>
          <a:bodyPr/>
          <a:lstStyle>
            <a:lvl1pPr>
              <a:defRPr/>
            </a:lvl1pPr>
          </a:lstStyle>
          <a:p>
            <a:pPr>
              <a:defRPr/>
            </a:pPr>
            <a:r>
              <a:rPr lang="en-US"/>
              <a:t>www.osfa.la.gov</a:t>
            </a:r>
          </a:p>
        </p:txBody>
      </p:sp>
      <p:sp>
        <p:nvSpPr>
          <p:cNvPr id="9" name="Slide Number Placeholder 5"/>
          <p:cNvSpPr>
            <a:spLocks noGrp="1"/>
          </p:cNvSpPr>
          <p:nvPr>
            <p:ph type="sldNum" sz="quarter" idx="12"/>
          </p:nvPr>
        </p:nvSpPr>
        <p:spPr/>
        <p:txBody>
          <a:bodyPr/>
          <a:lstStyle>
            <a:lvl1pPr>
              <a:defRPr/>
            </a:lvl1pPr>
          </a:lstStyle>
          <a:p>
            <a:pPr>
              <a:defRPr/>
            </a:pPr>
            <a:fld id="{0913AA48-84F0-4B7E-AC1E-3EAE16280B7F}"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pPr>
              <a:defRPr/>
            </a:pPr>
            <a:fld id="{214AF790-6EB8-47D3-979A-038ED759DC4D}" type="datetime1">
              <a:rPr lang="en-US"/>
              <a:pPr>
                <a:defRPr/>
              </a:pPr>
              <a:t>9/23/2013</a:t>
            </a:fld>
            <a:endParaRPr lang="en-US"/>
          </a:p>
        </p:txBody>
      </p:sp>
      <p:sp>
        <p:nvSpPr>
          <p:cNvPr id="4" name="Footer Placeholder 3"/>
          <p:cNvSpPr>
            <a:spLocks noGrp="1"/>
          </p:cNvSpPr>
          <p:nvPr>
            <p:ph type="ftr" sz="quarter" idx="11"/>
          </p:nvPr>
        </p:nvSpPr>
        <p:spPr/>
        <p:txBody>
          <a:bodyPr/>
          <a:lstStyle>
            <a:lvl1pPr>
              <a:defRPr/>
            </a:lvl1pPr>
          </a:lstStyle>
          <a:p>
            <a:pPr>
              <a:defRPr/>
            </a:pPr>
            <a:r>
              <a:rPr lang="en-US"/>
              <a:t>www.osfa.la.gov</a:t>
            </a:r>
          </a:p>
        </p:txBody>
      </p:sp>
      <p:sp>
        <p:nvSpPr>
          <p:cNvPr id="5" name="Slide Number Placeholder 4"/>
          <p:cNvSpPr>
            <a:spLocks noGrp="1"/>
          </p:cNvSpPr>
          <p:nvPr>
            <p:ph type="sldNum" sz="quarter" idx="12"/>
          </p:nvPr>
        </p:nvSpPr>
        <p:spPr/>
        <p:txBody>
          <a:bodyPr/>
          <a:lstStyle>
            <a:lvl1pPr>
              <a:defRPr/>
            </a:lvl1pPr>
          </a:lstStyle>
          <a:p>
            <a:pPr>
              <a:defRPr/>
            </a:pPr>
            <a:fld id="{38B0F68C-1FE2-44DC-BC5D-36E5F87CF583}"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638D6B26-7CE9-47E2-A085-C66DCC231CAF}" type="datetime1">
              <a:rPr lang="en-US"/>
              <a:pPr>
                <a:defRPr/>
              </a:pPr>
              <a:t>9/23/2013</a:t>
            </a:fld>
            <a:endParaRPr lang="en-US"/>
          </a:p>
        </p:txBody>
      </p:sp>
      <p:sp>
        <p:nvSpPr>
          <p:cNvPr id="3" name="Footer Placeholder 4"/>
          <p:cNvSpPr>
            <a:spLocks noGrp="1"/>
          </p:cNvSpPr>
          <p:nvPr>
            <p:ph type="ftr" sz="quarter" idx="11"/>
          </p:nvPr>
        </p:nvSpPr>
        <p:spPr/>
        <p:txBody>
          <a:bodyPr/>
          <a:lstStyle>
            <a:lvl1pPr>
              <a:defRPr/>
            </a:lvl1pPr>
          </a:lstStyle>
          <a:p>
            <a:pPr>
              <a:defRPr/>
            </a:pPr>
            <a:r>
              <a:rPr lang="en-US"/>
              <a:t>www.osfa.la.gov</a:t>
            </a:r>
          </a:p>
        </p:txBody>
      </p:sp>
      <p:sp>
        <p:nvSpPr>
          <p:cNvPr id="4" name="Slide Number Placeholder 5"/>
          <p:cNvSpPr>
            <a:spLocks noGrp="1"/>
          </p:cNvSpPr>
          <p:nvPr>
            <p:ph type="sldNum" sz="quarter" idx="12"/>
          </p:nvPr>
        </p:nvSpPr>
        <p:spPr/>
        <p:txBody>
          <a:bodyPr/>
          <a:lstStyle>
            <a:lvl1pPr>
              <a:defRPr/>
            </a:lvl1pPr>
          </a:lstStyle>
          <a:p>
            <a:pPr>
              <a:defRPr/>
            </a:pPr>
            <a:fld id="{C9EAD503-D151-4124-A3AB-B560299BAC28}"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B94FB8BC-7801-4F01-9021-810F8C4CFBEB}" type="datetime1">
              <a:rPr lang="en-US"/>
              <a:pPr>
                <a:defRPr/>
              </a:pPr>
              <a:t>9/23/2013</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www.osfa.la.gov</a:t>
            </a:r>
          </a:p>
        </p:txBody>
      </p:sp>
      <p:sp>
        <p:nvSpPr>
          <p:cNvPr id="7" name="Slide Number Placeholder 5"/>
          <p:cNvSpPr>
            <a:spLocks noGrp="1"/>
          </p:cNvSpPr>
          <p:nvPr>
            <p:ph type="sldNum" sz="quarter" idx="12"/>
          </p:nvPr>
        </p:nvSpPr>
        <p:spPr/>
        <p:txBody>
          <a:bodyPr/>
          <a:lstStyle>
            <a:lvl1pPr>
              <a:defRPr/>
            </a:lvl1pPr>
          </a:lstStyle>
          <a:p>
            <a:pPr>
              <a:defRPr/>
            </a:pPr>
            <a:fld id="{369F20B0-52D6-4A5A-BFA3-01EEF91ACB2B}"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A8B3E604-888A-4E0D-A975-BECC979DDA48}" type="datetime1">
              <a:rPr lang="en-US"/>
              <a:pPr>
                <a:defRPr/>
              </a:pPr>
              <a:t>9/23/2013</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www.osfa.la.gov</a:t>
            </a:r>
          </a:p>
        </p:txBody>
      </p:sp>
      <p:sp>
        <p:nvSpPr>
          <p:cNvPr id="7" name="Slide Number Placeholder 5"/>
          <p:cNvSpPr>
            <a:spLocks noGrp="1"/>
          </p:cNvSpPr>
          <p:nvPr>
            <p:ph type="sldNum" sz="quarter" idx="12"/>
          </p:nvPr>
        </p:nvSpPr>
        <p:spPr/>
        <p:txBody>
          <a:bodyPr/>
          <a:lstStyle>
            <a:lvl1pPr>
              <a:defRPr/>
            </a:lvl1pPr>
          </a:lstStyle>
          <a:p>
            <a:pPr>
              <a:defRPr/>
            </a:pPr>
            <a:fld id="{FFC13798-23CA-434B-B9C5-3E1F61E4E97D}"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66CC"/>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dirty="0" smtClean="0"/>
          </a:p>
        </p:txBody>
      </p:sp>
      <p:sp>
        <p:nvSpPr>
          <p:cNvPr id="1027" name="Text Placeholder 2"/>
          <p:cNvSpPr>
            <a:spLocks noGrp="1"/>
          </p:cNvSpPr>
          <p:nvPr>
            <p:ph type="body" idx="1"/>
          </p:nvPr>
        </p:nvSpPr>
        <p:spPr bwMode="auto">
          <a:xfrm>
            <a:off x="457200" y="1600201"/>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062C0A0F-731E-4E14-B59E-F9E951AAF118}" type="datetime1">
              <a:rPr lang="en-US"/>
              <a:pPr>
                <a:defRPr/>
              </a:pPr>
              <a:t>9/23/2013</a:t>
            </a:fld>
            <a:endParaRPr lang="en-US"/>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r>
              <a:rPr lang="en-US"/>
              <a:t>www.osfa.la.gov</a:t>
            </a:r>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3C090647-C851-45B7-8F87-F6D502B22D1E}"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77" r:id="rId3"/>
    <p:sldLayoutId id="2147483678" r:id="rId4"/>
    <p:sldLayoutId id="2147483679" r:id="rId5"/>
    <p:sldLayoutId id="2147483687" r:id="rId6"/>
    <p:sldLayoutId id="2147483680" r:id="rId7"/>
    <p:sldLayoutId id="2147483681" r:id="rId8"/>
    <p:sldLayoutId id="2147483682" r:id="rId9"/>
    <p:sldLayoutId id="2147483683" r:id="rId10"/>
    <p:sldLayoutId id="2147483684" r:id="rId11"/>
  </p:sldLayoutIdLst>
  <p:hf sldNum="0" hdr="0" dt="0"/>
  <p:txStyles>
    <p:titleStyle>
      <a:lvl1pPr algn="ctr" rtl="0" eaLnBrk="1" fontAlgn="base" hangingPunct="1">
        <a:spcBef>
          <a:spcPct val="0"/>
        </a:spcBef>
        <a:spcAft>
          <a:spcPct val="0"/>
        </a:spcAft>
        <a:defRPr sz="4400" kern="1200">
          <a:solidFill>
            <a:schemeClr val="tx1"/>
          </a:solidFill>
          <a:latin typeface="Arial" pitchFamily="34" charset="0"/>
          <a:ea typeface="+mj-ea"/>
          <a:cs typeface="Arial" pitchFamily="34" charset="0"/>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Arial" pitchFamily="34" charset="0"/>
          <a:ea typeface="+mn-ea"/>
          <a:cs typeface="Arial" pitchFamily="34" charset="0"/>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Arial" pitchFamily="34" charset="0"/>
          <a:ea typeface="+mn-ea"/>
          <a:cs typeface="Arial" pitchFamily="34" charset="0"/>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Arial" pitchFamily="34" charset="0"/>
          <a:ea typeface="+mn-ea"/>
          <a:cs typeface="Arial" pitchFamily="34" charset="0"/>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Arial" pitchFamily="34" charset="0"/>
          <a:ea typeface="+mn-ea"/>
          <a:cs typeface="Arial" pitchFamily="34" charset="0"/>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a:xfrm>
            <a:off x="1447800" y="5029200"/>
            <a:ext cx="6400800" cy="609600"/>
          </a:xfrm>
          <a:prstGeom prst="rect">
            <a:avLst/>
          </a:prstGeom>
        </p:spPr>
        <p:txBody>
          <a:bodyPr>
            <a:normAutofit/>
          </a:bodyPr>
          <a:lstStyle/>
          <a:p>
            <a:pPr algn="ctr" fontAlgn="auto">
              <a:spcBef>
                <a:spcPct val="20000"/>
              </a:spcBef>
              <a:spcAft>
                <a:spcPts val="0"/>
              </a:spcAft>
              <a:buFont typeface="Arial" pitchFamily="34" charset="0"/>
              <a:buNone/>
              <a:defRPr/>
            </a:pPr>
            <a:r>
              <a:rPr lang="en-US" sz="2400" b="1" i="1" dirty="0">
                <a:latin typeface="+mn-lt"/>
              </a:rPr>
              <a:t>Louisiana’s First Choice for College Access</a:t>
            </a:r>
          </a:p>
          <a:p>
            <a:pPr algn="ctr" fontAlgn="auto">
              <a:spcBef>
                <a:spcPct val="20000"/>
              </a:spcBef>
              <a:spcAft>
                <a:spcPts val="0"/>
              </a:spcAft>
              <a:buFont typeface="Arial" pitchFamily="34" charset="0"/>
              <a:buNone/>
              <a:defRPr/>
            </a:pPr>
            <a:endParaRPr lang="en-US" sz="2400" b="1" i="1" dirty="0">
              <a:solidFill>
                <a:schemeClr val="tx1">
                  <a:tint val="75000"/>
                </a:schemeClr>
              </a:solidFill>
              <a:latin typeface="+mn-lt"/>
            </a:endParaRPr>
          </a:p>
          <a:p>
            <a:pPr algn="ctr" fontAlgn="auto">
              <a:spcBef>
                <a:spcPct val="20000"/>
              </a:spcBef>
              <a:spcAft>
                <a:spcPts val="0"/>
              </a:spcAft>
              <a:buFont typeface="Arial" pitchFamily="34" charset="0"/>
              <a:buNone/>
              <a:defRPr/>
            </a:pPr>
            <a:endParaRPr lang="en-US" sz="2800" b="1" i="1" dirty="0">
              <a:solidFill>
                <a:schemeClr val="accent1">
                  <a:lumMod val="50000"/>
                </a:schemeClr>
              </a:solidFill>
              <a:latin typeface="+mn-lt"/>
            </a:endParaRPr>
          </a:p>
        </p:txBody>
      </p:sp>
      <p:pic>
        <p:nvPicPr>
          <p:cNvPr id="5123" name="Picture 5" descr="losfalogoagencylargenoboxpp.eps"/>
          <p:cNvPicPr>
            <a:picLocks noChangeAspect="1"/>
          </p:cNvPicPr>
          <p:nvPr/>
        </p:nvPicPr>
        <p:blipFill>
          <a:blip r:embed="rId2" cstate="print"/>
          <a:srcRect/>
          <a:stretch>
            <a:fillRect/>
          </a:stretch>
        </p:blipFill>
        <p:spPr bwMode="auto">
          <a:xfrm>
            <a:off x="2590802" y="609601"/>
            <a:ext cx="3802063" cy="4262438"/>
          </a:xfrm>
          <a:prstGeom prst="rect">
            <a:avLst/>
          </a:prstGeom>
          <a:noFill/>
          <a:ln w="9525">
            <a:noFill/>
            <a:miter lim="800000"/>
            <a:headEnd/>
            <a:tailEnd/>
          </a:ln>
        </p:spPr>
      </p:pic>
      <p:sp>
        <p:nvSpPr>
          <p:cNvPr id="5124" name="TextBox 6"/>
          <p:cNvSpPr txBox="1">
            <a:spLocks noChangeArrowheads="1"/>
          </p:cNvSpPr>
          <p:nvPr/>
        </p:nvSpPr>
        <p:spPr bwMode="auto">
          <a:xfrm>
            <a:off x="0" y="5562601"/>
            <a:ext cx="9144000" cy="461665"/>
          </a:xfrm>
          <a:prstGeom prst="rect">
            <a:avLst/>
          </a:prstGeom>
          <a:noFill/>
          <a:ln w="9525">
            <a:noFill/>
            <a:miter lim="800000"/>
            <a:headEnd/>
            <a:tailEnd/>
          </a:ln>
        </p:spPr>
        <p:txBody>
          <a:bodyPr wrap="square">
            <a:spAutoFit/>
          </a:bodyPr>
          <a:lstStyle/>
          <a:p>
            <a:pPr algn="ctr"/>
            <a:r>
              <a:rPr lang="en-US" sz="2400" dirty="0" smtClean="0">
                <a:solidFill>
                  <a:srgbClr val="FFFF00"/>
                </a:solidFill>
              </a:rPr>
              <a:t>Free Application for Federal Student Aid (FAFSA)</a:t>
            </a:r>
            <a:endParaRPr lang="en-US" sz="2400" dirty="0">
              <a:solidFill>
                <a:srgbClr val="FFFF0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FAFSA: Student Status</a:t>
            </a:r>
            <a:endParaRPr lang="en-US" dirty="0"/>
          </a:p>
        </p:txBody>
      </p:sp>
      <p:sp>
        <p:nvSpPr>
          <p:cNvPr id="3" name="Content Placeholder 2"/>
          <p:cNvSpPr>
            <a:spLocks noGrp="1"/>
          </p:cNvSpPr>
          <p:nvPr>
            <p:ph idx="1"/>
          </p:nvPr>
        </p:nvSpPr>
        <p:spPr>
          <a:xfrm>
            <a:off x="1600200" y="1219200"/>
            <a:ext cx="7315200" cy="5029200"/>
          </a:xfrm>
        </p:spPr>
        <p:txBody>
          <a:bodyPr/>
          <a:lstStyle/>
          <a:p>
            <a:r>
              <a:rPr lang="en-US" sz="2800" dirty="0" smtClean="0"/>
              <a:t>To be considered an independent student, you must be able to answer yes to one of the following questions:</a:t>
            </a:r>
          </a:p>
          <a:p>
            <a:pPr lvl="1"/>
            <a:r>
              <a:rPr lang="en-US" sz="2400" dirty="0" smtClean="0"/>
              <a:t>Were you born before January 1, 1991?</a:t>
            </a:r>
          </a:p>
          <a:p>
            <a:pPr lvl="1"/>
            <a:r>
              <a:rPr lang="en-US" sz="2400" dirty="0" smtClean="0"/>
              <a:t>As of today, are you married?</a:t>
            </a:r>
          </a:p>
          <a:p>
            <a:pPr lvl="1"/>
            <a:r>
              <a:rPr lang="en-US" sz="2400" dirty="0" smtClean="0"/>
              <a:t>At the beginning of the 2014-2015 school year, will you be working on a masters or doctorate program?</a:t>
            </a:r>
          </a:p>
          <a:p>
            <a:pPr lvl="1"/>
            <a:r>
              <a:rPr lang="en-US" sz="2400" dirty="0" smtClean="0"/>
              <a:t>Are you currently serving on active duty in the U.S. Armed Forces for purposes other than training?</a:t>
            </a:r>
          </a:p>
          <a:p>
            <a:pPr lvl="1"/>
            <a:r>
              <a:rPr lang="en-US" sz="2400" dirty="0" smtClean="0"/>
              <a:t>Are you a veteran of the U.S. Armed Forces?</a:t>
            </a:r>
            <a:endParaRPr lang="en-US" sz="2400" dirty="0"/>
          </a:p>
        </p:txBody>
      </p:sp>
      <p:sp>
        <p:nvSpPr>
          <p:cNvPr id="4" name="Footer Placeholder 3"/>
          <p:cNvSpPr>
            <a:spLocks noGrp="1"/>
          </p:cNvSpPr>
          <p:nvPr>
            <p:ph type="ftr" sz="quarter" idx="11"/>
          </p:nvPr>
        </p:nvSpPr>
        <p:spPr/>
        <p:txBody>
          <a:bodyPr/>
          <a:lstStyle/>
          <a:p>
            <a:pPr>
              <a:defRPr/>
            </a:pPr>
            <a:r>
              <a:rPr lang="en-US" smtClean="0"/>
              <a:t>www.osfa.la.gov</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FAFSA: Student Status</a:t>
            </a:r>
            <a:endParaRPr lang="en-US" dirty="0"/>
          </a:p>
        </p:txBody>
      </p:sp>
      <p:sp>
        <p:nvSpPr>
          <p:cNvPr id="3" name="Content Placeholder 2"/>
          <p:cNvSpPr>
            <a:spLocks noGrp="1"/>
          </p:cNvSpPr>
          <p:nvPr>
            <p:ph idx="1"/>
          </p:nvPr>
        </p:nvSpPr>
        <p:spPr>
          <a:xfrm>
            <a:off x="1600200" y="1295400"/>
            <a:ext cx="7315200" cy="5029200"/>
          </a:xfrm>
        </p:spPr>
        <p:txBody>
          <a:bodyPr/>
          <a:lstStyle/>
          <a:p>
            <a:pPr lvl="1"/>
            <a:r>
              <a:rPr lang="en-US" sz="2400" dirty="0" smtClean="0"/>
              <a:t>Do you have children who will receive more than half of their support from you between July 1, 2014 and June 30, 2015?</a:t>
            </a:r>
          </a:p>
          <a:p>
            <a:pPr lvl="1"/>
            <a:r>
              <a:rPr lang="en-US" sz="2400" dirty="0" smtClean="0"/>
              <a:t>Do you have dependents (other than your spouse/child) who will live with you and receive more than half of their support from you now and through June 30, 2015?</a:t>
            </a:r>
          </a:p>
          <a:p>
            <a:pPr lvl="1"/>
            <a:r>
              <a:rPr lang="en-US" sz="2400" dirty="0" smtClean="0"/>
              <a:t>At any time since you turned age 13, were both of your parents deceased, were you in foster care, or were you a dependent or ward of the court?</a:t>
            </a:r>
            <a:endParaRPr lang="en-US" sz="2400" dirty="0"/>
          </a:p>
        </p:txBody>
      </p:sp>
      <p:sp>
        <p:nvSpPr>
          <p:cNvPr id="4" name="Footer Placeholder 3"/>
          <p:cNvSpPr>
            <a:spLocks noGrp="1"/>
          </p:cNvSpPr>
          <p:nvPr>
            <p:ph type="ftr" sz="quarter" idx="11"/>
          </p:nvPr>
        </p:nvSpPr>
        <p:spPr/>
        <p:txBody>
          <a:bodyPr/>
          <a:lstStyle/>
          <a:p>
            <a:pPr>
              <a:defRPr/>
            </a:pPr>
            <a:r>
              <a:rPr lang="en-US" smtClean="0"/>
              <a:t>www.osfa.la.gov</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FAFSA: Student Status Special Circumstances</a:t>
            </a:r>
            <a:endParaRPr lang="en-US" dirty="0"/>
          </a:p>
        </p:txBody>
      </p:sp>
      <p:sp>
        <p:nvSpPr>
          <p:cNvPr id="3" name="Content Placeholder 2"/>
          <p:cNvSpPr>
            <a:spLocks noGrp="1"/>
          </p:cNvSpPr>
          <p:nvPr>
            <p:ph idx="1"/>
          </p:nvPr>
        </p:nvSpPr>
        <p:spPr>
          <a:xfrm>
            <a:off x="1447800" y="1676400"/>
            <a:ext cx="7467600" cy="4648200"/>
          </a:xfrm>
        </p:spPr>
        <p:txBody>
          <a:bodyPr/>
          <a:lstStyle/>
          <a:p>
            <a:pPr lvl="1"/>
            <a:r>
              <a:rPr lang="en-US" dirty="0" smtClean="0"/>
              <a:t>Are you or were you an emancipated minor as determined by a court in your state of legal residence?</a:t>
            </a:r>
          </a:p>
          <a:p>
            <a:pPr lvl="1"/>
            <a:r>
              <a:rPr lang="en-US" dirty="0" smtClean="0"/>
              <a:t>Are you or were you in legal guardianship as determined by a court in your state of legal residence?</a:t>
            </a:r>
          </a:p>
          <a:p>
            <a:pPr lvl="1"/>
            <a:r>
              <a:rPr lang="en-US" dirty="0" smtClean="0"/>
              <a:t>At any time on or after July 1, 2013, were you determined by certain governmental agencies to be an unaccompanied youth who was homeless?</a:t>
            </a:r>
            <a:endParaRPr lang="en-US" dirty="0"/>
          </a:p>
        </p:txBody>
      </p:sp>
      <p:sp>
        <p:nvSpPr>
          <p:cNvPr id="4" name="Footer Placeholder 3"/>
          <p:cNvSpPr>
            <a:spLocks noGrp="1"/>
          </p:cNvSpPr>
          <p:nvPr>
            <p:ph type="ftr" sz="quarter" idx="11"/>
          </p:nvPr>
        </p:nvSpPr>
        <p:spPr/>
        <p:txBody>
          <a:bodyPr/>
          <a:lstStyle/>
          <a:p>
            <a:pPr>
              <a:defRPr/>
            </a:pPr>
            <a:r>
              <a:rPr lang="en-US" smtClean="0"/>
              <a:t>www.osfa.la.gov</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274638"/>
            <a:ext cx="7315200" cy="1143000"/>
          </a:xfrm>
        </p:spPr>
        <p:txBody>
          <a:bodyPr/>
          <a:lstStyle/>
          <a:p>
            <a:r>
              <a:rPr lang="en-US" dirty="0" smtClean="0"/>
              <a:t>FAFSA: Parental Information</a:t>
            </a:r>
            <a:endParaRPr lang="en-US" dirty="0"/>
          </a:p>
        </p:txBody>
      </p:sp>
      <p:sp>
        <p:nvSpPr>
          <p:cNvPr id="3" name="Content Placeholder 2"/>
          <p:cNvSpPr>
            <a:spLocks noGrp="1"/>
          </p:cNvSpPr>
          <p:nvPr>
            <p:ph idx="1"/>
          </p:nvPr>
        </p:nvSpPr>
        <p:spPr>
          <a:xfrm>
            <a:off x="1600200" y="1219200"/>
            <a:ext cx="7239000" cy="5257800"/>
          </a:xfrm>
        </p:spPr>
        <p:txBody>
          <a:bodyPr/>
          <a:lstStyle/>
          <a:p>
            <a:r>
              <a:rPr lang="en-US" sz="2800" dirty="0" smtClean="0"/>
              <a:t>Skip if you are an independent student</a:t>
            </a:r>
          </a:p>
          <a:p>
            <a:r>
              <a:rPr lang="en-US" sz="2800" dirty="0" smtClean="0"/>
              <a:t>Whose information do you use?</a:t>
            </a:r>
          </a:p>
          <a:p>
            <a:pPr lvl="1"/>
            <a:r>
              <a:rPr lang="en-US" sz="2400" dirty="0" smtClean="0"/>
              <a:t>Grandparents, foster parents and legal guardians are not considered parents</a:t>
            </a:r>
          </a:p>
          <a:p>
            <a:pPr lvl="1"/>
            <a:r>
              <a:rPr lang="en-US" sz="2400" dirty="0" smtClean="0"/>
              <a:t>If your parents are divorced or separated, answer the questions about the parent you lived with most during the past 12 months</a:t>
            </a:r>
          </a:p>
          <a:p>
            <a:pPr lvl="2"/>
            <a:r>
              <a:rPr lang="en-US" sz="2000" dirty="0" smtClean="0"/>
              <a:t>If this parent is remarried as of today, answer the questions about that parent and their spouse</a:t>
            </a:r>
          </a:p>
          <a:p>
            <a:pPr lvl="1"/>
            <a:r>
              <a:rPr lang="en-US" sz="2400" b="1" dirty="0" smtClean="0"/>
              <a:t>If your parents are not married </a:t>
            </a:r>
            <a:r>
              <a:rPr lang="en-US" sz="2400" b="1" u="sng" dirty="0" smtClean="0"/>
              <a:t>and live together</a:t>
            </a:r>
            <a:r>
              <a:rPr lang="en-US" sz="2400" b="1" dirty="0" smtClean="0"/>
              <a:t>, select “unmarried and both parents live together” and provide information about both</a:t>
            </a:r>
            <a:endParaRPr lang="en-US" sz="2000" b="1" dirty="0" smtClean="0"/>
          </a:p>
        </p:txBody>
      </p:sp>
      <p:sp>
        <p:nvSpPr>
          <p:cNvPr id="4" name="Footer Placeholder 3"/>
          <p:cNvSpPr>
            <a:spLocks noGrp="1"/>
          </p:cNvSpPr>
          <p:nvPr>
            <p:ph type="ftr" sz="quarter" idx="11"/>
          </p:nvPr>
        </p:nvSpPr>
        <p:spPr/>
        <p:txBody>
          <a:bodyPr/>
          <a:lstStyle/>
          <a:p>
            <a:pPr>
              <a:defRPr/>
            </a:pPr>
            <a:r>
              <a:rPr lang="en-US" dirty="0" smtClean="0"/>
              <a:t>www.osfa.la.gov</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274638"/>
            <a:ext cx="7315200" cy="1143000"/>
          </a:xfrm>
        </p:spPr>
        <p:txBody>
          <a:bodyPr/>
          <a:lstStyle/>
          <a:p>
            <a:r>
              <a:rPr lang="en-US" dirty="0" smtClean="0"/>
              <a:t>FAFSA: Parental Information</a:t>
            </a:r>
            <a:endParaRPr lang="en-US" dirty="0"/>
          </a:p>
        </p:txBody>
      </p:sp>
      <p:sp>
        <p:nvSpPr>
          <p:cNvPr id="3" name="Content Placeholder 2"/>
          <p:cNvSpPr>
            <a:spLocks noGrp="1"/>
          </p:cNvSpPr>
          <p:nvPr>
            <p:ph idx="1"/>
          </p:nvPr>
        </p:nvSpPr>
        <p:spPr>
          <a:xfrm>
            <a:off x="1600200" y="1219200"/>
            <a:ext cx="7239000" cy="5257800"/>
          </a:xfrm>
        </p:spPr>
        <p:txBody>
          <a:bodyPr/>
          <a:lstStyle/>
          <a:p>
            <a:pPr lvl="1"/>
            <a:r>
              <a:rPr lang="en-US" sz="2400" dirty="0" smtClean="0"/>
              <a:t>If your parent is single or widowed, answer the questions about that parent</a:t>
            </a:r>
          </a:p>
          <a:p>
            <a:pPr lvl="2"/>
            <a:r>
              <a:rPr lang="en-US" sz="2000" dirty="0" smtClean="0"/>
              <a:t>If your widowed parent is remarried, answer the questions about that parent and their spouse</a:t>
            </a:r>
          </a:p>
        </p:txBody>
      </p:sp>
      <p:sp>
        <p:nvSpPr>
          <p:cNvPr id="4" name="Footer Placeholder 3"/>
          <p:cNvSpPr>
            <a:spLocks noGrp="1"/>
          </p:cNvSpPr>
          <p:nvPr>
            <p:ph type="ftr" sz="quarter" idx="11"/>
          </p:nvPr>
        </p:nvSpPr>
        <p:spPr/>
        <p:txBody>
          <a:bodyPr/>
          <a:lstStyle/>
          <a:p>
            <a:pPr>
              <a:defRPr/>
            </a:pPr>
            <a:r>
              <a:rPr lang="en-US" dirty="0" smtClean="0"/>
              <a:t>www.osfa.la.gov</a:t>
            </a:r>
            <a:endParaRPr lang="en-US" dirty="0"/>
          </a:p>
        </p:txBody>
      </p:sp>
    </p:spTree>
    <p:extLst>
      <p:ext uri="{BB962C8B-B14F-4D97-AF65-F5344CB8AC3E}">
        <p14:creationId xmlns:p14="http://schemas.microsoft.com/office/powerpoint/2010/main" val="15495374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274638"/>
            <a:ext cx="7315200" cy="868362"/>
          </a:xfrm>
        </p:spPr>
        <p:txBody>
          <a:bodyPr/>
          <a:lstStyle/>
          <a:p>
            <a:r>
              <a:rPr lang="en-US" dirty="0" smtClean="0"/>
              <a:t>FAFSA: Parental Information</a:t>
            </a:r>
            <a:endParaRPr lang="en-US" dirty="0"/>
          </a:p>
        </p:txBody>
      </p:sp>
      <p:sp>
        <p:nvSpPr>
          <p:cNvPr id="4" name="Footer Placeholder 3"/>
          <p:cNvSpPr>
            <a:spLocks noGrp="1"/>
          </p:cNvSpPr>
          <p:nvPr>
            <p:ph type="ftr" sz="quarter" idx="11"/>
          </p:nvPr>
        </p:nvSpPr>
        <p:spPr/>
        <p:txBody>
          <a:bodyPr/>
          <a:lstStyle/>
          <a:p>
            <a:pPr>
              <a:defRPr/>
            </a:pPr>
            <a:r>
              <a:rPr lang="en-US" dirty="0" smtClean="0"/>
              <a:t>www.osfa.la.gov</a:t>
            </a:r>
            <a:endParaRPr lang="en-US" dirty="0"/>
          </a:p>
        </p:txBody>
      </p:sp>
      <p:sp>
        <p:nvSpPr>
          <p:cNvPr id="5" name="Content Placeholder 4"/>
          <p:cNvSpPr>
            <a:spLocks noGrp="1"/>
          </p:cNvSpPr>
          <p:nvPr>
            <p:ph idx="1"/>
          </p:nvPr>
        </p:nvSpPr>
        <p:spPr>
          <a:xfrm>
            <a:off x="1600200" y="1219200"/>
            <a:ext cx="7315200" cy="5029200"/>
          </a:xfrm>
        </p:spPr>
        <p:txBody>
          <a:bodyPr/>
          <a:lstStyle/>
          <a:p>
            <a:r>
              <a:rPr lang="en-US" sz="2400" b="1" dirty="0" smtClean="0"/>
              <a:t>Beginning with the 2014-2015 FAFSA, dependent students will be required to include on the FAFSA income and other information from the student’s legal parents (biological or adoptive) regardless of the parents’ marital status or gender, </a:t>
            </a:r>
            <a:r>
              <a:rPr lang="en-US" sz="2400" b="1" u="sng" dirty="0" smtClean="0"/>
              <a:t>if those parents live together</a:t>
            </a:r>
            <a:r>
              <a:rPr lang="en-US" sz="2400" b="1" dirty="0" smtClean="0"/>
              <a:t>.</a:t>
            </a:r>
          </a:p>
          <a:p>
            <a:r>
              <a:rPr lang="en-US" sz="2400" b="1" dirty="0" smtClean="0"/>
              <a:t>This change will ensure that limited taxpayer resources are directed to students with the most need, regardless of the students’ parents’ marital status or gender, when those parents reside in the same household. It also recognizes the diversity of today’s American families.</a:t>
            </a:r>
            <a:endParaRPr lang="en-US" sz="2400" b="1" dirty="0"/>
          </a:p>
        </p:txBody>
      </p:sp>
    </p:spTree>
    <p:extLst>
      <p:ext uri="{BB962C8B-B14F-4D97-AF65-F5344CB8AC3E}">
        <p14:creationId xmlns:p14="http://schemas.microsoft.com/office/powerpoint/2010/main" val="29603500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274638"/>
            <a:ext cx="7315200" cy="1143000"/>
          </a:xfrm>
        </p:spPr>
        <p:txBody>
          <a:bodyPr/>
          <a:lstStyle/>
          <a:p>
            <a:r>
              <a:rPr lang="en-US" dirty="0" smtClean="0"/>
              <a:t>FAFSA: Parental Information</a:t>
            </a:r>
            <a:endParaRPr lang="en-US" dirty="0"/>
          </a:p>
        </p:txBody>
      </p:sp>
      <p:sp>
        <p:nvSpPr>
          <p:cNvPr id="3" name="Content Placeholder 2"/>
          <p:cNvSpPr>
            <a:spLocks noGrp="1"/>
          </p:cNvSpPr>
          <p:nvPr>
            <p:ph idx="1"/>
          </p:nvPr>
        </p:nvSpPr>
        <p:spPr/>
        <p:txBody>
          <a:bodyPr/>
          <a:lstStyle/>
          <a:p>
            <a:r>
              <a:rPr lang="en-US" dirty="0" smtClean="0"/>
              <a:t>Records parental income, assets, and type of federal benefits received</a:t>
            </a:r>
          </a:p>
          <a:p>
            <a:r>
              <a:rPr lang="en-US" dirty="0" smtClean="0"/>
              <a:t>Number of household in college</a:t>
            </a:r>
          </a:p>
          <a:p>
            <a:pPr lvl="1"/>
            <a:r>
              <a:rPr lang="en-US" dirty="0" smtClean="0"/>
              <a:t>Does not include parents</a:t>
            </a:r>
          </a:p>
          <a:p>
            <a:r>
              <a:rPr lang="en-US" dirty="0" smtClean="0"/>
              <a:t>Parental residency</a:t>
            </a:r>
          </a:p>
          <a:p>
            <a:r>
              <a:rPr lang="en-US" dirty="0" smtClean="0"/>
              <a:t>Parents’ e-mail address</a:t>
            </a:r>
          </a:p>
        </p:txBody>
      </p:sp>
      <p:sp>
        <p:nvSpPr>
          <p:cNvPr id="4" name="Footer Placeholder 3"/>
          <p:cNvSpPr>
            <a:spLocks noGrp="1"/>
          </p:cNvSpPr>
          <p:nvPr>
            <p:ph type="ftr" sz="quarter" idx="11"/>
          </p:nvPr>
        </p:nvSpPr>
        <p:spPr/>
        <p:txBody>
          <a:bodyPr/>
          <a:lstStyle/>
          <a:p>
            <a:pPr>
              <a:defRPr/>
            </a:pPr>
            <a:r>
              <a:rPr lang="en-US" smtClean="0"/>
              <a:t>www.osfa.la.gov</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FAFSA: School Information</a:t>
            </a:r>
            <a:endParaRPr lang="en-US" dirty="0"/>
          </a:p>
        </p:txBody>
      </p:sp>
      <p:sp>
        <p:nvSpPr>
          <p:cNvPr id="3" name="Content Placeholder 2"/>
          <p:cNvSpPr>
            <a:spLocks noGrp="1"/>
          </p:cNvSpPr>
          <p:nvPr>
            <p:ph idx="1"/>
          </p:nvPr>
        </p:nvSpPr>
        <p:spPr/>
        <p:txBody>
          <a:bodyPr/>
          <a:lstStyle/>
          <a:p>
            <a:r>
              <a:rPr lang="en-US" dirty="0" smtClean="0"/>
              <a:t>May list up to 10 institutions to receive FAFSA data when filing online</a:t>
            </a:r>
          </a:p>
          <a:p>
            <a:pPr lvl="1"/>
            <a:r>
              <a:rPr lang="en-US" dirty="0" smtClean="0"/>
              <a:t>Make sure to list a Louisiana school first for TOPS purposes</a:t>
            </a:r>
          </a:p>
          <a:p>
            <a:r>
              <a:rPr lang="en-US" dirty="0" smtClean="0"/>
              <a:t>Housing plan</a:t>
            </a:r>
          </a:p>
          <a:p>
            <a:r>
              <a:rPr lang="en-US" dirty="0" smtClean="0"/>
              <a:t>Enrollment status</a:t>
            </a:r>
          </a:p>
        </p:txBody>
      </p:sp>
      <p:sp>
        <p:nvSpPr>
          <p:cNvPr id="4" name="Footer Placeholder 3"/>
          <p:cNvSpPr>
            <a:spLocks noGrp="1"/>
          </p:cNvSpPr>
          <p:nvPr>
            <p:ph type="ftr" sz="quarter" idx="11"/>
          </p:nvPr>
        </p:nvSpPr>
        <p:spPr/>
        <p:txBody>
          <a:bodyPr/>
          <a:lstStyle/>
          <a:p>
            <a:pPr>
              <a:defRPr/>
            </a:pPr>
            <a:r>
              <a:rPr lang="en-US" smtClean="0"/>
              <a:t>www.osfa.la.gov</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FAFSA: Signatures</a:t>
            </a:r>
            <a:endParaRPr lang="en-US" dirty="0"/>
          </a:p>
        </p:txBody>
      </p:sp>
      <p:sp>
        <p:nvSpPr>
          <p:cNvPr id="3" name="Content Placeholder 2"/>
          <p:cNvSpPr>
            <a:spLocks noGrp="1"/>
          </p:cNvSpPr>
          <p:nvPr>
            <p:ph idx="1"/>
          </p:nvPr>
        </p:nvSpPr>
        <p:spPr>
          <a:xfrm>
            <a:off x="1600200" y="1447800"/>
            <a:ext cx="7391400" cy="4953000"/>
          </a:xfrm>
        </p:spPr>
        <p:txBody>
          <a:bodyPr/>
          <a:lstStyle/>
          <a:p>
            <a:r>
              <a:rPr lang="en-US" dirty="0" smtClean="0"/>
              <a:t>For a dependent student, both the student and parent must sign</a:t>
            </a:r>
          </a:p>
          <a:p>
            <a:r>
              <a:rPr lang="en-US" dirty="0" smtClean="0"/>
              <a:t>FAFSA on the Web may be signed by:</a:t>
            </a:r>
          </a:p>
          <a:p>
            <a:pPr lvl="1"/>
            <a:r>
              <a:rPr lang="en-US" dirty="0" smtClean="0"/>
              <a:t>Using a pin number</a:t>
            </a:r>
          </a:p>
          <a:p>
            <a:pPr lvl="2"/>
            <a:r>
              <a:rPr lang="en-US" dirty="0" smtClean="0"/>
              <a:t>The parent and student must have separate pin numbers</a:t>
            </a:r>
          </a:p>
          <a:p>
            <a:pPr lvl="2"/>
            <a:r>
              <a:rPr lang="en-US" dirty="0" smtClean="0"/>
              <a:t>Parents may use the same PIN for all of their children</a:t>
            </a:r>
          </a:p>
          <a:p>
            <a:pPr lvl="1"/>
            <a:r>
              <a:rPr lang="en-US" dirty="0" smtClean="0"/>
              <a:t>Printing the signature page</a:t>
            </a:r>
          </a:p>
          <a:p>
            <a:pPr lvl="2"/>
            <a:r>
              <a:rPr lang="en-US" dirty="0" smtClean="0"/>
              <a:t>Must mail within 14 days</a:t>
            </a:r>
          </a:p>
        </p:txBody>
      </p:sp>
      <p:sp>
        <p:nvSpPr>
          <p:cNvPr id="4" name="Footer Placeholder 3"/>
          <p:cNvSpPr>
            <a:spLocks noGrp="1"/>
          </p:cNvSpPr>
          <p:nvPr>
            <p:ph type="ftr" sz="quarter" idx="11"/>
          </p:nvPr>
        </p:nvSpPr>
        <p:spPr/>
        <p:txBody>
          <a:bodyPr/>
          <a:lstStyle/>
          <a:p>
            <a:pPr>
              <a:defRPr/>
            </a:pPr>
            <a:r>
              <a:rPr lang="en-US" smtClean="0"/>
              <a:t>www.osfa.la.gov</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152400"/>
            <a:ext cx="7086600" cy="1188100"/>
          </a:xfrm>
        </p:spPr>
        <p:txBody>
          <a:bodyPr/>
          <a:lstStyle/>
          <a:p>
            <a:r>
              <a:rPr lang="en-US" dirty="0" smtClean="0"/>
              <a:t>Student Aid Report (SAR)</a:t>
            </a:r>
            <a:endParaRPr lang="en-US" dirty="0"/>
          </a:p>
        </p:txBody>
      </p:sp>
      <p:sp>
        <p:nvSpPr>
          <p:cNvPr id="3" name="Content Placeholder 2"/>
          <p:cNvSpPr>
            <a:spLocks noGrp="1"/>
          </p:cNvSpPr>
          <p:nvPr>
            <p:ph idx="1"/>
          </p:nvPr>
        </p:nvSpPr>
        <p:spPr>
          <a:xfrm>
            <a:off x="1600200" y="1249362"/>
            <a:ext cx="7315200" cy="5227638"/>
          </a:xfrm>
        </p:spPr>
        <p:txBody>
          <a:bodyPr/>
          <a:lstStyle/>
          <a:p>
            <a:r>
              <a:rPr lang="en-US" dirty="0" smtClean="0"/>
              <a:t>The SAR provides you with:</a:t>
            </a:r>
          </a:p>
          <a:p>
            <a:pPr lvl="1"/>
            <a:r>
              <a:rPr lang="en-US" dirty="0" smtClean="0"/>
              <a:t>Expected Family Contribution (EFC)</a:t>
            </a:r>
          </a:p>
          <a:p>
            <a:pPr lvl="1"/>
            <a:r>
              <a:rPr lang="en-US" dirty="0" smtClean="0"/>
              <a:t>Pell Grant Eligibility</a:t>
            </a:r>
          </a:p>
          <a:p>
            <a:pPr lvl="1"/>
            <a:r>
              <a:rPr lang="en-US" dirty="0" smtClean="0"/>
              <a:t>Listing of Institutions which will receive your data</a:t>
            </a:r>
          </a:p>
          <a:p>
            <a:pPr lvl="1"/>
            <a:r>
              <a:rPr lang="en-US" dirty="0" smtClean="0"/>
              <a:t>A financial aid history</a:t>
            </a:r>
          </a:p>
          <a:p>
            <a:pPr lvl="1"/>
            <a:r>
              <a:rPr lang="en-US" dirty="0" smtClean="0"/>
              <a:t>A listing of your responses to the FAFSA</a:t>
            </a:r>
          </a:p>
          <a:p>
            <a:r>
              <a:rPr lang="en-US" dirty="0" smtClean="0"/>
              <a:t>Corrections may be made:</a:t>
            </a:r>
          </a:p>
          <a:p>
            <a:pPr lvl="1"/>
            <a:r>
              <a:rPr lang="en-US" dirty="0" smtClean="0"/>
              <a:t>Online at www.fafsa.gov</a:t>
            </a:r>
          </a:p>
          <a:p>
            <a:pPr lvl="1"/>
            <a:r>
              <a:rPr lang="en-US" dirty="0" smtClean="0"/>
              <a:t>By phone at (800) 433-3243</a:t>
            </a:r>
          </a:p>
        </p:txBody>
      </p:sp>
      <p:sp>
        <p:nvSpPr>
          <p:cNvPr id="4" name="Footer Placeholder 3"/>
          <p:cNvSpPr>
            <a:spLocks noGrp="1"/>
          </p:cNvSpPr>
          <p:nvPr>
            <p:ph type="ftr" sz="quarter" idx="11"/>
          </p:nvPr>
        </p:nvSpPr>
        <p:spPr/>
        <p:txBody>
          <a:bodyPr/>
          <a:lstStyle/>
          <a:p>
            <a:pPr>
              <a:defRPr/>
            </a:pPr>
            <a:r>
              <a:rPr lang="en-US" dirty="0" smtClean="0"/>
              <a:t>www.osfa.la.gov</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idx="1"/>
          </p:nvPr>
        </p:nvSpPr>
        <p:spPr>
          <a:xfrm>
            <a:off x="1600200" y="480220"/>
            <a:ext cx="7315200" cy="5234781"/>
          </a:xfrm>
        </p:spPr>
        <p:txBody>
          <a:bodyPr anchor="ctr"/>
          <a:lstStyle/>
          <a:p>
            <a:pPr algn="ctr">
              <a:buNone/>
            </a:pPr>
            <a:r>
              <a:rPr lang="en-US" sz="9600" dirty="0" smtClean="0"/>
              <a:t>FAFSA</a:t>
            </a:r>
            <a:endParaRPr lang="en-US" sz="9600" dirty="0"/>
          </a:p>
        </p:txBody>
      </p:sp>
      <p:sp>
        <p:nvSpPr>
          <p:cNvPr id="4" name="Footer Placeholder 3"/>
          <p:cNvSpPr>
            <a:spLocks noGrp="1"/>
          </p:cNvSpPr>
          <p:nvPr>
            <p:ph type="ftr" sz="quarter" idx="11"/>
          </p:nvPr>
        </p:nvSpPr>
        <p:spPr/>
        <p:txBody>
          <a:bodyPr/>
          <a:lstStyle/>
          <a:p>
            <a:pPr>
              <a:defRPr/>
            </a:pPr>
            <a:r>
              <a:rPr lang="en-US" smtClean="0"/>
              <a:t>www.osfa.la.gov</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FAFSA</a:t>
            </a:r>
            <a:endParaRPr lang="en-US" dirty="0"/>
          </a:p>
        </p:txBody>
      </p:sp>
      <p:sp>
        <p:nvSpPr>
          <p:cNvPr id="3" name="Content Placeholder 2"/>
          <p:cNvSpPr>
            <a:spLocks noGrp="1"/>
          </p:cNvSpPr>
          <p:nvPr>
            <p:ph idx="1"/>
          </p:nvPr>
        </p:nvSpPr>
        <p:spPr>
          <a:xfrm>
            <a:off x="1600200" y="1447801"/>
            <a:ext cx="7315200" cy="4449763"/>
          </a:xfrm>
        </p:spPr>
        <p:txBody>
          <a:bodyPr/>
          <a:lstStyle/>
          <a:p>
            <a:r>
              <a:rPr lang="en-US" sz="2800" dirty="0" smtClean="0"/>
              <a:t>The Free Application for Federal Student Aid (FAFSA) is the application for both federal and state aid programs</a:t>
            </a:r>
          </a:p>
          <a:p>
            <a:pPr lvl="1"/>
            <a:r>
              <a:rPr lang="en-US" sz="2400" dirty="0" smtClean="0"/>
              <a:t>Be sure to fill out the FAFSA even if you don’t think you’ll qualify for need based aid</a:t>
            </a:r>
          </a:p>
          <a:p>
            <a:r>
              <a:rPr lang="en-US" sz="2800" dirty="0" smtClean="0"/>
              <a:t>The FAFSA is the only application needed for the TOPS scholarship</a:t>
            </a:r>
          </a:p>
          <a:p>
            <a:r>
              <a:rPr lang="en-US" sz="2800" dirty="0" smtClean="0"/>
              <a:t>You should never be asked to pay to fill out the FAFSA. It is a </a:t>
            </a:r>
            <a:r>
              <a:rPr lang="en-US" sz="2800" b="1" dirty="0" smtClean="0"/>
              <a:t>FREE</a:t>
            </a:r>
            <a:r>
              <a:rPr lang="en-US" sz="2800" dirty="0" smtClean="0"/>
              <a:t> application.</a:t>
            </a:r>
            <a:endParaRPr lang="en-US" sz="2800" dirty="0"/>
          </a:p>
        </p:txBody>
      </p:sp>
      <p:sp>
        <p:nvSpPr>
          <p:cNvPr id="4" name="Footer Placeholder 3"/>
          <p:cNvSpPr>
            <a:spLocks noGrp="1"/>
          </p:cNvSpPr>
          <p:nvPr>
            <p:ph type="ftr" sz="quarter" idx="11"/>
          </p:nvPr>
        </p:nvSpPr>
        <p:spPr/>
        <p:txBody>
          <a:bodyPr/>
          <a:lstStyle/>
          <a:p>
            <a:pPr>
              <a:defRPr/>
            </a:pPr>
            <a:r>
              <a:rPr lang="en-US" smtClean="0"/>
              <a:t>www.osfa.la.gov</a:t>
            </a:r>
            <a:endParaRPr lang="en-US" dirty="0"/>
          </a:p>
        </p:txBody>
      </p:sp>
      <p:cxnSp>
        <p:nvCxnSpPr>
          <p:cNvPr id="6" name="Straight Connector 5"/>
          <p:cNvCxnSpPr/>
          <p:nvPr/>
        </p:nvCxnSpPr>
        <p:spPr>
          <a:xfrm>
            <a:off x="8382000" y="5943600"/>
            <a:ext cx="914400" cy="91440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76200"/>
            <a:ext cx="7086600" cy="1222736"/>
          </a:xfrm>
        </p:spPr>
        <p:txBody>
          <a:bodyPr/>
          <a:lstStyle/>
          <a:p>
            <a:r>
              <a:rPr lang="en-US" dirty="0" smtClean="0"/>
              <a:t>FAFSA</a:t>
            </a:r>
            <a:endParaRPr lang="en-US" dirty="0"/>
          </a:p>
        </p:txBody>
      </p:sp>
      <p:sp>
        <p:nvSpPr>
          <p:cNvPr id="3" name="Content Placeholder 2"/>
          <p:cNvSpPr>
            <a:spLocks noGrp="1"/>
          </p:cNvSpPr>
          <p:nvPr>
            <p:ph idx="1"/>
          </p:nvPr>
        </p:nvSpPr>
        <p:spPr>
          <a:xfrm>
            <a:off x="1524000" y="1020762"/>
            <a:ext cx="7391400" cy="5380038"/>
          </a:xfrm>
        </p:spPr>
        <p:txBody>
          <a:bodyPr/>
          <a:lstStyle/>
          <a:p>
            <a:r>
              <a:rPr lang="en-US" sz="2800" dirty="0" smtClean="0"/>
              <a:t>The only financial aid directly determined from the FAFSA data is eligibility for the federal Pell Grant</a:t>
            </a:r>
          </a:p>
          <a:p>
            <a:r>
              <a:rPr lang="en-US" sz="2800" dirty="0" smtClean="0"/>
              <a:t>The primary purpose of the FAFSA is to establish the student’s Expected Family Contribution (EFC)</a:t>
            </a:r>
          </a:p>
          <a:p>
            <a:pPr lvl="1"/>
            <a:r>
              <a:rPr lang="en-US" sz="2400" dirty="0" smtClean="0"/>
              <a:t>The EFC is used by the institution, in a process called packaging, to determine your eligibility for campus based aid programs including FSEOG, Federal Work Study, Perkins Loans and Direct Loans. It is also used to determine GO Grant eligibility.</a:t>
            </a:r>
            <a:endParaRPr lang="en-US" sz="2400" dirty="0"/>
          </a:p>
        </p:txBody>
      </p:sp>
      <p:sp>
        <p:nvSpPr>
          <p:cNvPr id="4" name="Footer Placeholder 3"/>
          <p:cNvSpPr>
            <a:spLocks noGrp="1"/>
          </p:cNvSpPr>
          <p:nvPr>
            <p:ph type="ftr" sz="quarter" idx="11"/>
          </p:nvPr>
        </p:nvSpPr>
        <p:spPr/>
        <p:txBody>
          <a:bodyPr/>
          <a:lstStyle/>
          <a:p>
            <a:pPr>
              <a:defRPr/>
            </a:pPr>
            <a:r>
              <a:rPr lang="en-US" dirty="0" smtClean="0"/>
              <a:t>www.osfa.la.gov</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FAFSA Filing Methods</a:t>
            </a:r>
            <a:endParaRPr lang="en-US" dirty="0"/>
          </a:p>
        </p:txBody>
      </p:sp>
      <p:sp>
        <p:nvSpPr>
          <p:cNvPr id="3" name="Content Placeholder 2"/>
          <p:cNvSpPr>
            <a:spLocks noGrp="1"/>
          </p:cNvSpPr>
          <p:nvPr>
            <p:ph idx="1"/>
          </p:nvPr>
        </p:nvSpPr>
        <p:spPr>
          <a:xfrm>
            <a:off x="1600200" y="1447800"/>
            <a:ext cx="7315200" cy="4876800"/>
          </a:xfrm>
        </p:spPr>
        <p:txBody>
          <a:bodyPr/>
          <a:lstStyle/>
          <a:p>
            <a:r>
              <a:rPr lang="en-US" sz="2800" dirty="0" smtClean="0"/>
              <a:t>FAFSA On the Web: </a:t>
            </a:r>
            <a:r>
              <a:rPr lang="en-US" sz="2800" b="1" i="1" dirty="0" smtClean="0"/>
              <a:t>www.fafsa.gov</a:t>
            </a:r>
          </a:p>
          <a:p>
            <a:pPr lvl="1"/>
            <a:r>
              <a:rPr lang="en-US" sz="2400" dirty="0" smtClean="0"/>
              <a:t>Faster processing</a:t>
            </a:r>
          </a:p>
          <a:p>
            <a:pPr lvl="1"/>
            <a:r>
              <a:rPr lang="en-US" sz="2400" dirty="0" smtClean="0"/>
              <a:t>“Skip logic” –students are only asked questions which apply to them</a:t>
            </a:r>
          </a:p>
          <a:p>
            <a:pPr lvl="1"/>
            <a:r>
              <a:rPr lang="en-US" sz="2400" dirty="0" smtClean="0"/>
              <a:t>Immediate EFC estimate</a:t>
            </a:r>
          </a:p>
          <a:p>
            <a:pPr lvl="1"/>
            <a:r>
              <a:rPr lang="en-US" sz="2400" dirty="0" smtClean="0"/>
              <a:t>Online receipt verification</a:t>
            </a:r>
          </a:p>
          <a:p>
            <a:pPr lvl="1"/>
            <a:r>
              <a:rPr lang="en-US" sz="2400" dirty="0" smtClean="0"/>
              <a:t>Live online help</a:t>
            </a:r>
          </a:p>
          <a:p>
            <a:r>
              <a:rPr lang="en-US" sz="2800" dirty="0" smtClean="0"/>
              <a:t>Paper Application</a:t>
            </a:r>
          </a:p>
          <a:p>
            <a:pPr lvl="1"/>
            <a:r>
              <a:rPr lang="en-US" sz="2400" dirty="0" smtClean="0"/>
              <a:t>Available by calling the Federal Student Aid Information Center at 800-433-3243 or downloading from </a:t>
            </a:r>
            <a:r>
              <a:rPr lang="en-US" sz="2400" i="1" dirty="0" smtClean="0"/>
              <a:t>www.fafsa.gov</a:t>
            </a:r>
            <a:endParaRPr lang="en-US" sz="2400" i="1" dirty="0"/>
          </a:p>
        </p:txBody>
      </p:sp>
      <p:sp>
        <p:nvSpPr>
          <p:cNvPr id="4" name="Footer Placeholder 3"/>
          <p:cNvSpPr>
            <a:spLocks noGrp="1"/>
          </p:cNvSpPr>
          <p:nvPr>
            <p:ph type="ftr" sz="quarter" idx="11"/>
          </p:nvPr>
        </p:nvSpPr>
        <p:spPr/>
        <p:txBody>
          <a:bodyPr/>
          <a:lstStyle/>
          <a:p>
            <a:pPr>
              <a:defRPr/>
            </a:pPr>
            <a:r>
              <a:rPr lang="en-US" smtClean="0"/>
              <a:t>www.osfa.la.gov</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Get a Pin</a:t>
            </a:r>
            <a:endParaRPr lang="en-US" dirty="0"/>
          </a:p>
        </p:txBody>
      </p:sp>
      <p:sp>
        <p:nvSpPr>
          <p:cNvPr id="3" name="Content Placeholder 2"/>
          <p:cNvSpPr>
            <a:spLocks noGrp="1"/>
          </p:cNvSpPr>
          <p:nvPr>
            <p:ph idx="1"/>
          </p:nvPr>
        </p:nvSpPr>
        <p:spPr>
          <a:xfrm>
            <a:off x="1600200" y="1295401"/>
            <a:ext cx="7086600" cy="4449763"/>
          </a:xfrm>
        </p:spPr>
        <p:txBody>
          <a:bodyPr/>
          <a:lstStyle/>
          <a:p>
            <a:r>
              <a:rPr lang="en-US" dirty="0" smtClean="0"/>
              <a:t>Apply at </a:t>
            </a:r>
            <a:r>
              <a:rPr lang="en-US" b="1" i="1" dirty="0" smtClean="0"/>
              <a:t>www.pin.ed.gov</a:t>
            </a:r>
          </a:p>
          <a:p>
            <a:r>
              <a:rPr lang="en-US" dirty="0" smtClean="0"/>
              <a:t>The PIN allows you to sign the FAFSA electronically</a:t>
            </a:r>
          </a:p>
          <a:p>
            <a:pPr lvl="1"/>
            <a:r>
              <a:rPr lang="en-US" dirty="0" smtClean="0"/>
              <a:t>For dependent students, both you and a parent must have a PIN</a:t>
            </a:r>
          </a:p>
          <a:p>
            <a:pPr lvl="2"/>
            <a:r>
              <a:rPr lang="en-US" dirty="0" smtClean="0"/>
              <a:t>Parents may use the same PIN for all of their children</a:t>
            </a:r>
          </a:p>
          <a:p>
            <a:r>
              <a:rPr lang="en-US" dirty="0" smtClean="0"/>
              <a:t>The PIN allows you to make corrections to the FAFSA online</a:t>
            </a:r>
            <a:endParaRPr lang="en-US" dirty="0"/>
          </a:p>
        </p:txBody>
      </p:sp>
      <p:sp>
        <p:nvSpPr>
          <p:cNvPr id="4" name="Footer Placeholder 3"/>
          <p:cNvSpPr>
            <a:spLocks noGrp="1"/>
          </p:cNvSpPr>
          <p:nvPr>
            <p:ph type="ftr" sz="quarter" idx="11"/>
          </p:nvPr>
        </p:nvSpPr>
        <p:spPr/>
        <p:txBody>
          <a:bodyPr/>
          <a:lstStyle/>
          <a:p>
            <a:pPr>
              <a:defRPr/>
            </a:pPr>
            <a:r>
              <a:rPr lang="en-US" smtClean="0"/>
              <a:t>www.osfa.la.gov</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152400"/>
            <a:ext cx="7315200" cy="715962"/>
          </a:xfrm>
        </p:spPr>
        <p:txBody>
          <a:bodyPr/>
          <a:lstStyle/>
          <a:p>
            <a:r>
              <a:rPr lang="en-US" dirty="0" smtClean="0"/>
              <a:t>FAFSA: Student Information</a:t>
            </a:r>
            <a:endParaRPr lang="en-US" dirty="0"/>
          </a:p>
        </p:txBody>
      </p:sp>
      <p:sp>
        <p:nvSpPr>
          <p:cNvPr id="3" name="Content Placeholder 2"/>
          <p:cNvSpPr>
            <a:spLocks noGrp="1"/>
          </p:cNvSpPr>
          <p:nvPr>
            <p:ph idx="1"/>
          </p:nvPr>
        </p:nvSpPr>
        <p:spPr>
          <a:xfrm>
            <a:off x="1676400" y="838200"/>
            <a:ext cx="7086600" cy="5638800"/>
          </a:xfrm>
        </p:spPr>
        <p:txBody>
          <a:bodyPr/>
          <a:lstStyle/>
          <a:p>
            <a:r>
              <a:rPr lang="en-US" sz="2800" dirty="0" smtClean="0"/>
              <a:t>Social Security Number</a:t>
            </a:r>
          </a:p>
          <a:p>
            <a:r>
              <a:rPr lang="en-US" sz="2800" dirty="0" smtClean="0"/>
              <a:t>State of Legal Residence</a:t>
            </a:r>
          </a:p>
          <a:p>
            <a:r>
              <a:rPr lang="en-US" sz="2800" dirty="0" smtClean="0"/>
              <a:t>Citizenship status</a:t>
            </a:r>
          </a:p>
          <a:p>
            <a:r>
              <a:rPr lang="en-US" sz="2800" dirty="0" smtClean="0"/>
              <a:t>Interest in Student Loans and Work-Study programs</a:t>
            </a:r>
          </a:p>
          <a:p>
            <a:r>
              <a:rPr lang="en-US" sz="2800" b="1" dirty="0" smtClean="0"/>
              <a:t>Highest grade completed by Parent 1 and Parent 2</a:t>
            </a:r>
          </a:p>
          <a:p>
            <a:r>
              <a:rPr lang="en-US" sz="2800" b="1" dirty="0" smtClean="0"/>
              <a:t>High School completion status</a:t>
            </a:r>
          </a:p>
          <a:p>
            <a:pPr lvl="1"/>
            <a:r>
              <a:rPr lang="en-US" sz="2000" b="1" dirty="0"/>
              <a:t>High School Diploma</a:t>
            </a:r>
          </a:p>
          <a:p>
            <a:pPr lvl="1"/>
            <a:r>
              <a:rPr lang="en-US" sz="2000" b="1" dirty="0"/>
              <a:t>GED</a:t>
            </a:r>
          </a:p>
          <a:p>
            <a:pPr lvl="1"/>
            <a:r>
              <a:rPr lang="en-US" sz="2000" b="1" dirty="0"/>
              <a:t>Home </a:t>
            </a:r>
            <a:r>
              <a:rPr lang="en-US" sz="2000" b="1" dirty="0" smtClean="0"/>
              <a:t>Study</a:t>
            </a:r>
          </a:p>
          <a:p>
            <a:r>
              <a:rPr lang="en-US" sz="2800" b="1" dirty="0" smtClean="0"/>
              <a:t>Name of student’s </a:t>
            </a:r>
            <a:r>
              <a:rPr lang="en-US" sz="2800" b="1" dirty="0"/>
              <a:t>H</a:t>
            </a:r>
            <a:r>
              <a:rPr lang="en-US" sz="2800" b="1" dirty="0" smtClean="0"/>
              <a:t>igh School</a:t>
            </a:r>
            <a:endParaRPr lang="en-US" sz="2800" b="1" dirty="0"/>
          </a:p>
        </p:txBody>
      </p:sp>
      <p:sp>
        <p:nvSpPr>
          <p:cNvPr id="4" name="Footer Placeholder 3"/>
          <p:cNvSpPr>
            <a:spLocks noGrp="1"/>
          </p:cNvSpPr>
          <p:nvPr>
            <p:ph type="ftr" sz="quarter" idx="11"/>
          </p:nvPr>
        </p:nvSpPr>
        <p:spPr/>
        <p:txBody>
          <a:bodyPr/>
          <a:lstStyle/>
          <a:p>
            <a:pPr>
              <a:defRPr/>
            </a:pPr>
            <a:r>
              <a:rPr lang="en-US" dirty="0" smtClean="0"/>
              <a:t>www.osfa.la.gov</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FAFSA: Student Finances</a:t>
            </a:r>
            <a:endParaRPr lang="en-US" dirty="0"/>
          </a:p>
        </p:txBody>
      </p:sp>
      <p:sp>
        <p:nvSpPr>
          <p:cNvPr id="3" name="Content Placeholder 2"/>
          <p:cNvSpPr>
            <a:spLocks noGrp="1"/>
          </p:cNvSpPr>
          <p:nvPr>
            <p:ph idx="1"/>
          </p:nvPr>
        </p:nvSpPr>
        <p:spPr/>
        <p:txBody>
          <a:bodyPr/>
          <a:lstStyle/>
          <a:p>
            <a:r>
              <a:rPr lang="en-US" dirty="0" smtClean="0"/>
              <a:t>Records the student’s income, assets and types of federal benefits received</a:t>
            </a:r>
            <a:endParaRPr lang="en-US" dirty="0"/>
          </a:p>
        </p:txBody>
      </p:sp>
      <p:sp>
        <p:nvSpPr>
          <p:cNvPr id="4" name="Footer Placeholder 3"/>
          <p:cNvSpPr>
            <a:spLocks noGrp="1"/>
          </p:cNvSpPr>
          <p:nvPr>
            <p:ph type="ftr" sz="quarter" idx="11"/>
          </p:nvPr>
        </p:nvSpPr>
        <p:spPr/>
        <p:txBody>
          <a:bodyPr/>
          <a:lstStyle/>
          <a:p>
            <a:pPr>
              <a:defRPr/>
            </a:pPr>
            <a:r>
              <a:rPr lang="en-US" smtClean="0"/>
              <a:t>www.osfa.la.gov</a:t>
            </a:r>
            <a:endParaRPr lang="en-US" dirty="0"/>
          </a:p>
        </p:txBody>
      </p:sp>
    </p:spTree>
    <p:extLst>
      <p:ext uri="{BB962C8B-B14F-4D97-AF65-F5344CB8AC3E}">
        <p14:creationId xmlns:p14="http://schemas.microsoft.com/office/powerpoint/2010/main" val="38675893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FAFSA: Student Status</a:t>
            </a:r>
            <a:endParaRPr lang="en-US" dirty="0"/>
          </a:p>
        </p:txBody>
      </p:sp>
      <p:sp>
        <p:nvSpPr>
          <p:cNvPr id="3" name="Content Placeholder 2"/>
          <p:cNvSpPr>
            <a:spLocks noGrp="1"/>
          </p:cNvSpPr>
          <p:nvPr>
            <p:ph idx="1"/>
          </p:nvPr>
        </p:nvSpPr>
        <p:spPr>
          <a:xfrm>
            <a:off x="1600200" y="1371600"/>
            <a:ext cx="7239000" cy="4648200"/>
          </a:xfrm>
        </p:spPr>
        <p:txBody>
          <a:bodyPr/>
          <a:lstStyle/>
          <a:p>
            <a:r>
              <a:rPr lang="en-US" dirty="0" smtClean="0"/>
              <a:t>This section determines your dependency status</a:t>
            </a:r>
          </a:p>
          <a:p>
            <a:r>
              <a:rPr lang="en-US" dirty="0" smtClean="0"/>
              <a:t>The EFC of a dependent student is based on both your financial information and your parents’ financial information</a:t>
            </a:r>
          </a:p>
          <a:p>
            <a:r>
              <a:rPr lang="en-US" dirty="0" smtClean="0"/>
              <a:t>The EFC of an independent student is based on your (and your spouse’s) financial information</a:t>
            </a:r>
            <a:endParaRPr lang="en-US" dirty="0"/>
          </a:p>
        </p:txBody>
      </p:sp>
      <p:sp>
        <p:nvSpPr>
          <p:cNvPr id="4" name="Footer Placeholder 3"/>
          <p:cNvSpPr>
            <a:spLocks noGrp="1"/>
          </p:cNvSpPr>
          <p:nvPr>
            <p:ph type="ftr" sz="quarter" idx="11"/>
          </p:nvPr>
        </p:nvSpPr>
        <p:spPr/>
        <p:txBody>
          <a:bodyPr/>
          <a:lstStyle/>
          <a:p>
            <a:pPr>
              <a:defRPr/>
            </a:pPr>
            <a:r>
              <a:rPr lang="en-US" smtClean="0"/>
              <a:t>www.osfa.la.gov</a:t>
            </a:r>
            <a:endParaRPr lang="en-US" dirty="0"/>
          </a:p>
        </p:txBody>
      </p:sp>
    </p:spTree>
  </p:cSld>
  <p:clrMapOvr>
    <a:masterClrMapping/>
  </p:clrMapOvr>
</p:sld>
</file>

<file path=ppt/theme/theme1.xml><?xml version="1.0" encoding="utf-8"?>
<a:theme xmlns:a="http://schemas.openxmlformats.org/drawingml/2006/main" name="gcw2010">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gcw2010</Template>
  <TotalTime>293</TotalTime>
  <Words>1053</Words>
  <Application>Microsoft Office PowerPoint</Application>
  <PresentationFormat>On-screen Show (4:3)</PresentationFormat>
  <Paragraphs>119</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gcw2010</vt:lpstr>
      <vt:lpstr>PowerPoint Presentation</vt:lpstr>
      <vt:lpstr>PowerPoint Presentation</vt:lpstr>
      <vt:lpstr>FAFSA</vt:lpstr>
      <vt:lpstr>FAFSA</vt:lpstr>
      <vt:lpstr>FAFSA Filing Methods</vt:lpstr>
      <vt:lpstr>Get a Pin</vt:lpstr>
      <vt:lpstr>FAFSA: Student Information</vt:lpstr>
      <vt:lpstr>FAFSA: Student Finances</vt:lpstr>
      <vt:lpstr>FAFSA: Student Status</vt:lpstr>
      <vt:lpstr>FAFSA: Student Status</vt:lpstr>
      <vt:lpstr>FAFSA: Student Status</vt:lpstr>
      <vt:lpstr>FAFSA: Student Status Special Circumstances</vt:lpstr>
      <vt:lpstr>FAFSA: Parental Information</vt:lpstr>
      <vt:lpstr>FAFSA: Parental Information</vt:lpstr>
      <vt:lpstr>FAFSA: Parental Information</vt:lpstr>
      <vt:lpstr>FAFSA: Parental Information</vt:lpstr>
      <vt:lpstr>FAFSA: School Information</vt:lpstr>
      <vt:lpstr>FAFSA: Signatures</vt:lpstr>
      <vt:lpstr>Student Aid Report (SAR)</vt:lpstr>
    </vt:vector>
  </TitlesOfParts>
  <Company>Louisiana Office of Student Financial Assistance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RB0</dc:creator>
  <cp:lastModifiedBy>Rhonda Bridevaux</cp:lastModifiedBy>
  <cp:revision>33</cp:revision>
  <dcterms:created xsi:type="dcterms:W3CDTF">2010-08-24T16:12:22Z</dcterms:created>
  <dcterms:modified xsi:type="dcterms:W3CDTF">2013-09-23T20:10:55Z</dcterms:modified>
</cp:coreProperties>
</file>