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60" r:id="rId3"/>
    <p:sldId id="261" r:id="rId4"/>
    <p:sldId id="258" r:id="rId5"/>
    <p:sldId id="259" r:id="rId6"/>
    <p:sldId id="265" r:id="rId7"/>
    <p:sldId id="264" r:id="rId8"/>
    <p:sldId id="262" r:id="rId9"/>
    <p:sldId id="263" r:id="rId10"/>
    <p:sldId id="266" r:id="rId11"/>
    <p:sldId id="267" r:id="rId12"/>
    <p:sldId id="268" r:id="rId13"/>
    <p:sldId id="269" r:id="rId14"/>
    <p:sldId id="286" r:id="rId15"/>
    <p:sldId id="272" r:id="rId16"/>
    <p:sldId id="275" r:id="rId17"/>
    <p:sldId id="287" r:id="rId18"/>
    <p:sldId id="277" r:id="rId19"/>
    <p:sldId id="273" r:id="rId20"/>
    <p:sldId id="278" r:id="rId21"/>
    <p:sldId id="279" r:id="rId22"/>
    <p:sldId id="280" r:id="rId23"/>
    <p:sldId id="281" r:id="rId24"/>
    <p:sldId id="282" r:id="rId25"/>
    <p:sldId id="283" r:id="rId26"/>
    <p:sldId id="284" r:id="rId27"/>
    <p:sldId id="285" r:id="rId28"/>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34" y="-10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Need Met with Gift Aid</c:v>
                </c:pt>
              </c:strCache>
            </c:strRef>
          </c:tx>
          <c:invertIfNegative val="0"/>
          <c:dLbls>
            <c:dLbl>
              <c:idx val="0"/>
              <c:layout>
                <c:manualLayout>
                  <c:x val="-1.3888888888888888E-2"/>
                  <c:y val="-2.806032660894488E-3"/>
                </c:manualLayout>
              </c:layout>
              <c:showLegendKey val="0"/>
              <c:showVal val="1"/>
              <c:showCatName val="0"/>
              <c:showSerName val="0"/>
              <c:showPercent val="0"/>
              <c:showBubbleSize val="0"/>
            </c:dLbl>
            <c:dLbl>
              <c:idx val="1"/>
              <c:layout>
                <c:manualLayout>
                  <c:x val="-1.0802469135802469E-2"/>
                  <c:y val="2.8060326608945396E-3"/>
                </c:manualLayout>
              </c:layout>
              <c:showLegendKey val="0"/>
              <c:showVal val="1"/>
              <c:showCatName val="0"/>
              <c:showSerName val="0"/>
              <c:showPercent val="0"/>
              <c:showBubbleSize val="0"/>
            </c:dLbl>
            <c:dLbl>
              <c:idx val="2"/>
              <c:layout>
                <c:manualLayout>
                  <c:x val="-7.716049382716049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Pell Only</c:v>
                </c:pt>
                <c:pt idx="1">
                  <c:v>Pell + GO</c:v>
                </c:pt>
                <c:pt idx="2">
                  <c:v>Pell + TOPS</c:v>
                </c:pt>
                <c:pt idx="3">
                  <c:v>Pell + GO + TOPS</c:v>
                </c:pt>
              </c:strCache>
            </c:strRef>
          </c:cat>
          <c:val>
            <c:numRef>
              <c:f>Sheet1!$B$2:$B$5</c:f>
              <c:numCache>
                <c:formatCode>0.0%</c:formatCode>
                <c:ptCount val="4"/>
                <c:pt idx="0">
                  <c:v>0.34</c:v>
                </c:pt>
                <c:pt idx="1">
                  <c:v>0.47499999999999998</c:v>
                </c:pt>
                <c:pt idx="2">
                  <c:v>0.63</c:v>
                </c:pt>
                <c:pt idx="3">
                  <c:v>0.73899999999999999</c:v>
                </c:pt>
              </c:numCache>
            </c:numRef>
          </c:val>
        </c:ser>
        <c:ser>
          <c:idx val="1"/>
          <c:order val="1"/>
          <c:tx>
            <c:strRef>
              <c:f>Sheet1!$C$1</c:f>
              <c:strCache>
                <c:ptCount val="1"/>
                <c:pt idx="0">
                  <c:v>Retention Rate</c:v>
                </c:pt>
              </c:strCache>
            </c:strRef>
          </c:tx>
          <c:invertIfNegative val="0"/>
          <c:dLbls>
            <c:dLbl>
              <c:idx val="3"/>
              <c:layout>
                <c:manualLayout>
                  <c:x val="1.3888888888888888E-2"/>
                  <c:y val="-5.61206532178897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Pell Only</c:v>
                </c:pt>
                <c:pt idx="1">
                  <c:v>Pell + GO</c:v>
                </c:pt>
                <c:pt idx="2">
                  <c:v>Pell + TOPS</c:v>
                </c:pt>
                <c:pt idx="3">
                  <c:v>Pell + GO + TOPS</c:v>
                </c:pt>
              </c:strCache>
            </c:strRef>
          </c:cat>
          <c:val>
            <c:numRef>
              <c:f>Sheet1!$C$2:$C$5</c:f>
              <c:numCache>
                <c:formatCode>0.0%</c:formatCode>
                <c:ptCount val="4"/>
                <c:pt idx="0">
                  <c:v>0.53800000000000003</c:v>
                </c:pt>
                <c:pt idx="1">
                  <c:v>0.59399999999999997</c:v>
                </c:pt>
                <c:pt idx="2">
                  <c:v>0.73299999999999998</c:v>
                </c:pt>
                <c:pt idx="3">
                  <c:v>0.749</c:v>
                </c:pt>
              </c:numCache>
            </c:numRef>
          </c:val>
        </c:ser>
        <c:dLbls>
          <c:showLegendKey val="0"/>
          <c:showVal val="0"/>
          <c:showCatName val="0"/>
          <c:showSerName val="0"/>
          <c:showPercent val="0"/>
          <c:showBubbleSize val="0"/>
        </c:dLbls>
        <c:gapWidth val="150"/>
        <c:axId val="30291456"/>
        <c:axId val="30292992"/>
      </c:barChart>
      <c:catAx>
        <c:axId val="30291456"/>
        <c:scaling>
          <c:orientation val="minMax"/>
        </c:scaling>
        <c:delete val="0"/>
        <c:axPos val="b"/>
        <c:majorTickMark val="out"/>
        <c:minorTickMark val="none"/>
        <c:tickLblPos val="nextTo"/>
        <c:crossAx val="30292992"/>
        <c:crosses val="autoZero"/>
        <c:auto val="1"/>
        <c:lblAlgn val="ctr"/>
        <c:lblOffset val="100"/>
        <c:noMultiLvlLbl val="0"/>
      </c:catAx>
      <c:valAx>
        <c:axId val="30292992"/>
        <c:scaling>
          <c:orientation val="minMax"/>
        </c:scaling>
        <c:delete val="0"/>
        <c:axPos val="l"/>
        <c:majorGridlines>
          <c:spPr>
            <a:ln>
              <a:noFill/>
            </a:ln>
          </c:spPr>
        </c:majorGridlines>
        <c:numFmt formatCode="0.0%" sourceLinked="1"/>
        <c:majorTickMark val="out"/>
        <c:minorTickMark val="none"/>
        <c:tickLblPos val="nextTo"/>
        <c:crossAx val="30291456"/>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5CE4C310-E82B-4C17-97EB-6F27F879DC7E}" type="datetimeFigureOut">
              <a:rPr lang="en-US" smtClean="0"/>
              <a:t>10/21/2011</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2CEC724D-43F2-4201-AA4A-3D61353F4D64}" type="slidenum">
              <a:rPr lang="en-US" smtClean="0"/>
              <a:t>‹#›</a:t>
            </a:fld>
            <a:endParaRPr lang="en-US" dirty="0"/>
          </a:p>
        </p:txBody>
      </p:sp>
    </p:spTree>
    <p:extLst>
      <p:ext uri="{BB962C8B-B14F-4D97-AF65-F5344CB8AC3E}">
        <p14:creationId xmlns:p14="http://schemas.microsoft.com/office/powerpoint/2010/main" val="28697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type="sldNum" sz="quarter" idx="5"/>
          </p:nvPr>
        </p:nvSpPr>
        <p:spPr>
          <a:ln/>
        </p:spPr>
        <p:txBody>
          <a:bodyPr/>
          <a:lstStyle/>
          <a:p>
            <a:fld id="{599C27B3-5BB7-4D26-8017-3749DF670AFA}" type="slidenum">
              <a:rPr lang="en-US"/>
              <a:pPr/>
              <a:t>26</a:t>
            </a:fld>
            <a:endParaRPr lang="en-US" dirty="0"/>
          </a:p>
        </p:txBody>
      </p:sp>
      <p:sp>
        <p:nvSpPr>
          <p:cNvPr id="1183746" name="Rectangle 2"/>
          <p:cNvSpPr>
            <a:spLocks noGrp="1" noRot="1" noChangeAspect="1" noChangeArrowheads="1" noTextEdit="1"/>
          </p:cNvSpPr>
          <p:nvPr>
            <p:ph type="sldImg"/>
          </p:nvPr>
        </p:nvSpPr>
        <p:spPr>
          <a:xfrm>
            <a:off x="674688" y="285750"/>
            <a:ext cx="5581650" cy="4187825"/>
          </a:xfrm>
        </p:spPr>
      </p:sp>
      <p:sp>
        <p:nvSpPr>
          <p:cNvPr id="118374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1721" t="17392" r="69803" b="17397"/>
          <a:stretch>
            <a:fillRect/>
          </a:stretch>
        </p:blipFill>
        <p:spPr bwMode="auto">
          <a:xfrm>
            <a:off x="1588" y="0"/>
            <a:ext cx="25479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066544" y="1225296"/>
            <a:ext cx="6675120" cy="1470025"/>
          </a:xfrm>
          <a:ln w="9525">
            <a:noFill/>
            <a:miter lim="800000"/>
          </a:ln>
        </p:spPr>
        <p:txBody>
          <a:bodyPr anchor="t" anchorCtr="0">
            <a:noAutofit/>
          </a:bodyPr>
          <a:lstStyle>
            <a:lvl1pPr>
              <a:defRPr sz="3600">
                <a:latin typeface="Arial Black"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039112" y="2980944"/>
            <a:ext cx="6711696" cy="1752600"/>
          </a:xfrm>
        </p:spPr>
        <p:txBody>
          <a:bodyPr>
            <a:noAutofit/>
          </a:bodyPr>
          <a:lstStyle>
            <a:lvl1pPr marL="0" indent="0" algn="ctr">
              <a:buNone/>
              <a:defRPr sz="2800" kern="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4" descr="Noel-Levitz blkred [Conver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338" y="6032500"/>
            <a:ext cx="2051050" cy="48101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0"/>
          <p:cNvSpPr txBox="1">
            <a:spLocks noChangeArrowheads="1"/>
          </p:cNvSpPr>
          <p:nvPr/>
        </p:nvSpPr>
        <p:spPr bwMode="auto">
          <a:xfrm>
            <a:off x="2165350" y="6643688"/>
            <a:ext cx="66103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dirty="0">
                <a:solidFill>
                  <a:srgbClr val="000000"/>
                </a:solidFill>
                <a:latin typeface="Arial" pitchFamily="34" charset="0"/>
                <a:cs typeface="Arial" pitchFamily="34" charset="0"/>
              </a:rPr>
              <a:t>All material in this presentation, including text and images, is the property of Noel-Levitz, Inc. Permission is required to reproduce information.</a:t>
            </a:r>
          </a:p>
        </p:txBody>
      </p:sp>
    </p:spTree>
    <p:extLst>
      <p:ext uri="{BB962C8B-B14F-4D97-AF65-F5344CB8AC3E}">
        <p14:creationId xmlns:p14="http://schemas.microsoft.com/office/powerpoint/2010/main" val="401673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71016"/>
          </a:xfrm>
        </p:spPr>
        <p:txBody>
          <a:bodyPr anchor="t" anchorCtr="0">
            <a:normAutofit/>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0" indent="0">
              <a:buNone/>
              <a:defRPr>
                <a:latin typeface="Arial" pitchFamily="34" charset="0"/>
                <a:cs typeface="Arial" pitchFamily="34" charset="0"/>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963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chor="t" anchorCtr="0">
            <a:normAutofit/>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marL="0" indent="0">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3768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408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71016"/>
          </a:xfrm>
        </p:spPr>
        <p:txBody>
          <a:bodyPr anchor="t" anchorCtr="0">
            <a:noAutofit/>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950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04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71016"/>
          </a:xfrm>
        </p:spPr>
        <p:txBody>
          <a:bodyPr anchor="t" anchorCtr="0">
            <a:noAutofit/>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0" indent="0">
              <a:buNone/>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buNone/>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886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0" indent="0">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0" indent="0">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628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71016"/>
          </a:xfrm>
        </p:spPr>
        <p:txBody>
          <a:bodyPr anchor="t" anchorCtr="0">
            <a:noAutofit/>
          </a:bodyPr>
          <a:lstStyle>
            <a:lvl1pPr>
              <a:defRPr sz="3600">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6891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25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marL="0" indent="0">
              <a:buNone/>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542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37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4EA7-018A-41AE-BC96-AF4F7D98EC61}" type="datetimeFigureOut">
              <a:rPr lang="en-US" smtClean="0"/>
              <a:t>10/21/2011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CA0A1-87EB-4BC7-9F98-10B5348F0EFC}" type="slidenum">
              <a:rPr lang="en-US" smtClean="0"/>
              <a:t>‹#›</a:t>
            </a:fld>
            <a:endParaRPr lang="en-US" dirty="0"/>
          </a:p>
        </p:txBody>
      </p:sp>
    </p:spTree>
    <p:extLst>
      <p:ext uri="{BB962C8B-B14F-4D97-AF65-F5344CB8AC3E}">
        <p14:creationId xmlns:p14="http://schemas.microsoft.com/office/powerpoint/2010/main" val="513771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533400"/>
            <a:ext cx="6675120" cy="1470025"/>
          </a:xfrm>
        </p:spPr>
        <p:txBody>
          <a:bodyPr/>
          <a:lstStyle/>
          <a:p>
            <a:r>
              <a:rPr lang="en-US" sz="3200" dirty="0"/>
              <a:t>Does Financial Aid Impact Student Retention Among Pell Grant </a:t>
            </a:r>
            <a:r>
              <a:rPr lang="en-US" sz="3200" dirty="0" smtClean="0"/>
              <a:t>Recipients in Louisiana?</a:t>
            </a:r>
            <a:endParaRPr lang="en-US" sz="3200" dirty="0"/>
          </a:p>
        </p:txBody>
      </p:sp>
      <p:sp>
        <p:nvSpPr>
          <p:cNvPr id="3" name="Subtitle 2"/>
          <p:cNvSpPr>
            <a:spLocks noGrp="1"/>
          </p:cNvSpPr>
          <p:nvPr>
            <p:ph type="subTitle" idx="1"/>
          </p:nvPr>
        </p:nvSpPr>
        <p:spPr>
          <a:xfrm>
            <a:off x="2403729" y="2809875"/>
            <a:ext cx="6711696" cy="1752600"/>
          </a:xfrm>
        </p:spPr>
        <p:txBody>
          <a:bodyPr/>
          <a:lstStyle/>
          <a:p>
            <a:r>
              <a:rPr lang="en-US" sz="2400" dirty="0" smtClean="0"/>
              <a:t/>
            </a:r>
            <a:br>
              <a:rPr lang="en-US" sz="2400" dirty="0" smtClean="0"/>
            </a:br>
            <a:r>
              <a:rPr lang="en-US" sz="2400" dirty="0" smtClean="0"/>
              <a:t>Review of Findings for the </a:t>
            </a:r>
            <a:br>
              <a:rPr lang="en-US" sz="2400" dirty="0" smtClean="0"/>
            </a:br>
            <a:r>
              <a:rPr lang="en-US" sz="2400" dirty="0" smtClean="0"/>
              <a:t>Governance Commission</a:t>
            </a:r>
            <a:br>
              <a:rPr lang="en-US" sz="2400" dirty="0" smtClean="0"/>
            </a:br>
            <a:r>
              <a:rPr lang="en-US" sz="2400" dirty="0" smtClean="0"/>
              <a:t>Kevin Crockett, President/CEO</a:t>
            </a:r>
            <a:r>
              <a:rPr lang="en-US" sz="2400" dirty="0" smtClean="0"/>
              <a:t/>
            </a:r>
            <a:br>
              <a:rPr lang="en-US" sz="2400" dirty="0" smtClean="0"/>
            </a:br>
            <a:r>
              <a:rPr lang="en-US" sz="2400" dirty="0" smtClean="0"/>
              <a:t>October </a:t>
            </a:r>
            <a:r>
              <a:rPr lang="en-US" sz="2400" dirty="0" smtClean="0"/>
              <a:t>24, </a:t>
            </a:r>
            <a:r>
              <a:rPr lang="en-US" sz="2400" dirty="0" smtClean="0"/>
              <a:t>2011</a:t>
            </a:r>
            <a:endParaRPr lang="en-US" sz="2400" dirty="0"/>
          </a:p>
        </p:txBody>
      </p:sp>
      <p:pic>
        <p:nvPicPr>
          <p:cNvPr id="1026" name="Picture 1" descr="Centered_Logo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5562600"/>
            <a:ext cx="33337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Crockett\Pictures\CrockettK 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971800"/>
            <a:ext cx="1562100"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900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2212753"/>
            <a:ext cx="3657600" cy="1271016"/>
          </a:xfrm>
        </p:spPr>
        <p:txBody>
          <a:bodyPr/>
          <a:lstStyle/>
          <a:p>
            <a:r>
              <a:rPr lang="en-US" dirty="0" smtClean="0">
                <a:solidFill>
                  <a:schemeClr val="bg1"/>
                </a:solidFill>
              </a:rPr>
              <a:t>The Data Set and Methodology</a:t>
            </a:r>
            <a:endParaRPr lang="en-US" dirty="0">
              <a:solidFill>
                <a:schemeClr val="bg1"/>
              </a:solidFill>
            </a:endParaRPr>
          </a:p>
        </p:txBody>
      </p:sp>
      <p:pic>
        <p:nvPicPr>
          <p:cNvPr id="2050" name="Picture 2" descr="C:\Users\KCrockett\Documents\BBP Resources\Data\data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1200" y="13855"/>
            <a:ext cx="4597400" cy="691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13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accent2"/>
          </a:solidFill>
        </p:spPr>
        <p:txBody>
          <a:bodyPr/>
          <a:lstStyle/>
          <a:p>
            <a:r>
              <a:rPr lang="en-US" dirty="0" smtClean="0">
                <a:solidFill>
                  <a:schemeClr val="bg1"/>
                </a:solidFill>
              </a:rPr>
              <a:t>Final study database: 37,251 records</a:t>
            </a:r>
            <a:br>
              <a:rPr lang="en-US" dirty="0" smtClean="0">
                <a:solidFill>
                  <a:schemeClr val="bg1"/>
                </a:solidFill>
              </a:rPr>
            </a:br>
            <a:endParaRPr lang="en-US" dirty="0">
              <a:solidFill>
                <a:schemeClr val="bg1"/>
              </a:solidFill>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128" t="28744" r="2543" b="16260"/>
          <a:stretch/>
        </p:blipFill>
        <p:spPr bwMode="auto">
          <a:xfrm>
            <a:off x="76200" y="1600200"/>
            <a:ext cx="9048571" cy="431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640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Final study database </a:t>
            </a:r>
            <a:br>
              <a:rPr lang="en-US" dirty="0" smtClean="0">
                <a:solidFill>
                  <a:schemeClr val="bg1"/>
                </a:solidFill>
              </a:rPr>
            </a:br>
            <a:r>
              <a:rPr lang="en-US" dirty="0" smtClean="0">
                <a:solidFill>
                  <a:schemeClr val="bg1"/>
                </a:solidFill>
              </a:rPr>
              <a:t>(37,251 records) continued</a:t>
            </a:r>
            <a:r>
              <a:rPr lang="en-US" dirty="0" smtClean="0"/>
              <a:t/>
            </a:r>
            <a:br>
              <a:rPr lang="en-US" dirty="0" smtClean="0"/>
            </a:b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60" t="17942" r="3534" b="7705"/>
          <a:stretch/>
        </p:blipFill>
        <p:spPr bwMode="auto">
          <a:xfrm>
            <a:off x="685800" y="1623720"/>
            <a:ext cx="7999344" cy="523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019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616527"/>
            <a:ext cx="3657600" cy="2819400"/>
          </a:xfrm>
        </p:spPr>
        <p:txBody>
          <a:bodyPr/>
          <a:lstStyle/>
          <a:p>
            <a:r>
              <a:rPr lang="en-US" u="sng" dirty="0" smtClean="0">
                <a:solidFill>
                  <a:schemeClr val="bg1"/>
                </a:solidFill>
              </a:rPr>
              <a:t>Key finding #1</a:t>
            </a:r>
            <a:br>
              <a:rPr lang="en-US" u="sng" dirty="0" smtClean="0">
                <a:solidFill>
                  <a:schemeClr val="bg1"/>
                </a:solidFill>
              </a:rPr>
            </a:br>
            <a:r>
              <a:rPr lang="en-US" u="sng" dirty="0" smtClean="0">
                <a:solidFill>
                  <a:schemeClr val="bg1"/>
                </a:solidFill>
              </a:rPr>
              <a:t/>
            </a:r>
            <a:br>
              <a:rPr lang="en-US" u="sng" dirty="0" smtClean="0">
                <a:solidFill>
                  <a:schemeClr val="bg1"/>
                </a:solidFill>
              </a:rPr>
            </a:br>
            <a:r>
              <a:rPr lang="en-US" sz="3200" dirty="0">
                <a:solidFill>
                  <a:schemeClr val="bg1"/>
                </a:solidFill>
              </a:rPr>
              <a:t>In predicting </a:t>
            </a:r>
            <a:r>
              <a:rPr lang="en-US" sz="3200" dirty="0" smtClean="0">
                <a:solidFill>
                  <a:schemeClr val="bg1"/>
                </a:solidFill>
              </a:rPr>
              <a:t/>
            </a:r>
            <a:br>
              <a:rPr lang="en-US" sz="3200" dirty="0" smtClean="0">
                <a:solidFill>
                  <a:schemeClr val="bg1"/>
                </a:solidFill>
              </a:rPr>
            </a:br>
            <a:r>
              <a:rPr lang="en-US" sz="3200" dirty="0" smtClean="0">
                <a:solidFill>
                  <a:schemeClr val="bg1"/>
                </a:solidFill>
              </a:rPr>
              <a:t>fall-to-fall </a:t>
            </a:r>
            <a:r>
              <a:rPr lang="en-US" sz="3200" dirty="0">
                <a:solidFill>
                  <a:schemeClr val="bg1"/>
                </a:solidFill>
              </a:rPr>
              <a:t>same school retention, high school grade point average was the strongest academic preparation </a:t>
            </a:r>
            <a:r>
              <a:rPr lang="en-US" sz="3200" dirty="0" smtClean="0">
                <a:solidFill>
                  <a:schemeClr val="bg1"/>
                </a:solidFill>
              </a:rPr>
              <a:t>variable</a:t>
            </a:r>
            <a:r>
              <a:rPr lang="en-US" sz="3200" dirty="0">
                <a:solidFill>
                  <a:schemeClr val="bg1"/>
                </a:solidFill>
              </a:rPr>
              <a:t/>
            </a:r>
            <a:br>
              <a:rPr lang="en-US" sz="3200" dirty="0">
                <a:solidFill>
                  <a:schemeClr val="bg1"/>
                </a:solidFill>
              </a:rPr>
            </a:br>
            <a:endParaRPr lang="en-US" sz="3200" dirty="0">
              <a:solidFill>
                <a:schemeClr val="bg1"/>
              </a:solidFill>
            </a:endParaRPr>
          </a:p>
        </p:txBody>
      </p:sp>
      <p:sp>
        <p:nvSpPr>
          <p:cNvPr id="3" name="Rectangle 2"/>
          <p:cNvSpPr/>
          <p:nvPr/>
        </p:nvSpPr>
        <p:spPr>
          <a:xfrm>
            <a:off x="4267200" y="0"/>
            <a:ext cx="48768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22" name="Picture 2" descr="C:\Users\KCrockett\Documents\BBP Resources\Students minority\Student_Male_Minority_Library_Stud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0"/>
            <a:ext cx="4876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996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31" t="28287" r="3147" b="22252"/>
          <a:stretch/>
        </p:blipFill>
        <p:spPr bwMode="auto">
          <a:xfrm>
            <a:off x="110359" y="1371600"/>
            <a:ext cx="8881241" cy="384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091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228600" y="914400"/>
            <a:ext cx="3657600" cy="4832092"/>
          </a:xfrm>
          <a:prstGeom prst="rect">
            <a:avLst/>
          </a:prstGeom>
          <a:solidFill>
            <a:schemeClr val="accent1"/>
          </a:solidFill>
        </p:spPr>
        <p:txBody>
          <a:bodyPr wrap="square">
            <a:spAutoFit/>
          </a:bodyPr>
          <a:lstStyle/>
          <a:p>
            <a:pPr algn="ctr"/>
            <a:r>
              <a:rPr lang="en-US" sz="2800" dirty="0">
                <a:solidFill>
                  <a:schemeClr val="bg1"/>
                </a:solidFill>
                <a:latin typeface="Arial" pitchFamily="34" charset="0"/>
                <a:cs typeface="Arial" pitchFamily="34" charset="0"/>
              </a:rPr>
              <a:t>This parity in performance is </a:t>
            </a:r>
            <a:r>
              <a:rPr lang="en-US" sz="2800" dirty="0" smtClean="0">
                <a:solidFill>
                  <a:schemeClr val="bg1"/>
                </a:solidFill>
                <a:latin typeface="Arial" pitchFamily="34" charset="0"/>
                <a:cs typeface="Arial" pitchFamily="34" charset="0"/>
              </a:rPr>
              <a:t>encouraging given </a:t>
            </a:r>
            <a:r>
              <a:rPr lang="en-US" sz="2800" dirty="0">
                <a:solidFill>
                  <a:schemeClr val="bg1"/>
                </a:solidFill>
                <a:latin typeface="Arial" pitchFamily="34" charset="0"/>
                <a:cs typeface="Arial" pitchFamily="34" charset="0"/>
              </a:rPr>
              <a:t>the vast difference in family income between the Pell students ($24,675) and students with demonstrated financial need without Pell Grants ($59,887</a:t>
            </a:r>
            <a:r>
              <a:rPr lang="en-US" sz="2800" dirty="0" smtClean="0">
                <a:solidFill>
                  <a:schemeClr val="bg1"/>
                </a:solidFill>
                <a:latin typeface="Arial" pitchFamily="34" charset="0"/>
                <a:cs typeface="Arial" pitchFamily="34" charset="0"/>
              </a:rPr>
              <a:t>)</a:t>
            </a:r>
            <a:endParaRPr lang="en-US" dirty="0">
              <a:solidFill>
                <a:schemeClr val="bg1"/>
              </a:solidFill>
              <a:latin typeface="Arial" pitchFamily="34" charset="0"/>
              <a:cs typeface="Arial" pitchFamily="34" charset="0"/>
            </a:endParaRPr>
          </a:p>
        </p:txBody>
      </p:sp>
      <p:pic>
        <p:nvPicPr>
          <p:cNvPr id="2050" name="Picture 2" descr="C:\Users\KCrockett\Documents\BBP Resources\Financial, FAS\college savings f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3023" b="6272"/>
          <a:stretch/>
        </p:blipFill>
        <p:spPr bwMode="auto">
          <a:xfrm>
            <a:off x="4419600" y="-1"/>
            <a:ext cx="47244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226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3657600" cy="2819400"/>
          </a:xfrm>
        </p:spPr>
        <p:txBody>
          <a:bodyPr/>
          <a:lstStyle/>
          <a:p>
            <a:r>
              <a:rPr lang="en-US" u="sng" dirty="0" smtClean="0">
                <a:solidFill>
                  <a:schemeClr val="bg1"/>
                </a:solidFill>
              </a:rPr>
              <a:t>Key finding #2</a:t>
            </a:r>
            <a:br>
              <a:rPr lang="en-US" u="sng" dirty="0" smtClean="0">
                <a:solidFill>
                  <a:schemeClr val="bg1"/>
                </a:solidFill>
              </a:rPr>
            </a:br>
            <a:r>
              <a:rPr lang="en-US" dirty="0" smtClean="0">
                <a:solidFill>
                  <a:schemeClr val="bg1"/>
                </a:solidFill>
              </a:rPr>
              <a:t/>
            </a:r>
            <a:br>
              <a:rPr lang="en-US" dirty="0" smtClean="0">
                <a:solidFill>
                  <a:schemeClr val="bg1"/>
                </a:solidFill>
              </a:rPr>
            </a:br>
            <a:r>
              <a:rPr lang="en-US" sz="3200" dirty="0" smtClean="0">
                <a:solidFill>
                  <a:schemeClr val="bg1"/>
                </a:solidFill>
              </a:rPr>
              <a:t>After controlling for high school performance, financial aid matters in predicting which Pell Grant students retain</a:t>
            </a:r>
            <a:endParaRPr lang="en-US" sz="3200" dirty="0">
              <a:solidFill>
                <a:schemeClr val="bg1"/>
              </a:solidFill>
            </a:endParaRPr>
          </a:p>
        </p:txBody>
      </p:sp>
      <p:sp>
        <p:nvSpPr>
          <p:cNvPr id="3" name="Rectangle 2"/>
          <p:cNvSpPr/>
          <p:nvPr/>
        </p:nvSpPr>
        <p:spPr>
          <a:xfrm>
            <a:off x="4358480" y="0"/>
            <a:ext cx="4785519"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698" name="Picture 2" descr="C:\Users\KCrockett\Documents\BBP Resources\Financial, FAS\Object_Abstract_Money_Diploma_Value_Scale_Weig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8481" y="923925"/>
            <a:ext cx="4694237"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90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89" t="21174" r="3664" b="15140"/>
          <a:stretch/>
        </p:blipFill>
        <p:spPr bwMode="auto">
          <a:xfrm>
            <a:off x="233063" y="533400"/>
            <a:ext cx="8734566"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3063" y="5537834"/>
            <a:ext cx="8606137" cy="1477328"/>
          </a:xfrm>
          <a:prstGeom prst="rect">
            <a:avLst/>
          </a:prstGeom>
          <a:noFill/>
        </p:spPr>
        <p:txBody>
          <a:bodyPr wrap="square" rtlCol="0">
            <a:spAutoFit/>
          </a:bodyPr>
          <a:lstStyle/>
          <a:p>
            <a:r>
              <a:rPr lang="en-US" dirty="0" smtClean="0">
                <a:solidFill>
                  <a:schemeClr val="bg1"/>
                </a:solidFill>
              </a:rPr>
              <a:t>Increasing </a:t>
            </a:r>
            <a:r>
              <a:rPr lang="en-US" dirty="0">
                <a:solidFill>
                  <a:schemeClr val="bg1"/>
                </a:solidFill>
              </a:rPr>
              <a:t>the gift percentage from </a:t>
            </a:r>
            <a:r>
              <a:rPr lang="en-US" dirty="0" smtClean="0">
                <a:solidFill>
                  <a:schemeClr val="bg1"/>
                </a:solidFill>
              </a:rPr>
              <a:t>&lt;30 </a:t>
            </a:r>
            <a:r>
              <a:rPr lang="en-US" dirty="0">
                <a:solidFill>
                  <a:schemeClr val="bg1"/>
                </a:solidFill>
              </a:rPr>
              <a:t>percent to </a:t>
            </a:r>
            <a:r>
              <a:rPr lang="en-US" dirty="0" smtClean="0">
                <a:solidFill>
                  <a:schemeClr val="bg1"/>
                </a:solidFill>
              </a:rPr>
              <a:t>55-&lt;60 </a:t>
            </a:r>
            <a:r>
              <a:rPr lang="en-US" dirty="0">
                <a:solidFill>
                  <a:schemeClr val="bg1"/>
                </a:solidFill>
              </a:rPr>
              <a:t>percent corresponds to a </a:t>
            </a:r>
            <a:r>
              <a:rPr lang="en-US" dirty="0" smtClean="0">
                <a:solidFill>
                  <a:schemeClr val="bg1"/>
                </a:solidFill>
              </a:rPr>
              <a:t>26 </a:t>
            </a:r>
            <a:r>
              <a:rPr lang="en-US" dirty="0">
                <a:solidFill>
                  <a:schemeClr val="bg1"/>
                </a:solidFill>
              </a:rPr>
              <a:t>percentage point increase in the retention rate, while increasing the percentage of need met with gift aid from </a:t>
            </a:r>
            <a:r>
              <a:rPr lang="en-US" dirty="0" smtClean="0">
                <a:solidFill>
                  <a:schemeClr val="bg1"/>
                </a:solidFill>
              </a:rPr>
              <a:t>55 to &lt;60 </a:t>
            </a:r>
            <a:r>
              <a:rPr lang="en-US" dirty="0">
                <a:solidFill>
                  <a:schemeClr val="bg1"/>
                </a:solidFill>
              </a:rPr>
              <a:t>percent to </a:t>
            </a:r>
            <a:r>
              <a:rPr lang="en-US" dirty="0" smtClean="0">
                <a:solidFill>
                  <a:schemeClr val="bg1"/>
                </a:solidFill>
              </a:rPr>
              <a:t>70-&lt;80 </a:t>
            </a:r>
            <a:r>
              <a:rPr lang="en-US" dirty="0">
                <a:solidFill>
                  <a:schemeClr val="bg1"/>
                </a:solidFill>
              </a:rPr>
              <a:t>percent increases retention by only </a:t>
            </a:r>
            <a:r>
              <a:rPr lang="en-US" dirty="0" smtClean="0">
                <a:solidFill>
                  <a:schemeClr val="bg1"/>
                </a:solidFill>
              </a:rPr>
              <a:t>4 </a:t>
            </a:r>
            <a:r>
              <a:rPr lang="en-US" dirty="0">
                <a:solidFill>
                  <a:schemeClr val="bg1"/>
                </a:solidFill>
              </a:rPr>
              <a:t>points. </a:t>
            </a:r>
          </a:p>
          <a:p>
            <a:endParaRPr lang="en-US" dirty="0">
              <a:solidFill>
                <a:schemeClr val="bg1"/>
              </a:solidFill>
            </a:endParaRPr>
          </a:p>
        </p:txBody>
      </p:sp>
    </p:spTree>
    <p:extLst>
      <p:ext uri="{BB962C8B-B14F-4D97-AF65-F5344CB8AC3E}">
        <p14:creationId xmlns:p14="http://schemas.microsoft.com/office/powerpoint/2010/main" val="186039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838200"/>
            <a:ext cx="3657600" cy="2819400"/>
          </a:xfrm>
        </p:spPr>
        <p:txBody>
          <a:bodyPr/>
          <a:lstStyle/>
          <a:p>
            <a:r>
              <a:rPr lang="en-US" u="sng" dirty="0" smtClean="0">
                <a:solidFill>
                  <a:schemeClr val="bg1"/>
                </a:solidFill>
              </a:rPr>
              <a:t>Key finding #3</a:t>
            </a:r>
            <a:br>
              <a:rPr lang="en-US" u="sng" dirty="0" smtClean="0">
                <a:solidFill>
                  <a:schemeClr val="bg1"/>
                </a:solidFill>
              </a:rPr>
            </a:br>
            <a:r>
              <a:rPr lang="en-US" dirty="0" smtClean="0">
                <a:solidFill>
                  <a:schemeClr val="bg1"/>
                </a:solidFill>
              </a:rPr>
              <a:t/>
            </a:r>
            <a:br>
              <a:rPr lang="en-US" dirty="0" smtClean="0">
                <a:solidFill>
                  <a:schemeClr val="bg1"/>
                </a:solidFill>
              </a:rPr>
            </a:br>
            <a:r>
              <a:rPr lang="en-US" sz="3200" dirty="0" smtClean="0">
                <a:solidFill>
                  <a:schemeClr val="bg1"/>
                </a:solidFill>
              </a:rPr>
              <a:t>Pell recipients who also received the Louisiana GO Grant had stronger overall financial aid awards and retained at higher rates  </a:t>
            </a:r>
            <a:endParaRPr lang="en-US" sz="3200" dirty="0">
              <a:solidFill>
                <a:schemeClr val="bg1"/>
              </a:solidFill>
            </a:endParaRPr>
          </a:p>
        </p:txBody>
      </p:sp>
      <p:sp>
        <p:nvSpPr>
          <p:cNvPr id="3" name="Rectangle 2"/>
          <p:cNvSpPr/>
          <p:nvPr/>
        </p:nvSpPr>
        <p:spPr>
          <a:xfrm>
            <a:off x="4267200" y="0"/>
            <a:ext cx="48768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770" name="Picture 2" descr="C:\Users\KCrockett\Documents\BBP Resources\Financial, FAS\Abstract_Money_Puzzle_Piece_Miss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
            <a:ext cx="48833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23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sz="2400" dirty="0" smtClean="0">
                <a:solidFill>
                  <a:schemeClr val="bg1"/>
                </a:solidFill>
              </a:rPr>
              <a:t>Adding the Go Grant alone increases the percentage of need met with gift aid by 14 percentage points and provides a 5.6 percentage point improvement in retention</a:t>
            </a:r>
            <a:endParaRPr lang="en-US" sz="2400"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13233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0" y="6394786"/>
            <a:ext cx="8454494" cy="307777"/>
          </a:xfrm>
          <a:prstGeom prst="rect">
            <a:avLst/>
          </a:prstGeom>
          <a:noFill/>
        </p:spPr>
        <p:txBody>
          <a:bodyPr wrap="none" rtlCol="0">
            <a:spAutoFit/>
          </a:bodyPr>
          <a:lstStyle/>
          <a:p>
            <a:r>
              <a:rPr lang="en-US" sz="1400" dirty="0" smtClean="0"/>
              <a:t>All pairwise comparisons of means are significant except for retention rate between Pell+TOPS and Pell+GO+TOPS</a:t>
            </a:r>
            <a:endParaRPr lang="en-US" sz="1400" dirty="0"/>
          </a:p>
        </p:txBody>
      </p:sp>
    </p:spTree>
    <p:extLst>
      <p:ext uri="{BB962C8B-B14F-4D97-AF65-F5344CB8AC3E}">
        <p14:creationId xmlns:p14="http://schemas.microsoft.com/office/powerpoint/2010/main" val="569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About the research partnership</a:t>
            </a:r>
            <a:endParaRPr lang="en-US" dirty="0">
              <a:solidFill>
                <a:schemeClr val="bg1"/>
              </a:solidFill>
            </a:endParaRPr>
          </a:p>
        </p:txBody>
      </p:sp>
      <p:pic>
        <p:nvPicPr>
          <p:cNvPr id="4" name="Picture 1" descr="Centered_Logo_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399" y="5257800"/>
            <a:ext cx="388398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722" t="77111" r="13472" b="15333"/>
          <a:stretch/>
        </p:blipFill>
        <p:spPr bwMode="auto">
          <a:xfrm>
            <a:off x="5105400" y="5338761"/>
            <a:ext cx="3779610" cy="106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392" y="3886199"/>
            <a:ext cx="3818808" cy="102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514600"/>
            <a:ext cx="4137646"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9175" y="2514600"/>
            <a:ext cx="40862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735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609600"/>
            <a:ext cx="3657600" cy="5943600"/>
          </a:xfrm>
        </p:spPr>
        <p:txBody>
          <a:bodyPr/>
          <a:lstStyle/>
          <a:p>
            <a:r>
              <a:rPr lang="en-US" u="sng" dirty="0" smtClean="0">
                <a:solidFill>
                  <a:schemeClr val="bg1"/>
                </a:solidFill>
              </a:rPr>
              <a:t>Key finding #4</a:t>
            </a:r>
            <a:br>
              <a:rPr lang="en-US" u="sng" dirty="0" smtClean="0">
                <a:solidFill>
                  <a:schemeClr val="bg1"/>
                </a:solidFill>
              </a:rPr>
            </a:br>
            <a:r>
              <a:rPr lang="en-US" dirty="0" smtClean="0">
                <a:solidFill>
                  <a:schemeClr val="bg1"/>
                </a:solidFill>
              </a:rPr>
              <a:t/>
            </a:r>
            <a:br>
              <a:rPr lang="en-US" dirty="0" smtClean="0">
                <a:solidFill>
                  <a:schemeClr val="bg1"/>
                </a:solidFill>
              </a:rPr>
            </a:br>
            <a:r>
              <a:rPr lang="en-US" sz="3000" dirty="0" smtClean="0">
                <a:solidFill>
                  <a:schemeClr val="bg1"/>
                </a:solidFill>
              </a:rPr>
              <a:t>A simulation showed that you could improve retention by increasing the GO Grant to $4,000 and targeting it at students with weaker overall financial aid awards </a:t>
            </a:r>
            <a:endParaRPr lang="en-US" sz="3000" dirty="0">
              <a:solidFill>
                <a:schemeClr val="bg1"/>
              </a:solidFill>
            </a:endParaRPr>
          </a:p>
        </p:txBody>
      </p:sp>
      <p:sp>
        <p:nvSpPr>
          <p:cNvPr id="3" name="Rectangle 2"/>
          <p:cNvSpPr/>
          <p:nvPr/>
        </p:nvSpPr>
        <p:spPr>
          <a:xfrm>
            <a:off x="4267200" y="0"/>
            <a:ext cx="48768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descr="C:\Users\KCrockett\Documents\BBP Resources\Financial, FAS\Abstract_Object_Money_FinancialAid_Clock_Student_Aid_Estimator_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0"/>
            <a:ext cx="4857750" cy="687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512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Simulation parameter</a:t>
            </a:r>
            <a:endParaRPr lang="en-US" dirty="0">
              <a:solidFill>
                <a:schemeClr val="bg1"/>
              </a:solidFill>
            </a:endParaRPr>
          </a:p>
        </p:txBody>
      </p:sp>
      <p:sp>
        <p:nvSpPr>
          <p:cNvPr id="3" name="Content Placeholder 2"/>
          <p:cNvSpPr>
            <a:spLocks noGrp="1"/>
          </p:cNvSpPr>
          <p:nvPr>
            <p:ph idx="1"/>
          </p:nvPr>
        </p:nvSpPr>
        <p:spPr>
          <a:xfrm>
            <a:off x="457200" y="1828800"/>
            <a:ext cx="8229600" cy="4525963"/>
          </a:xfrm>
        </p:spPr>
        <p:txBody>
          <a:bodyPr>
            <a:normAutofit fontScale="77500" lnSpcReduction="20000"/>
          </a:bodyPr>
          <a:lstStyle/>
          <a:p>
            <a:pPr marL="457200" indent="-457200">
              <a:buFont typeface="Arial" pitchFamily="34" charset="0"/>
              <a:buChar char="•"/>
            </a:pPr>
            <a:r>
              <a:rPr lang="en-US" dirty="0"/>
              <a:t>We repackaged </a:t>
            </a:r>
            <a:r>
              <a:rPr lang="en-US" dirty="0" smtClean="0"/>
              <a:t>student’s GO </a:t>
            </a:r>
            <a:r>
              <a:rPr lang="en-US" dirty="0"/>
              <a:t>Grants in the range of $0 to $4,000 with a target of meeting 55 percent of need with gift </a:t>
            </a:r>
            <a:r>
              <a:rPr lang="en-US" dirty="0" smtClean="0"/>
              <a:t>aid</a:t>
            </a:r>
          </a:p>
          <a:p>
            <a:pPr marL="457200" indent="-457200">
              <a:buFont typeface="Arial" pitchFamily="34" charset="0"/>
              <a:buChar char="•"/>
            </a:pPr>
            <a:r>
              <a:rPr lang="en-US" dirty="0" smtClean="0"/>
              <a:t>In </a:t>
            </a:r>
            <a:r>
              <a:rPr lang="en-US" dirty="0"/>
              <a:t>some cases, $4,000 grants were not sufficient to bring a group of students up to the 55 percent of need met </a:t>
            </a:r>
            <a:r>
              <a:rPr lang="en-US" dirty="0" smtClean="0"/>
              <a:t>w/gift target </a:t>
            </a:r>
          </a:p>
          <a:p>
            <a:pPr marL="457200" indent="-457200">
              <a:buFont typeface="Arial" pitchFamily="34" charset="0"/>
              <a:buChar char="•"/>
            </a:pPr>
            <a:r>
              <a:rPr lang="en-US" dirty="0" smtClean="0"/>
              <a:t>In </a:t>
            </a:r>
            <a:r>
              <a:rPr lang="en-US" dirty="0"/>
              <a:t>other cases, totally eliminating their GO Grants did not bring them down to the 55 </a:t>
            </a:r>
            <a:r>
              <a:rPr lang="en-US" dirty="0" smtClean="0"/>
              <a:t>percent</a:t>
            </a:r>
            <a:endParaRPr lang="en-US" dirty="0"/>
          </a:p>
          <a:p>
            <a:pPr marL="457200" indent="-457200">
              <a:buFont typeface="Arial" pitchFamily="34" charset="0"/>
              <a:buChar char="•"/>
            </a:pPr>
            <a:r>
              <a:rPr lang="en-US" dirty="0"/>
              <a:t>We took the resulting financial aid package for each subset and estimated a new retention rate based on actual historical behavior of students who had received that level of financial assistance with that level of academic </a:t>
            </a:r>
            <a:r>
              <a:rPr lang="en-US" dirty="0" smtClean="0"/>
              <a:t>preparation  </a:t>
            </a:r>
            <a:endParaRPr lang="en-US" dirty="0"/>
          </a:p>
          <a:p>
            <a:pPr marL="457200" indent="-457200">
              <a:buFont typeface="Arial" pitchFamily="34" charset="0"/>
              <a:buChar char="•"/>
            </a:pPr>
            <a:endParaRPr lang="en-US" dirty="0"/>
          </a:p>
        </p:txBody>
      </p:sp>
    </p:spTree>
    <p:extLst>
      <p:ext uri="{BB962C8B-B14F-4D97-AF65-F5344CB8AC3E}">
        <p14:creationId xmlns:p14="http://schemas.microsoft.com/office/powerpoint/2010/main" val="255628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sz="2800" dirty="0" smtClean="0">
                <a:solidFill>
                  <a:schemeClr val="bg1"/>
                </a:solidFill>
              </a:rPr>
              <a:t>The simulation results show that you could increase retention and it would be cost-neutral* </a:t>
            </a:r>
            <a:endParaRPr lang="en-US" sz="28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5317492"/>
              </p:ext>
            </p:extLst>
          </p:nvPr>
        </p:nvGraphicFramePr>
        <p:xfrm>
          <a:off x="381000" y="2057400"/>
          <a:ext cx="8229600" cy="3977640"/>
        </p:xfrm>
        <a:graphic>
          <a:graphicData uri="http://schemas.openxmlformats.org/drawingml/2006/table">
            <a:tbl>
              <a:tblPr firstRow="1" bandRow="1">
                <a:tableStyleId>{5C22544A-7EE6-4342-B048-85BDC9FD1C3A}</a:tableStyleId>
              </a:tblPr>
              <a:tblGrid>
                <a:gridCol w="914400"/>
                <a:gridCol w="1219200"/>
                <a:gridCol w="1219200"/>
                <a:gridCol w="1219200"/>
                <a:gridCol w="1219200"/>
                <a:gridCol w="1219200"/>
                <a:gridCol w="1219200"/>
              </a:tblGrid>
              <a:tr h="142240">
                <a:tc>
                  <a:txBody>
                    <a:bodyPr/>
                    <a:lstStyle/>
                    <a:p>
                      <a:r>
                        <a:rPr lang="en-US" dirty="0" smtClean="0"/>
                        <a:t>Gift %</a:t>
                      </a:r>
                      <a:endParaRPr lang="en-US" dirty="0"/>
                    </a:p>
                  </a:txBody>
                  <a:tcPr/>
                </a:tc>
                <a:tc gridSpan="2">
                  <a:txBody>
                    <a:bodyPr/>
                    <a:lstStyle/>
                    <a:p>
                      <a:pPr algn="ctr"/>
                      <a:r>
                        <a:rPr lang="en-US" dirty="0" smtClean="0"/>
                        <a:t>Actual</a:t>
                      </a:r>
                      <a:r>
                        <a:rPr lang="en-US" baseline="0" dirty="0" smtClean="0"/>
                        <a:t> Results </a:t>
                      </a:r>
                      <a:br>
                        <a:rPr lang="en-US" baseline="0" dirty="0" smtClean="0"/>
                      </a:br>
                      <a:r>
                        <a:rPr lang="en-US" baseline="0" dirty="0" smtClean="0"/>
                        <a:t>(2007-08 and 08-09)</a:t>
                      </a:r>
                      <a:endParaRPr lang="en-US" dirty="0"/>
                    </a:p>
                  </a:txBody>
                  <a:tcPr/>
                </a:tc>
                <a:tc hMerge="1">
                  <a:txBody>
                    <a:bodyPr/>
                    <a:lstStyle/>
                    <a:p>
                      <a:endParaRPr lang="en-US" dirty="0"/>
                    </a:p>
                  </a:txBody>
                  <a:tcPr/>
                </a:tc>
                <a:tc gridSpan="2">
                  <a:txBody>
                    <a:bodyPr/>
                    <a:lstStyle/>
                    <a:p>
                      <a:pPr algn="ctr"/>
                      <a:endParaRPr lang="en-US" dirty="0" smtClean="0"/>
                    </a:p>
                    <a:p>
                      <a:pPr algn="ctr"/>
                      <a:r>
                        <a:rPr lang="en-US" dirty="0" smtClean="0"/>
                        <a:t>Simulated Results</a:t>
                      </a:r>
                      <a:endParaRPr lang="en-US" dirty="0"/>
                    </a:p>
                  </a:txBody>
                  <a:tcPr/>
                </a:tc>
                <a:tc hMerge="1">
                  <a:txBody>
                    <a:bodyPr/>
                    <a:lstStyle/>
                    <a:p>
                      <a:endParaRPr lang="en-US" dirty="0"/>
                    </a:p>
                  </a:txBody>
                  <a:tcPr/>
                </a:tc>
                <a:tc gridSpan="2">
                  <a:txBody>
                    <a:bodyPr/>
                    <a:lstStyle/>
                    <a:p>
                      <a:pPr algn="ctr"/>
                      <a:endParaRPr lang="en-US" dirty="0" smtClean="0"/>
                    </a:p>
                    <a:p>
                      <a:pPr algn="ctr"/>
                      <a:r>
                        <a:rPr lang="en-US" dirty="0" smtClean="0"/>
                        <a:t>Change</a:t>
                      </a:r>
                      <a:endParaRPr lang="en-US" dirty="0"/>
                    </a:p>
                  </a:txBody>
                  <a:tcPr/>
                </a:tc>
                <a:tc hMerge="1">
                  <a:txBody>
                    <a:bodyPr/>
                    <a:lstStyle/>
                    <a:p>
                      <a:endParaRPr lang="en-US" dirty="0"/>
                    </a:p>
                  </a:txBody>
                  <a:tcPr/>
                </a:tc>
              </a:tr>
              <a:tr h="370840">
                <a:tc>
                  <a:txBody>
                    <a:bodyPr/>
                    <a:lstStyle/>
                    <a:p>
                      <a:endParaRPr lang="en-US" dirty="0"/>
                    </a:p>
                  </a:txBody>
                  <a:tcPr/>
                </a:tc>
                <a:tc>
                  <a:txBody>
                    <a:bodyPr/>
                    <a:lstStyle/>
                    <a:p>
                      <a:pPr algn="ctr"/>
                      <a:r>
                        <a:rPr lang="en-US" sz="1600" dirty="0" smtClean="0"/>
                        <a:t>Retention %</a:t>
                      </a:r>
                      <a:endParaRPr lang="en-US" sz="1600" dirty="0"/>
                    </a:p>
                  </a:txBody>
                  <a:tcPr/>
                </a:tc>
                <a:tc>
                  <a:txBody>
                    <a:bodyPr/>
                    <a:lstStyle/>
                    <a:p>
                      <a:pPr algn="ctr"/>
                      <a:r>
                        <a:rPr lang="en-US" sz="1600" dirty="0" smtClean="0"/>
                        <a:t># Students</a:t>
                      </a:r>
                      <a:endParaRPr lang="en-US" sz="1600" dirty="0"/>
                    </a:p>
                  </a:txBody>
                  <a:tcPr/>
                </a:tc>
                <a:tc>
                  <a:txBody>
                    <a:bodyPr/>
                    <a:lstStyle/>
                    <a:p>
                      <a:pPr algn="ctr"/>
                      <a:r>
                        <a:rPr lang="en-US" sz="1600" dirty="0" smtClean="0"/>
                        <a:t>Retention %</a:t>
                      </a:r>
                      <a:endParaRPr lang="en-US" sz="1600" dirty="0"/>
                    </a:p>
                  </a:txBody>
                  <a:tcPr/>
                </a:tc>
                <a:tc>
                  <a:txBody>
                    <a:bodyPr/>
                    <a:lstStyle/>
                    <a:p>
                      <a:pPr algn="ctr"/>
                      <a:r>
                        <a:rPr lang="en-US" sz="1600" dirty="0" smtClean="0"/>
                        <a:t># Students</a:t>
                      </a:r>
                      <a:endParaRPr lang="en-US" sz="1600" dirty="0"/>
                    </a:p>
                  </a:txBody>
                  <a:tcPr/>
                </a:tc>
                <a:tc>
                  <a:txBody>
                    <a:bodyPr/>
                    <a:lstStyle/>
                    <a:p>
                      <a:pPr algn="ctr"/>
                      <a:r>
                        <a:rPr lang="en-US" sz="1600" dirty="0" smtClean="0"/>
                        <a:t>Retention %</a:t>
                      </a:r>
                      <a:endParaRPr lang="en-US" sz="1600" dirty="0"/>
                    </a:p>
                  </a:txBody>
                  <a:tcPr/>
                </a:tc>
                <a:tc>
                  <a:txBody>
                    <a:bodyPr/>
                    <a:lstStyle/>
                    <a:p>
                      <a:pPr algn="ctr"/>
                      <a:r>
                        <a:rPr lang="en-US" sz="1600" dirty="0" smtClean="0"/>
                        <a:t># Students</a:t>
                      </a:r>
                      <a:endParaRPr lang="en-US" sz="1600" dirty="0"/>
                    </a:p>
                  </a:txBody>
                  <a:tcPr/>
                </a:tc>
              </a:tr>
              <a:tr h="370840">
                <a:tc>
                  <a:txBody>
                    <a:bodyPr/>
                    <a:lstStyle/>
                    <a:p>
                      <a:r>
                        <a:rPr lang="en-US" dirty="0" smtClean="0"/>
                        <a:t>&lt;30%</a:t>
                      </a:r>
                      <a:endParaRPr lang="en-US" dirty="0"/>
                    </a:p>
                  </a:txBody>
                  <a:tcPr/>
                </a:tc>
                <a:tc>
                  <a:txBody>
                    <a:bodyPr/>
                    <a:lstStyle/>
                    <a:p>
                      <a:pPr algn="ctr"/>
                      <a:r>
                        <a:rPr lang="en-US" dirty="0" smtClean="0"/>
                        <a:t>41%</a:t>
                      </a:r>
                      <a:endParaRPr lang="en-US" dirty="0"/>
                    </a:p>
                  </a:txBody>
                  <a:tcPr/>
                </a:tc>
                <a:tc>
                  <a:txBody>
                    <a:bodyPr/>
                    <a:lstStyle/>
                    <a:p>
                      <a:pPr algn="ctr"/>
                      <a:r>
                        <a:rPr lang="en-US" dirty="0" smtClean="0"/>
                        <a:t>138</a:t>
                      </a:r>
                      <a:endParaRPr lang="en-US" dirty="0"/>
                    </a:p>
                  </a:txBody>
                  <a:tcPr/>
                </a:tc>
                <a:tc>
                  <a:txBody>
                    <a:bodyPr/>
                    <a:lstStyle/>
                    <a:p>
                      <a:pPr algn="ctr"/>
                      <a:r>
                        <a:rPr lang="en-US" dirty="0" smtClean="0"/>
                        <a:t>57%</a:t>
                      </a:r>
                      <a:endParaRPr lang="en-US" dirty="0"/>
                    </a:p>
                  </a:txBody>
                  <a:tcPr/>
                </a:tc>
                <a:tc>
                  <a:txBody>
                    <a:bodyPr/>
                    <a:lstStyle/>
                    <a:p>
                      <a:pPr algn="ctr"/>
                      <a:r>
                        <a:rPr lang="en-US" dirty="0" smtClean="0"/>
                        <a:t>192</a:t>
                      </a:r>
                      <a:endParaRPr lang="en-US" dirty="0"/>
                    </a:p>
                  </a:txBody>
                  <a:tcPr/>
                </a:tc>
                <a:tc>
                  <a:txBody>
                    <a:bodyPr/>
                    <a:lstStyle/>
                    <a:p>
                      <a:pPr algn="ctr"/>
                      <a:r>
                        <a:rPr lang="en-US" dirty="0" smtClean="0"/>
                        <a:t>+16%</a:t>
                      </a:r>
                      <a:endParaRPr lang="en-US" dirty="0"/>
                    </a:p>
                  </a:txBody>
                  <a:tcPr/>
                </a:tc>
                <a:tc>
                  <a:txBody>
                    <a:bodyPr/>
                    <a:lstStyle/>
                    <a:p>
                      <a:pPr algn="ctr"/>
                      <a:r>
                        <a:rPr lang="en-US" dirty="0" smtClean="0"/>
                        <a:t>+54</a:t>
                      </a:r>
                      <a:endParaRPr lang="en-US" dirty="0"/>
                    </a:p>
                  </a:txBody>
                  <a:tcPr/>
                </a:tc>
              </a:tr>
              <a:tr h="370840">
                <a:tc>
                  <a:txBody>
                    <a:bodyPr/>
                    <a:lstStyle/>
                    <a:p>
                      <a:r>
                        <a:rPr lang="en-US" dirty="0" smtClean="0"/>
                        <a:t>30-40</a:t>
                      </a:r>
                      <a:endParaRPr lang="en-US" dirty="0"/>
                    </a:p>
                  </a:txBody>
                  <a:tcPr/>
                </a:tc>
                <a:tc>
                  <a:txBody>
                    <a:bodyPr/>
                    <a:lstStyle/>
                    <a:p>
                      <a:pPr algn="ctr"/>
                      <a:r>
                        <a:rPr lang="en-US" dirty="0" smtClean="0"/>
                        <a:t>56%</a:t>
                      </a:r>
                      <a:endParaRPr lang="en-US" dirty="0"/>
                    </a:p>
                  </a:txBody>
                  <a:tcPr/>
                </a:tc>
                <a:tc>
                  <a:txBody>
                    <a:bodyPr/>
                    <a:lstStyle/>
                    <a:p>
                      <a:pPr algn="ctr"/>
                      <a:r>
                        <a:rPr lang="en-US" dirty="0" smtClean="0"/>
                        <a:t>445</a:t>
                      </a:r>
                      <a:endParaRPr lang="en-US" dirty="0"/>
                    </a:p>
                  </a:txBody>
                  <a:tcPr/>
                </a:tc>
                <a:tc>
                  <a:txBody>
                    <a:bodyPr/>
                    <a:lstStyle/>
                    <a:p>
                      <a:pPr algn="ctr"/>
                      <a:r>
                        <a:rPr lang="en-US" dirty="0" smtClean="0"/>
                        <a:t>62%</a:t>
                      </a:r>
                      <a:endParaRPr lang="en-US" dirty="0"/>
                    </a:p>
                  </a:txBody>
                  <a:tcPr/>
                </a:tc>
                <a:tc>
                  <a:txBody>
                    <a:bodyPr/>
                    <a:lstStyle/>
                    <a:p>
                      <a:pPr algn="ctr"/>
                      <a:r>
                        <a:rPr lang="en-US" dirty="0" smtClean="0"/>
                        <a:t>496</a:t>
                      </a:r>
                      <a:endParaRPr lang="en-US" dirty="0"/>
                    </a:p>
                  </a:txBody>
                  <a:tcPr/>
                </a:tc>
                <a:tc>
                  <a:txBody>
                    <a:bodyPr/>
                    <a:lstStyle/>
                    <a:p>
                      <a:pPr algn="ctr"/>
                      <a:r>
                        <a:rPr lang="en-US" dirty="0" smtClean="0"/>
                        <a:t>+6%</a:t>
                      </a:r>
                      <a:endParaRPr lang="en-US" dirty="0"/>
                    </a:p>
                  </a:txBody>
                  <a:tcPr/>
                </a:tc>
                <a:tc>
                  <a:txBody>
                    <a:bodyPr/>
                    <a:lstStyle/>
                    <a:p>
                      <a:pPr algn="ctr"/>
                      <a:r>
                        <a:rPr lang="en-US" dirty="0" smtClean="0"/>
                        <a:t>+51</a:t>
                      </a:r>
                      <a:endParaRPr lang="en-US" dirty="0"/>
                    </a:p>
                  </a:txBody>
                  <a:tcPr/>
                </a:tc>
              </a:tr>
              <a:tr h="370840">
                <a:tc>
                  <a:txBody>
                    <a:bodyPr/>
                    <a:lstStyle/>
                    <a:p>
                      <a:r>
                        <a:rPr lang="en-US" dirty="0" smtClean="0"/>
                        <a:t>40-50</a:t>
                      </a:r>
                      <a:endParaRPr lang="en-US" dirty="0"/>
                    </a:p>
                  </a:txBody>
                  <a:tcPr/>
                </a:tc>
                <a:tc>
                  <a:txBody>
                    <a:bodyPr/>
                    <a:lstStyle/>
                    <a:p>
                      <a:pPr algn="ctr"/>
                      <a:r>
                        <a:rPr lang="en-US" dirty="0" smtClean="0"/>
                        <a:t>59%</a:t>
                      </a:r>
                      <a:endParaRPr lang="en-US" dirty="0"/>
                    </a:p>
                  </a:txBody>
                  <a:tcPr/>
                </a:tc>
                <a:tc>
                  <a:txBody>
                    <a:bodyPr/>
                    <a:lstStyle/>
                    <a:p>
                      <a:pPr algn="ctr"/>
                      <a:r>
                        <a:rPr lang="en-US" dirty="0" smtClean="0"/>
                        <a:t>1,037</a:t>
                      </a:r>
                      <a:endParaRPr lang="en-US" dirty="0"/>
                    </a:p>
                  </a:txBody>
                  <a:tcPr/>
                </a:tc>
                <a:tc>
                  <a:txBody>
                    <a:bodyPr/>
                    <a:lstStyle/>
                    <a:p>
                      <a:pPr algn="ctr"/>
                      <a:r>
                        <a:rPr lang="en-US" dirty="0" smtClean="0"/>
                        <a:t>64%</a:t>
                      </a:r>
                      <a:endParaRPr lang="en-US" dirty="0"/>
                    </a:p>
                  </a:txBody>
                  <a:tcPr/>
                </a:tc>
                <a:tc>
                  <a:txBody>
                    <a:bodyPr/>
                    <a:lstStyle/>
                    <a:p>
                      <a:pPr algn="ctr"/>
                      <a:r>
                        <a:rPr lang="en-US" dirty="0" smtClean="0"/>
                        <a:t>1,121</a:t>
                      </a:r>
                      <a:endParaRPr lang="en-US" dirty="0"/>
                    </a:p>
                  </a:txBody>
                  <a:tcPr/>
                </a:tc>
                <a:tc>
                  <a:txBody>
                    <a:bodyPr/>
                    <a:lstStyle/>
                    <a:p>
                      <a:pPr algn="ctr"/>
                      <a:r>
                        <a:rPr lang="en-US" dirty="0" smtClean="0"/>
                        <a:t>+5%</a:t>
                      </a:r>
                      <a:endParaRPr lang="en-US" dirty="0"/>
                    </a:p>
                  </a:txBody>
                  <a:tcPr/>
                </a:tc>
                <a:tc>
                  <a:txBody>
                    <a:bodyPr/>
                    <a:lstStyle/>
                    <a:p>
                      <a:pPr algn="ctr"/>
                      <a:r>
                        <a:rPr lang="en-US" dirty="0" smtClean="0"/>
                        <a:t>+84</a:t>
                      </a:r>
                      <a:endParaRPr lang="en-US" dirty="0"/>
                    </a:p>
                  </a:txBody>
                  <a:tcPr/>
                </a:tc>
              </a:tr>
              <a:tr h="370840">
                <a:tc>
                  <a:txBody>
                    <a:bodyPr/>
                    <a:lstStyle/>
                    <a:p>
                      <a:r>
                        <a:rPr lang="en-US" dirty="0" smtClean="0"/>
                        <a:t>50-55</a:t>
                      </a:r>
                      <a:endParaRPr lang="en-US" dirty="0"/>
                    </a:p>
                  </a:txBody>
                  <a:tcPr/>
                </a:tc>
                <a:tc>
                  <a:txBody>
                    <a:bodyPr/>
                    <a:lstStyle/>
                    <a:p>
                      <a:pPr algn="ctr"/>
                      <a:r>
                        <a:rPr lang="en-US" dirty="0" smtClean="0"/>
                        <a:t>63%</a:t>
                      </a:r>
                      <a:endParaRPr lang="en-US" dirty="0"/>
                    </a:p>
                  </a:txBody>
                  <a:tcPr/>
                </a:tc>
                <a:tc>
                  <a:txBody>
                    <a:bodyPr/>
                    <a:lstStyle/>
                    <a:p>
                      <a:pPr algn="ctr"/>
                      <a:r>
                        <a:rPr lang="en-US" dirty="0" smtClean="0"/>
                        <a:t>567</a:t>
                      </a:r>
                      <a:endParaRPr lang="en-US" dirty="0"/>
                    </a:p>
                  </a:txBody>
                  <a:tcPr/>
                </a:tc>
                <a:tc>
                  <a:txBody>
                    <a:bodyPr/>
                    <a:lstStyle/>
                    <a:p>
                      <a:pPr algn="ctr"/>
                      <a:r>
                        <a:rPr lang="en-US" dirty="0" smtClean="0"/>
                        <a:t>65%</a:t>
                      </a:r>
                      <a:endParaRPr lang="en-US" dirty="0"/>
                    </a:p>
                  </a:txBody>
                  <a:tcPr/>
                </a:tc>
                <a:tc>
                  <a:txBody>
                    <a:bodyPr/>
                    <a:lstStyle/>
                    <a:p>
                      <a:pPr algn="ctr"/>
                      <a:r>
                        <a:rPr lang="en-US" dirty="0" smtClean="0"/>
                        <a:t>590</a:t>
                      </a:r>
                      <a:endParaRPr lang="en-US" dirty="0"/>
                    </a:p>
                  </a:txBody>
                  <a:tcPr/>
                </a:tc>
                <a:tc>
                  <a:txBody>
                    <a:bodyPr/>
                    <a:lstStyle/>
                    <a:p>
                      <a:pPr algn="ctr"/>
                      <a:r>
                        <a:rPr lang="en-US" dirty="0" smtClean="0"/>
                        <a:t>+2%</a:t>
                      </a:r>
                      <a:endParaRPr lang="en-US" dirty="0"/>
                    </a:p>
                  </a:txBody>
                  <a:tcPr/>
                </a:tc>
                <a:tc>
                  <a:txBody>
                    <a:bodyPr/>
                    <a:lstStyle/>
                    <a:p>
                      <a:pPr algn="ctr"/>
                      <a:r>
                        <a:rPr lang="en-US" dirty="0" smtClean="0"/>
                        <a:t>+23</a:t>
                      </a:r>
                      <a:endParaRPr lang="en-US" dirty="0"/>
                    </a:p>
                  </a:txBody>
                  <a:tcPr/>
                </a:tc>
              </a:tr>
              <a:tr h="370840">
                <a:tc>
                  <a:txBody>
                    <a:bodyPr/>
                    <a:lstStyle/>
                    <a:p>
                      <a:r>
                        <a:rPr lang="en-US" dirty="0" smtClean="0"/>
                        <a:t>55-60</a:t>
                      </a:r>
                      <a:endParaRPr lang="en-US" dirty="0"/>
                    </a:p>
                  </a:txBody>
                  <a:tcPr/>
                </a:tc>
                <a:tc>
                  <a:txBody>
                    <a:bodyPr/>
                    <a:lstStyle/>
                    <a:p>
                      <a:pPr algn="ctr"/>
                      <a:r>
                        <a:rPr lang="en-US" dirty="0" smtClean="0"/>
                        <a:t>72%</a:t>
                      </a:r>
                      <a:endParaRPr lang="en-US" dirty="0"/>
                    </a:p>
                  </a:txBody>
                  <a:tcPr/>
                </a:tc>
                <a:tc>
                  <a:txBody>
                    <a:bodyPr/>
                    <a:lstStyle/>
                    <a:p>
                      <a:pPr algn="ctr"/>
                      <a:r>
                        <a:rPr lang="en-US" dirty="0" smtClean="0"/>
                        <a:t>442</a:t>
                      </a:r>
                      <a:endParaRPr lang="en-US" dirty="0"/>
                    </a:p>
                  </a:txBody>
                  <a:tcPr/>
                </a:tc>
                <a:tc>
                  <a:txBody>
                    <a:bodyPr/>
                    <a:lstStyle/>
                    <a:p>
                      <a:pPr algn="ctr"/>
                      <a:r>
                        <a:rPr lang="en-US" dirty="0" smtClean="0"/>
                        <a:t>67%</a:t>
                      </a:r>
                      <a:endParaRPr lang="en-US" dirty="0"/>
                    </a:p>
                  </a:txBody>
                  <a:tcPr/>
                </a:tc>
                <a:tc>
                  <a:txBody>
                    <a:bodyPr/>
                    <a:lstStyle/>
                    <a:p>
                      <a:pPr algn="ctr"/>
                      <a:r>
                        <a:rPr lang="en-US" dirty="0" smtClean="0"/>
                        <a:t>412</a:t>
                      </a:r>
                      <a:endParaRPr lang="en-US" dirty="0"/>
                    </a:p>
                  </a:txBody>
                  <a:tcPr/>
                </a:tc>
                <a:tc>
                  <a:txBody>
                    <a:bodyPr/>
                    <a:lstStyle/>
                    <a:p>
                      <a:pPr algn="ctr"/>
                      <a:r>
                        <a:rPr lang="en-US" dirty="0" smtClean="0"/>
                        <a:t>-5%</a:t>
                      </a:r>
                      <a:endParaRPr lang="en-US" dirty="0"/>
                    </a:p>
                  </a:txBody>
                  <a:tcPr/>
                </a:tc>
                <a:tc>
                  <a:txBody>
                    <a:bodyPr/>
                    <a:lstStyle/>
                    <a:p>
                      <a:pPr algn="ctr"/>
                      <a:r>
                        <a:rPr lang="en-US" dirty="0" smtClean="0"/>
                        <a:t>-30</a:t>
                      </a:r>
                      <a:endParaRPr lang="en-US" dirty="0"/>
                    </a:p>
                  </a:txBody>
                  <a:tcPr/>
                </a:tc>
              </a:tr>
              <a:tr h="370840">
                <a:tc>
                  <a:txBody>
                    <a:bodyPr/>
                    <a:lstStyle/>
                    <a:p>
                      <a:r>
                        <a:rPr lang="en-US" dirty="0" smtClean="0"/>
                        <a:t>60-70</a:t>
                      </a:r>
                      <a:endParaRPr lang="en-US" dirty="0"/>
                    </a:p>
                  </a:txBody>
                  <a:tcPr/>
                </a:tc>
                <a:tc>
                  <a:txBody>
                    <a:bodyPr/>
                    <a:lstStyle/>
                    <a:p>
                      <a:pPr algn="ctr"/>
                      <a:r>
                        <a:rPr lang="en-US" dirty="0" smtClean="0"/>
                        <a:t>69%</a:t>
                      </a:r>
                      <a:endParaRPr lang="en-US" dirty="0"/>
                    </a:p>
                  </a:txBody>
                  <a:tcPr/>
                </a:tc>
                <a:tc>
                  <a:txBody>
                    <a:bodyPr/>
                    <a:lstStyle/>
                    <a:p>
                      <a:pPr algn="ctr"/>
                      <a:r>
                        <a:rPr lang="en-US" dirty="0" smtClean="0"/>
                        <a:t>808</a:t>
                      </a:r>
                      <a:endParaRPr lang="en-US" dirty="0"/>
                    </a:p>
                  </a:txBody>
                  <a:tcPr/>
                </a:tc>
                <a:tc>
                  <a:txBody>
                    <a:bodyPr/>
                    <a:lstStyle/>
                    <a:p>
                      <a:pPr algn="ctr"/>
                      <a:r>
                        <a:rPr lang="en-US" dirty="0" smtClean="0"/>
                        <a:t>69%</a:t>
                      </a:r>
                      <a:endParaRPr lang="en-US" dirty="0"/>
                    </a:p>
                  </a:txBody>
                  <a:tcPr/>
                </a:tc>
                <a:tc>
                  <a:txBody>
                    <a:bodyPr/>
                    <a:lstStyle/>
                    <a:p>
                      <a:pPr algn="ctr"/>
                      <a:r>
                        <a:rPr lang="en-US" dirty="0" smtClean="0"/>
                        <a:t>806</a:t>
                      </a:r>
                      <a:endParaRPr lang="en-US" dirty="0"/>
                    </a:p>
                  </a:txBody>
                  <a:tcPr/>
                </a:tc>
                <a:tc>
                  <a:txBody>
                    <a:bodyPr/>
                    <a:lstStyle/>
                    <a:p>
                      <a:pPr algn="ctr"/>
                      <a:r>
                        <a:rPr lang="en-US" dirty="0" smtClean="0"/>
                        <a:t>--</a:t>
                      </a:r>
                      <a:endParaRPr lang="en-US" dirty="0"/>
                    </a:p>
                  </a:txBody>
                  <a:tcPr/>
                </a:tc>
                <a:tc>
                  <a:txBody>
                    <a:bodyPr/>
                    <a:lstStyle/>
                    <a:p>
                      <a:pPr algn="ctr"/>
                      <a:r>
                        <a:rPr lang="en-US" dirty="0" smtClean="0"/>
                        <a:t>-2</a:t>
                      </a:r>
                      <a:endParaRPr lang="en-US" dirty="0"/>
                    </a:p>
                  </a:txBody>
                  <a:tcPr/>
                </a:tc>
              </a:tr>
              <a:tr h="370840">
                <a:tc>
                  <a:txBody>
                    <a:bodyPr/>
                    <a:lstStyle/>
                    <a:p>
                      <a:r>
                        <a:rPr lang="en-US" dirty="0" smtClean="0"/>
                        <a:t>70-80</a:t>
                      </a:r>
                      <a:endParaRPr lang="en-US" dirty="0"/>
                    </a:p>
                  </a:txBody>
                  <a:tcPr/>
                </a:tc>
                <a:tc>
                  <a:txBody>
                    <a:bodyPr/>
                    <a:lstStyle/>
                    <a:p>
                      <a:pPr algn="ctr"/>
                      <a:r>
                        <a:rPr lang="en-US" dirty="0" smtClean="0"/>
                        <a:t>74%</a:t>
                      </a:r>
                      <a:endParaRPr lang="en-US" dirty="0"/>
                    </a:p>
                  </a:txBody>
                  <a:tcPr/>
                </a:tc>
                <a:tc>
                  <a:txBody>
                    <a:bodyPr/>
                    <a:lstStyle/>
                    <a:p>
                      <a:pPr algn="ctr"/>
                      <a:r>
                        <a:rPr lang="en-US" dirty="0" smtClean="0"/>
                        <a:t>664</a:t>
                      </a:r>
                      <a:endParaRPr lang="en-US" dirty="0"/>
                    </a:p>
                  </a:txBody>
                  <a:tcPr/>
                </a:tc>
                <a:tc>
                  <a:txBody>
                    <a:bodyPr/>
                    <a:lstStyle/>
                    <a:p>
                      <a:pPr algn="ctr"/>
                      <a:r>
                        <a:rPr lang="en-US" dirty="0" smtClean="0"/>
                        <a:t>74%</a:t>
                      </a:r>
                      <a:endParaRPr lang="en-US" dirty="0"/>
                    </a:p>
                  </a:txBody>
                  <a:tcPr/>
                </a:tc>
                <a:tc>
                  <a:txBody>
                    <a:bodyPr/>
                    <a:lstStyle/>
                    <a:p>
                      <a:pPr algn="ctr"/>
                      <a:r>
                        <a:rPr lang="en-US" dirty="0" smtClean="0"/>
                        <a:t>669</a:t>
                      </a:r>
                      <a:endParaRPr lang="en-US" dirty="0"/>
                    </a:p>
                  </a:txBody>
                  <a:tcPr/>
                </a:tc>
                <a:tc>
                  <a:txBody>
                    <a:bodyPr/>
                    <a:lstStyle/>
                    <a:p>
                      <a:pPr algn="ctr"/>
                      <a:r>
                        <a:rPr lang="en-US" dirty="0" smtClean="0"/>
                        <a:t>--</a:t>
                      </a:r>
                      <a:endParaRPr lang="en-US" dirty="0"/>
                    </a:p>
                  </a:txBody>
                  <a:tcPr/>
                </a:tc>
                <a:tc>
                  <a:txBody>
                    <a:bodyPr/>
                    <a:lstStyle/>
                    <a:p>
                      <a:pPr algn="ctr"/>
                      <a:r>
                        <a:rPr lang="en-US" dirty="0" smtClean="0"/>
                        <a:t>+5</a:t>
                      </a:r>
                      <a:endParaRPr lang="en-US" dirty="0"/>
                    </a:p>
                  </a:txBody>
                  <a:tcPr/>
                </a:tc>
              </a:tr>
              <a:tr h="370840">
                <a:tc>
                  <a:txBody>
                    <a:bodyPr/>
                    <a:lstStyle/>
                    <a:p>
                      <a:r>
                        <a:rPr lang="en-US" dirty="0" smtClean="0"/>
                        <a:t>80+</a:t>
                      </a:r>
                      <a:endParaRPr lang="en-US" dirty="0"/>
                    </a:p>
                  </a:txBody>
                  <a:tcPr/>
                </a:tc>
                <a:tc>
                  <a:txBody>
                    <a:bodyPr/>
                    <a:lstStyle/>
                    <a:p>
                      <a:pPr algn="ctr"/>
                      <a:r>
                        <a:rPr lang="en-US" dirty="0" smtClean="0"/>
                        <a:t>81%</a:t>
                      </a:r>
                      <a:endParaRPr lang="en-US" dirty="0"/>
                    </a:p>
                  </a:txBody>
                  <a:tcPr/>
                </a:tc>
                <a:tc>
                  <a:txBody>
                    <a:bodyPr/>
                    <a:lstStyle/>
                    <a:p>
                      <a:pPr algn="ctr"/>
                      <a:r>
                        <a:rPr lang="en-US" dirty="0" smtClean="0"/>
                        <a:t>1,145</a:t>
                      </a:r>
                      <a:endParaRPr lang="en-US" dirty="0"/>
                    </a:p>
                  </a:txBody>
                  <a:tcPr/>
                </a:tc>
                <a:tc>
                  <a:txBody>
                    <a:bodyPr/>
                    <a:lstStyle/>
                    <a:p>
                      <a:pPr algn="ctr"/>
                      <a:r>
                        <a:rPr lang="en-US" dirty="0" smtClean="0"/>
                        <a:t>77%</a:t>
                      </a:r>
                      <a:endParaRPr lang="en-US" dirty="0"/>
                    </a:p>
                  </a:txBody>
                  <a:tcPr/>
                </a:tc>
                <a:tc>
                  <a:txBody>
                    <a:bodyPr/>
                    <a:lstStyle/>
                    <a:p>
                      <a:pPr algn="ctr"/>
                      <a:r>
                        <a:rPr lang="en-US" dirty="0" smtClean="0"/>
                        <a:t>1,083</a:t>
                      </a:r>
                      <a:endParaRPr lang="en-US" dirty="0"/>
                    </a:p>
                  </a:txBody>
                  <a:tcPr/>
                </a:tc>
                <a:tc>
                  <a:txBody>
                    <a:bodyPr/>
                    <a:lstStyle/>
                    <a:p>
                      <a:pPr algn="ctr"/>
                      <a:r>
                        <a:rPr lang="en-US" dirty="0" smtClean="0"/>
                        <a:t>-4%</a:t>
                      </a:r>
                      <a:endParaRPr lang="en-US" dirty="0"/>
                    </a:p>
                  </a:txBody>
                  <a:tcPr/>
                </a:tc>
                <a:tc>
                  <a:txBody>
                    <a:bodyPr/>
                    <a:lstStyle/>
                    <a:p>
                      <a:pPr algn="ctr"/>
                      <a:r>
                        <a:rPr lang="en-US" dirty="0" smtClean="0"/>
                        <a:t>-62</a:t>
                      </a:r>
                      <a:endParaRPr lang="en-US" dirty="0"/>
                    </a:p>
                  </a:txBody>
                  <a:tcPr/>
                </a:tc>
              </a:tr>
            </a:tbl>
          </a:graphicData>
        </a:graphic>
      </p:graphicFrame>
      <p:sp>
        <p:nvSpPr>
          <p:cNvPr id="3" name="TextBox 2"/>
          <p:cNvSpPr txBox="1"/>
          <p:nvPr/>
        </p:nvSpPr>
        <p:spPr>
          <a:xfrm>
            <a:off x="381000" y="6216134"/>
            <a:ext cx="7236276" cy="369332"/>
          </a:xfrm>
          <a:prstGeom prst="rect">
            <a:avLst/>
          </a:prstGeom>
          <a:noFill/>
        </p:spPr>
        <p:txBody>
          <a:bodyPr wrap="none" rtlCol="0">
            <a:spAutoFit/>
          </a:bodyPr>
          <a:lstStyle/>
          <a:p>
            <a:r>
              <a:rPr lang="en-US" dirty="0" smtClean="0"/>
              <a:t>* The simulation at 55% actually projected a two-year savings of $780,000</a:t>
            </a:r>
            <a:endParaRPr lang="en-US" dirty="0"/>
          </a:p>
        </p:txBody>
      </p:sp>
    </p:spTree>
    <p:extLst>
      <p:ext uri="{BB962C8B-B14F-4D97-AF65-F5344CB8AC3E}">
        <p14:creationId xmlns:p14="http://schemas.microsoft.com/office/powerpoint/2010/main" val="113794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chemeClr val="accent2"/>
          </a:solidFill>
        </p:spPr>
        <p:txBody>
          <a:bodyPr/>
          <a:lstStyle/>
          <a:p>
            <a:r>
              <a:rPr lang="en-US" sz="3200" dirty="0" smtClean="0">
                <a:solidFill>
                  <a:schemeClr val="bg1"/>
                </a:solidFill>
              </a:rPr>
              <a:t>We are suspect that you would really lose the 62 students in the 80%+ category </a:t>
            </a:r>
            <a:endParaRPr lang="en-US" sz="3200" dirty="0">
              <a:solidFill>
                <a:schemeClr val="bg1"/>
              </a:solidFill>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524000"/>
            <a:ext cx="7467600" cy="542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690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362200"/>
            <a:ext cx="3657600" cy="1271016"/>
          </a:xfrm>
        </p:spPr>
        <p:txBody>
          <a:bodyPr/>
          <a:lstStyle/>
          <a:p>
            <a:r>
              <a:rPr lang="en-US" dirty="0" smtClean="0">
                <a:solidFill>
                  <a:schemeClr val="bg1"/>
                </a:solidFill>
              </a:rPr>
              <a:t>Policy Implications</a:t>
            </a:r>
            <a:endParaRPr lang="en-US" dirty="0">
              <a:solidFill>
                <a:schemeClr val="bg1"/>
              </a:solidFill>
            </a:endParaRPr>
          </a:p>
        </p:txBody>
      </p:sp>
      <p:sp>
        <p:nvSpPr>
          <p:cNvPr id="3" name="Rectangle 2"/>
          <p:cNvSpPr/>
          <p:nvPr/>
        </p:nvSpPr>
        <p:spPr>
          <a:xfrm>
            <a:off x="4267200" y="0"/>
            <a:ext cx="48768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375" y="990600"/>
            <a:ext cx="466725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70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Policy implications</a:t>
            </a:r>
            <a:endParaRPr lang="en-US" dirty="0">
              <a:solidFill>
                <a:schemeClr val="bg1"/>
              </a:solidFill>
            </a:endParaRPr>
          </a:p>
        </p:txBody>
      </p:sp>
      <p:sp>
        <p:nvSpPr>
          <p:cNvPr id="3" name="Content Placeholder 2"/>
          <p:cNvSpPr>
            <a:spLocks noGrp="1"/>
          </p:cNvSpPr>
          <p:nvPr>
            <p:ph idx="1"/>
          </p:nvPr>
        </p:nvSpPr>
        <p:spPr>
          <a:xfrm>
            <a:off x="457200" y="1828800"/>
            <a:ext cx="8229600" cy="4525963"/>
          </a:xfrm>
        </p:spPr>
        <p:txBody>
          <a:bodyPr>
            <a:normAutofit fontScale="92500"/>
          </a:bodyPr>
          <a:lstStyle/>
          <a:p>
            <a:pPr marL="514350" indent="-514350">
              <a:buFont typeface="+mj-lt"/>
              <a:buAutoNum type="arabicPeriod"/>
            </a:pPr>
            <a:r>
              <a:rPr lang="en-US" dirty="0" smtClean="0"/>
              <a:t>Everything should be done to restore original GO Grant funding levels</a:t>
            </a:r>
          </a:p>
          <a:p>
            <a:pPr marL="514350" indent="-514350">
              <a:buFont typeface="+mj-lt"/>
              <a:buAutoNum type="arabicPeriod"/>
            </a:pPr>
            <a:r>
              <a:rPr lang="en-US" dirty="0"/>
              <a:t>Maintain the campus-based status of the GO Grant</a:t>
            </a:r>
          </a:p>
          <a:p>
            <a:pPr marL="514350" indent="-514350">
              <a:buFont typeface="+mj-lt"/>
              <a:buAutoNum type="arabicPeriod"/>
            </a:pPr>
            <a:r>
              <a:rPr lang="en-US" dirty="0" smtClean="0"/>
              <a:t>Increase the maximum GO Grant to $4,000 and target it towards students who have less than 55</a:t>
            </a:r>
            <a:r>
              <a:rPr lang="en-US" dirty="0" smtClean="0"/>
              <a:t>%-60% </a:t>
            </a:r>
            <a:r>
              <a:rPr lang="en-US" dirty="0" smtClean="0"/>
              <a:t>of their need met with gift aid</a:t>
            </a:r>
          </a:p>
          <a:p>
            <a:pPr marL="514350" indent="-514350">
              <a:buFont typeface="+mj-lt"/>
              <a:buAutoNum type="arabicPeriod"/>
            </a:pPr>
            <a:r>
              <a:rPr lang="en-US" dirty="0" smtClean="0"/>
              <a:t>Ascertain campus ability to package according to this rule</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389437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ChangeArrowheads="1"/>
          </p:cNvSpPr>
          <p:nvPr/>
        </p:nvSpPr>
        <p:spPr bwMode="auto">
          <a:xfrm>
            <a:off x="0" y="0"/>
            <a:ext cx="9144000" cy="2011363"/>
          </a:xfrm>
          <a:prstGeom prst="rect">
            <a:avLst/>
          </a:prstGeom>
          <a:solidFill>
            <a:srgbClr val="000066"/>
          </a:solidFill>
          <a:ln w="9525">
            <a:solidFill>
              <a:schemeClr val="tx1"/>
            </a:solidFill>
            <a:miter lim="800000"/>
            <a:headEnd/>
            <a:tailEnd/>
          </a:ln>
          <a:effectLst/>
        </p:spPr>
        <p:txBody>
          <a:bodyPr wrap="none" anchor="ctr"/>
          <a:lstStyle/>
          <a:p>
            <a:endParaRPr lang="en-US" dirty="0"/>
          </a:p>
        </p:txBody>
      </p:sp>
      <p:sp>
        <p:nvSpPr>
          <p:cNvPr id="1182723" name="Rectangle 3"/>
          <p:cNvSpPr>
            <a:spLocks noChangeArrowheads="1"/>
          </p:cNvSpPr>
          <p:nvPr/>
        </p:nvSpPr>
        <p:spPr bwMode="auto">
          <a:xfrm>
            <a:off x="0" y="4541838"/>
            <a:ext cx="9144000" cy="2316162"/>
          </a:xfrm>
          <a:prstGeom prst="rect">
            <a:avLst/>
          </a:prstGeom>
          <a:solidFill>
            <a:srgbClr val="000066"/>
          </a:solidFill>
          <a:ln w="9525">
            <a:solidFill>
              <a:schemeClr val="tx1"/>
            </a:solidFill>
            <a:miter lim="800000"/>
            <a:headEnd/>
            <a:tailEnd/>
          </a:ln>
          <a:effectLst/>
        </p:spPr>
        <p:txBody>
          <a:bodyPr wrap="none" anchor="ctr"/>
          <a:lstStyle/>
          <a:p>
            <a:endParaRPr lang="en-US" dirty="0"/>
          </a:p>
        </p:txBody>
      </p:sp>
      <p:sp>
        <p:nvSpPr>
          <p:cNvPr id="1182724" name="Rectangle 4"/>
          <p:cNvSpPr>
            <a:spLocks noChangeArrowheads="1"/>
          </p:cNvSpPr>
          <p:nvPr/>
        </p:nvSpPr>
        <p:spPr bwMode="auto">
          <a:xfrm>
            <a:off x="2503488" y="2703513"/>
            <a:ext cx="397827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600" dirty="0">
                <a:solidFill>
                  <a:srgbClr val="333333"/>
                </a:solidFill>
                <a:latin typeface="Arial" pitchFamily="34" charset="0"/>
                <a:cs typeface="Arial" pitchFamily="34" charset="0"/>
              </a:rPr>
              <a:t>Discussion and Questions</a:t>
            </a:r>
            <a:endParaRPr lang="en-US" altLang="ja-JP" sz="3600" dirty="0">
              <a:solidFill>
                <a:srgbClr val="333333"/>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1048421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5362" name="Picture 2" descr="CROCKETT-K"/>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11225" y="1277938"/>
            <a:ext cx="7481888" cy="4275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1644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Project outcomes for Louisiana</a:t>
            </a:r>
            <a:endParaRPr lang="en-US" dirty="0">
              <a:solidFill>
                <a:schemeClr val="bg1"/>
              </a:solidFill>
            </a:endParaRPr>
          </a:p>
        </p:txBody>
      </p:sp>
      <p:sp>
        <p:nvSpPr>
          <p:cNvPr id="3" name="Content Placeholder 2"/>
          <p:cNvSpPr>
            <a:spLocks noGrp="1"/>
          </p:cNvSpPr>
          <p:nvPr>
            <p:ph idx="1"/>
          </p:nvPr>
        </p:nvSpPr>
        <p:spPr>
          <a:xfrm>
            <a:off x="457200" y="1752600"/>
            <a:ext cx="8229600" cy="4525963"/>
          </a:xfrm>
        </p:spPr>
        <p:txBody>
          <a:bodyPr/>
          <a:lstStyle/>
          <a:p>
            <a:pPr marL="457200" indent="-457200">
              <a:buFont typeface="Arial" pitchFamily="34" charset="0"/>
              <a:buChar char="•"/>
            </a:pPr>
            <a:r>
              <a:rPr lang="en-US" dirty="0" smtClean="0"/>
              <a:t>Custom policy research</a:t>
            </a:r>
          </a:p>
          <a:p>
            <a:pPr marL="457200" indent="-457200">
              <a:buFont typeface="Arial" pitchFamily="34" charset="0"/>
              <a:buChar char="•"/>
            </a:pPr>
            <a:r>
              <a:rPr lang="en-US" dirty="0" smtClean="0"/>
              <a:t>Assist in advancing policy changes as needed</a:t>
            </a:r>
          </a:p>
          <a:p>
            <a:pPr marL="457200" indent="-457200">
              <a:buFont typeface="Arial" pitchFamily="34" charset="0"/>
              <a:buChar char="•"/>
            </a:pPr>
            <a:r>
              <a:rPr lang="en-US" dirty="0" smtClean="0"/>
              <a:t>Develop report shells based on findings</a:t>
            </a:r>
          </a:p>
          <a:p>
            <a:pPr marL="457200" indent="-457200">
              <a:buFont typeface="Arial" pitchFamily="34" charset="0"/>
              <a:buChar char="•"/>
            </a:pPr>
            <a:r>
              <a:rPr lang="en-US" dirty="0" smtClean="0"/>
              <a:t>Develop internal capacity to analyze and monitor data in the future</a:t>
            </a:r>
            <a:endParaRPr lang="en-US" dirty="0"/>
          </a:p>
        </p:txBody>
      </p:sp>
    </p:spTree>
    <p:extLst>
      <p:ext uri="{BB962C8B-B14F-4D97-AF65-F5344CB8AC3E}">
        <p14:creationId xmlns:p14="http://schemas.microsoft.com/office/powerpoint/2010/main" val="161609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2438400"/>
            <a:ext cx="3124200" cy="1271016"/>
          </a:xfrm>
        </p:spPr>
        <p:txBody>
          <a:bodyPr/>
          <a:lstStyle/>
          <a:p>
            <a:r>
              <a:rPr lang="en-US" dirty="0" smtClean="0">
                <a:solidFill>
                  <a:schemeClr val="bg1"/>
                </a:solidFill>
              </a:rPr>
              <a:t>The Research Questions</a:t>
            </a:r>
            <a:endParaRPr lang="en-US" dirty="0">
              <a:solidFill>
                <a:schemeClr val="bg1"/>
              </a:solidFill>
            </a:endParaRPr>
          </a:p>
        </p:txBody>
      </p:sp>
      <p:pic>
        <p:nvPicPr>
          <p:cNvPr id="1026" name="Picture 2" descr="C:\Users\KCrockett\Documents\BBP Resources\Miscellaneous\ques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8187" y="0"/>
            <a:ext cx="4595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952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Research questions: Pell Study</a:t>
            </a:r>
            <a:endParaRPr lang="en-US" dirty="0">
              <a:solidFill>
                <a:schemeClr val="bg1"/>
              </a:solidFill>
            </a:endParaRPr>
          </a:p>
        </p:txBody>
      </p:sp>
      <p:sp>
        <p:nvSpPr>
          <p:cNvPr id="4" name="Content Placeholder 3"/>
          <p:cNvSpPr>
            <a:spLocks noGrp="1"/>
          </p:cNvSpPr>
          <p:nvPr>
            <p:ph idx="1"/>
          </p:nvPr>
        </p:nvSpPr>
        <p:spPr>
          <a:xfrm>
            <a:off x="457200" y="1828800"/>
            <a:ext cx="8229600" cy="4525963"/>
          </a:xfrm>
        </p:spPr>
        <p:txBody>
          <a:bodyPr>
            <a:noAutofit/>
          </a:bodyPr>
          <a:lstStyle/>
          <a:p>
            <a:pPr marL="457200" lvl="0" indent="-457200">
              <a:buFont typeface="Arial" pitchFamily="34" charset="0"/>
              <a:buChar char="•"/>
            </a:pPr>
            <a:r>
              <a:rPr lang="en-US" sz="2800" dirty="0"/>
              <a:t>How does the level and mix of financial assistance affect fall-to-fall same school student retention in Louisiana among Pell Grant recipients?</a:t>
            </a:r>
          </a:p>
          <a:p>
            <a:pPr marL="457200" lvl="0" indent="-457200">
              <a:buFont typeface="Arial" pitchFamily="34" charset="0"/>
              <a:buChar char="•"/>
            </a:pPr>
            <a:r>
              <a:rPr lang="en-US" sz="2800" dirty="0"/>
              <a:t>Can we observe differences in the retention of Pell Grant recipients versus students in other financial classifications (needy non-Pell recipients and no-need students</a:t>
            </a:r>
            <a:r>
              <a:rPr lang="en-US" sz="2800" dirty="0" smtClean="0"/>
              <a:t>)?</a:t>
            </a:r>
            <a:endParaRPr lang="en-US" sz="2800" dirty="0"/>
          </a:p>
        </p:txBody>
      </p:sp>
    </p:spTree>
    <p:extLst>
      <p:ext uri="{BB962C8B-B14F-4D97-AF65-F5344CB8AC3E}">
        <p14:creationId xmlns:p14="http://schemas.microsoft.com/office/powerpoint/2010/main" val="3869738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Research questions: Pell Study</a:t>
            </a:r>
            <a:endParaRPr lang="en-US" dirty="0">
              <a:solidFill>
                <a:schemeClr val="bg1"/>
              </a:solidFill>
            </a:endParaRPr>
          </a:p>
        </p:txBody>
      </p:sp>
      <p:sp>
        <p:nvSpPr>
          <p:cNvPr id="4" name="Content Placeholder 3"/>
          <p:cNvSpPr>
            <a:spLocks noGrp="1"/>
          </p:cNvSpPr>
          <p:nvPr>
            <p:ph idx="1"/>
          </p:nvPr>
        </p:nvSpPr>
        <p:spPr>
          <a:xfrm>
            <a:off x="457200" y="1828800"/>
            <a:ext cx="8229600" cy="4525963"/>
          </a:xfrm>
        </p:spPr>
        <p:txBody>
          <a:bodyPr>
            <a:noAutofit/>
          </a:bodyPr>
          <a:lstStyle/>
          <a:p>
            <a:pPr marL="457200" lvl="0" indent="-457200">
              <a:buFont typeface="Arial" pitchFamily="34" charset="0"/>
              <a:buChar char="•"/>
            </a:pPr>
            <a:r>
              <a:rPr lang="en-US" sz="2800" dirty="0" smtClean="0"/>
              <a:t>Can </a:t>
            </a:r>
            <a:r>
              <a:rPr lang="en-US" sz="2800" dirty="0"/>
              <a:t>we identify flex points in the size and composition of financial aid awards where additional dollars yield diminishing or no returns? Can we help Louisiana package aid more efficiently by eliminating “overpayment” to some students and shifting that money to students who might otherwise be inclined to drop out?</a:t>
            </a:r>
          </a:p>
          <a:p>
            <a:endParaRPr lang="en-US" sz="2800" dirty="0"/>
          </a:p>
        </p:txBody>
      </p:sp>
    </p:spTree>
    <p:extLst>
      <p:ext uri="{BB962C8B-B14F-4D97-AF65-F5344CB8AC3E}">
        <p14:creationId xmlns:p14="http://schemas.microsoft.com/office/powerpoint/2010/main" val="290526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Research questions: Pell Study</a:t>
            </a:r>
            <a:endParaRPr lang="en-US" dirty="0">
              <a:solidFill>
                <a:schemeClr val="bg1"/>
              </a:solidFill>
            </a:endParaRPr>
          </a:p>
        </p:txBody>
      </p:sp>
      <p:sp>
        <p:nvSpPr>
          <p:cNvPr id="4" name="Content Placeholder 3"/>
          <p:cNvSpPr>
            <a:spLocks noGrp="1"/>
          </p:cNvSpPr>
          <p:nvPr>
            <p:ph idx="1"/>
          </p:nvPr>
        </p:nvSpPr>
        <p:spPr>
          <a:xfrm>
            <a:off x="457200" y="1828800"/>
            <a:ext cx="8229600" cy="4525963"/>
          </a:xfrm>
        </p:spPr>
        <p:txBody>
          <a:bodyPr>
            <a:normAutofit/>
          </a:bodyPr>
          <a:lstStyle/>
          <a:p>
            <a:pPr marL="457200" lvl="0" indent="-457200">
              <a:buFont typeface="Arial" pitchFamily="34" charset="0"/>
              <a:buChar char="•"/>
            </a:pPr>
            <a:r>
              <a:rPr lang="en-US" sz="2800" dirty="0" smtClean="0"/>
              <a:t>How </a:t>
            </a:r>
            <a:r>
              <a:rPr lang="en-US" sz="2800" dirty="0"/>
              <a:t>does </a:t>
            </a:r>
            <a:r>
              <a:rPr lang="en-US" sz="2800" dirty="0" smtClean="0"/>
              <a:t>the GO </a:t>
            </a:r>
            <a:r>
              <a:rPr lang="en-US" sz="2800" dirty="0"/>
              <a:t>Grant interact with the Pell Grant in terms of impact on student retention?</a:t>
            </a:r>
          </a:p>
          <a:p>
            <a:pPr marL="457200" lvl="0" indent="-457200">
              <a:buFont typeface="Arial" pitchFamily="34" charset="0"/>
              <a:buChar char="•"/>
            </a:pPr>
            <a:r>
              <a:rPr lang="en-US" sz="2800" dirty="0"/>
              <a:t>What is the best use of the state’s financial aid investment in TOPS Scholarships and GO Grants?</a:t>
            </a:r>
          </a:p>
          <a:p>
            <a:endParaRPr lang="en-US" sz="2800" dirty="0"/>
          </a:p>
        </p:txBody>
      </p:sp>
    </p:spTree>
    <p:extLst>
      <p:ext uri="{BB962C8B-B14F-4D97-AF65-F5344CB8AC3E}">
        <p14:creationId xmlns:p14="http://schemas.microsoft.com/office/powerpoint/2010/main" val="225400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dirty="0" smtClean="0">
                <a:solidFill>
                  <a:schemeClr val="bg1"/>
                </a:solidFill>
              </a:rPr>
              <a:t>Additional planned research</a:t>
            </a:r>
            <a:endParaRPr lang="en-US" dirty="0">
              <a:solidFill>
                <a:schemeClr val="bg1"/>
              </a:solidFill>
            </a:endParaRPr>
          </a:p>
        </p:txBody>
      </p:sp>
      <p:sp>
        <p:nvSpPr>
          <p:cNvPr id="3" name="Content Placeholder 2"/>
          <p:cNvSpPr>
            <a:spLocks noGrp="1"/>
          </p:cNvSpPr>
          <p:nvPr>
            <p:ph idx="1"/>
          </p:nvPr>
        </p:nvSpPr>
        <p:spPr>
          <a:xfrm>
            <a:off x="457200" y="1752600"/>
            <a:ext cx="8229600" cy="4525963"/>
          </a:xfrm>
        </p:spPr>
        <p:txBody>
          <a:bodyPr>
            <a:normAutofit/>
          </a:bodyPr>
          <a:lstStyle/>
          <a:p>
            <a:pPr marL="457200" indent="-457200">
              <a:buFont typeface="Arial" pitchFamily="34" charset="0"/>
              <a:buChar char="•"/>
            </a:pPr>
            <a:r>
              <a:rPr lang="en-US" dirty="0" smtClean="0"/>
              <a:t>Replicate the Louisiana study in Oklahoma to make certain these patterns are not idiosyncratic</a:t>
            </a:r>
          </a:p>
          <a:p>
            <a:pPr marL="457200" indent="-457200">
              <a:buFont typeface="Arial" pitchFamily="34" charset="0"/>
              <a:buChar char="•"/>
            </a:pPr>
            <a:r>
              <a:rPr lang="en-US" dirty="0" smtClean="0"/>
              <a:t>Analyze potential differences in the </a:t>
            </a:r>
            <a:r>
              <a:rPr lang="en-US" dirty="0"/>
              <a:t>Oklahoma </a:t>
            </a:r>
            <a:r>
              <a:rPr lang="en-US" dirty="0" smtClean="0"/>
              <a:t>and </a:t>
            </a:r>
            <a:r>
              <a:rPr lang="en-US" dirty="0"/>
              <a:t>Louisiana </a:t>
            </a:r>
            <a:r>
              <a:rPr lang="en-US" dirty="0" smtClean="0"/>
              <a:t>data sets resulting from a need-sensitive state aid program versus a largely merit-sensitive program   </a:t>
            </a:r>
            <a:endParaRPr lang="en-US" dirty="0"/>
          </a:p>
        </p:txBody>
      </p:sp>
    </p:spTree>
    <p:extLst>
      <p:ext uri="{BB962C8B-B14F-4D97-AF65-F5344CB8AC3E}">
        <p14:creationId xmlns:p14="http://schemas.microsoft.com/office/powerpoint/2010/main" val="1072681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45654"/>
          </a:xfrm>
          <a:solidFill>
            <a:schemeClr val="accent2"/>
          </a:solidFill>
        </p:spPr>
        <p:txBody>
          <a:bodyPr/>
          <a:lstStyle/>
          <a:p>
            <a:r>
              <a:rPr lang="en-US" dirty="0">
                <a:solidFill>
                  <a:schemeClr val="bg1"/>
                </a:solidFill>
              </a:rPr>
              <a:t>Additional planned research</a:t>
            </a:r>
          </a:p>
        </p:txBody>
      </p:sp>
      <p:sp>
        <p:nvSpPr>
          <p:cNvPr id="3" name="Content Placeholder 2"/>
          <p:cNvSpPr>
            <a:spLocks noGrp="1"/>
          </p:cNvSpPr>
          <p:nvPr>
            <p:ph idx="1"/>
          </p:nvPr>
        </p:nvSpPr>
        <p:spPr>
          <a:xfrm>
            <a:off x="457200" y="1828800"/>
            <a:ext cx="8229600" cy="4525963"/>
          </a:xfrm>
        </p:spPr>
        <p:txBody>
          <a:bodyPr>
            <a:normAutofit/>
          </a:bodyPr>
          <a:lstStyle/>
          <a:p>
            <a:pPr marL="457200" indent="-457200">
              <a:buFont typeface="Arial" pitchFamily="34" charset="0"/>
              <a:buChar char="•"/>
            </a:pPr>
            <a:r>
              <a:rPr lang="en-US" dirty="0" smtClean="0"/>
              <a:t>Community college completion study (150% time)</a:t>
            </a:r>
          </a:p>
          <a:p>
            <a:pPr marL="457200" indent="-457200">
              <a:buFont typeface="Arial" pitchFamily="34" charset="0"/>
              <a:buChar char="•"/>
            </a:pPr>
            <a:r>
              <a:rPr lang="en-US" dirty="0" smtClean="0"/>
              <a:t>Study the impact of changes in financial aid over time</a:t>
            </a:r>
          </a:p>
          <a:p>
            <a:pPr marL="457200" indent="-457200">
              <a:buFont typeface="Arial" pitchFamily="34" charset="0"/>
              <a:buChar char="•"/>
            </a:pPr>
            <a:endParaRPr lang="en-US" dirty="0"/>
          </a:p>
        </p:txBody>
      </p:sp>
    </p:spTree>
    <p:extLst>
      <p:ext uri="{BB962C8B-B14F-4D97-AF65-F5344CB8AC3E}">
        <p14:creationId xmlns:p14="http://schemas.microsoft.com/office/powerpoint/2010/main" val="2469426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Noel-Levitz">
      <a:dk1>
        <a:srgbClr val="333333"/>
      </a:dk1>
      <a:lt1>
        <a:srgbClr val="FFFFFF"/>
      </a:lt1>
      <a:dk2>
        <a:srgbClr val="333333"/>
      </a:dk2>
      <a:lt2>
        <a:srgbClr val="808080"/>
      </a:lt2>
      <a:accent1>
        <a:srgbClr val="0C2E86"/>
      </a:accent1>
      <a:accent2>
        <a:srgbClr val="8E001C"/>
      </a:accent2>
      <a:accent3>
        <a:srgbClr val="3333FF"/>
      </a:accent3>
      <a:accent4>
        <a:srgbClr val="BA9800"/>
      </a:accent4>
      <a:accent5>
        <a:srgbClr val="A5A5A5"/>
      </a:accent5>
      <a:accent6>
        <a:srgbClr val="FFFFFF"/>
      </a:accent6>
      <a:hlink>
        <a:srgbClr val="333333"/>
      </a:hlink>
      <a:folHlink>
        <a:srgbClr val="3333FF"/>
      </a:folHlink>
    </a:clrScheme>
    <a:fontScheme name="Noel-Levitz">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el-Levi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197</TotalTime>
  <Words>761</Words>
  <Application>Microsoft Office PowerPoint</Application>
  <PresentationFormat>On-screen Show (4:3)</PresentationFormat>
  <Paragraphs>123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Theme</vt:lpstr>
      <vt:lpstr>Does Financial Aid Impact Student Retention Among Pell Grant Recipients in Louisiana?</vt:lpstr>
      <vt:lpstr>About the research partnership</vt:lpstr>
      <vt:lpstr>Project outcomes for Louisiana</vt:lpstr>
      <vt:lpstr>The Research Questions</vt:lpstr>
      <vt:lpstr>Research questions: Pell Study</vt:lpstr>
      <vt:lpstr>Research questions: Pell Study</vt:lpstr>
      <vt:lpstr>Research questions: Pell Study</vt:lpstr>
      <vt:lpstr>Additional planned research</vt:lpstr>
      <vt:lpstr>Additional planned research</vt:lpstr>
      <vt:lpstr>The Data Set and Methodology</vt:lpstr>
      <vt:lpstr>Final study database: 37,251 records </vt:lpstr>
      <vt:lpstr>Final study database  (37,251 records) continued </vt:lpstr>
      <vt:lpstr>Key finding #1  In predicting  fall-to-fall same school retention, high school grade point average was the strongest academic preparation variable </vt:lpstr>
      <vt:lpstr>PowerPoint Presentation</vt:lpstr>
      <vt:lpstr>PowerPoint Presentation</vt:lpstr>
      <vt:lpstr>Key finding #2  After controlling for high school performance, financial aid matters in predicting which Pell Grant students retain</vt:lpstr>
      <vt:lpstr>PowerPoint Presentation</vt:lpstr>
      <vt:lpstr>Key finding #3  Pell recipients who also received the Louisiana GO Grant had stronger overall financial aid awards and retained at higher rates  </vt:lpstr>
      <vt:lpstr>Adding the Go Grant alone increases the percentage of need met with gift aid by 14 percentage points and provides a 5.6 percentage point improvement in retention</vt:lpstr>
      <vt:lpstr>Key finding #4  A simulation showed that you could improve retention by increasing the GO Grant to $4,000 and targeting it at students with weaker overall financial aid awards </vt:lpstr>
      <vt:lpstr>Simulation parameter</vt:lpstr>
      <vt:lpstr>The simulation results show that you could increase retention and it would be cost-neutral* </vt:lpstr>
      <vt:lpstr>We are suspect that you would really lose the 62 students in the 80%+ category </vt:lpstr>
      <vt:lpstr>Policy Implications</vt:lpstr>
      <vt:lpstr>Policy implications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Financial Aid Impact Student Retention Among Pell Grant Recipients?</dc:title>
  <dc:creator>Kevin Crockett</dc:creator>
  <cp:lastModifiedBy>Kevin Crockett</cp:lastModifiedBy>
  <cp:revision>25</cp:revision>
  <cp:lastPrinted>2011-10-07T21:42:09Z</cp:lastPrinted>
  <dcterms:created xsi:type="dcterms:W3CDTF">2011-10-07T14:51:10Z</dcterms:created>
  <dcterms:modified xsi:type="dcterms:W3CDTF">2011-10-21T15:58:11Z</dcterms:modified>
</cp:coreProperties>
</file>